
<file path=[Content_Types].xml><?xml version="1.0" encoding="utf-8"?>
<Types xmlns="http://schemas.openxmlformats.org/package/2006/content-types">
  <Default Extension="bin" ContentType="application/vnd.ms-office.vbaPro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269" r:id="rId3"/>
    <p:sldId id="275" r:id="rId4"/>
    <p:sldId id="277" r:id="rId5"/>
    <p:sldId id="284" r:id="rId6"/>
    <p:sldId id="296" r:id="rId7"/>
    <p:sldId id="313" r:id="rId8"/>
    <p:sldId id="268" r:id="rId9"/>
    <p:sldId id="280" r:id="rId10"/>
    <p:sldId id="281" r:id="rId11"/>
    <p:sldId id="274" r:id="rId12"/>
    <p:sldId id="298" r:id="rId13"/>
    <p:sldId id="303" r:id="rId14"/>
    <p:sldId id="307" r:id="rId15"/>
    <p:sldId id="310" r:id="rId16"/>
    <p:sldId id="308" r:id="rId17"/>
    <p:sldId id="267" r:id="rId18"/>
    <p:sldId id="312" r:id="rId19"/>
    <p:sldId id="301" r:id="rId20"/>
    <p:sldId id="304" r:id="rId21"/>
    <p:sldId id="302" r:id="rId22"/>
    <p:sldId id="314" r:id="rId23"/>
    <p:sldId id="300" r:id="rId24"/>
    <p:sldId id="305" r:id="rId25"/>
    <p:sldId id="306" r:id="rId26"/>
    <p:sldId id="311" r:id="rId27"/>
    <p:sldId id="309" r:id="rId28"/>
  </p:sldIdLst>
  <p:sldSz cx="9144000" cy="6858000" type="screen4x3"/>
  <p:notesSz cx="6797675" cy="9874250"/>
  <p:custShowLst>
    <p:custShow name="Perpsectives" id="0">
      <p:sldLst>
        <p:sld r:id="rId10"/>
      </p:sldLst>
    </p:custShow>
    <p:custShow name="Dynamic_model" id="1">
      <p:sldLst>
        <p:sld r:id="rId11"/>
      </p:sldLst>
    </p:custShow>
    <p:custShow name="Sample" id="2">
      <p:sldLst>
        <p:sld r:id="rId12"/>
      </p:sldLst>
    </p:custShow>
    <p:custShow name="Questionnaire" id="3">
      <p:sldLst>
        <p:sld r:id="rId13"/>
      </p:sldLst>
    </p:custShow>
    <p:custShow name="BasicData" id="4">
      <p:sldLst>
        <p:sld r:id="rId14"/>
      </p:sldLst>
    </p:custShow>
    <p:custShow name="CII&amp;4types" id="5">
      <p:sldLst>
        <p:sld r:id="rId18"/>
      </p:sldLst>
    </p:custShow>
    <p:custShow name="CII&amp;OL" id="6">
      <p:sldLst>
        <p:sld r:id="rId20"/>
      </p:sldLst>
    </p:custShow>
    <p:custShow name="OLFactors" id="7">
      <p:sldLst>
        <p:sld r:id="rId21"/>
      </p:sldLst>
    </p:custShow>
    <p:custShow name="CII&amp;4types2" id="8">
      <p:sldLst>
        <p:sld r:id="rId22"/>
      </p:sldLst>
    </p:custShow>
    <p:custShow name="IWV&amp;4types" id="9">
      <p:sldLst>
        <p:sld r:id="rId24"/>
      </p:sldLst>
    </p:custShow>
    <p:custShow name="Cluster" id="10">
      <p:sldLst>
        <p:sld r:id="rId25"/>
      </p:sldLst>
    </p:custShow>
    <p:custShow name="CII&amp;IWBbyClsuters" id="11">
      <p:sldLst>
        <p:sld r:id="rId26"/>
      </p:sldLst>
    </p:custShow>
    <p:custShow name="CII&amp;Quinn" id="12">
      <p:sldLst>
        <p:sld r:id="rId22"/>
      </p:sldLst>
    </p:custShow>
    <p:custShow name="Indicators" id="13">
      <p:sldLst>
        <p:sld r:id="rId15"/>
      </p:sldLst>
    </p:custShow>
    <p:custShow name="Performance" id="14">
      <p:sldLst>
        <p:sld r:id="rId17"/>
      </p:sldLst>
    </p:custShow>
    <p:custShow name="IronBox" id="15">
      <p:sldLst>
        <p:sld r:id="rId28"/>
      </p:sldLst>
    </p:custShow>
    <p:custShow name="Innovation-organisation" id="16">
      <p:sldLst>
        <p:sld r:id="rId16"/>
      </p:sldLst>
    </p:custShow>
    <p:custShow name="Performance1" id="17">
      <p:sldLst>
        <p:sld r:id="rId27"/>
      </p:sldLst>
    </p:custShow>
    <p:custShow name="IWB" id="18">
      <p:sldLst>
        <p:sld r:id="rId19"/>
      </p:sldLst>
    </p:custShow>
    <p:custShow name="Quinn-FAKTOR" id="19">
      <p:sldLst>
        <p:sld r:id="rId23"/>
      </p:sldLst>
    </p:custShow>
  </p:custShowLst>
  <p:defaultTextStyle>
    <a:defPPr>
      <a:defRPr lang="hu-HU"/>
    </a:defPPr>
    <a:lvl1pPr algn="l" rtl="0" eaLnBrk="0" fontAlgn="base" hangingPunct="0">
      <a:spcBef>
        <a:spcPct val="0"/>
      </a:spcBef>
      <a:spcAft>
        <a:spcPct val="0"/>
      </a:spcAft>
      <a:defRPr sz="3200" kern="1200">
        <a:solidFill>
          <a:schemeClr val="tx1"/>
        </a:solidFill>
        <a:latin typeface="Times.New.Roman.Gras0171"/>
        <a:ea typeface="+mn-ea"/>
        <a:cs typeface="+mn-cs"/>
      </a:defRPr>
    </a:lvl1pPr>
    <a:lvl2pPr marL="457200" algn="l" rtl="0" eaLnBrk="0" fontAlgn="base" hangingPunct="0">
      <a:spcBef>
        <a:spcPct val="0"/>
      </a:spcBef>
      <a:spcAft>
        <a:spcPct val="0"/>
      </a:spcAft>
      <a:defRPr sz="3200" kern="1200">
        <a:solidFill>
          <a:schemeClr val="tx1"/>
        </a:solidFill>
        <a:latin typeface="Times.New.Roman.Gras0171"/>
        <a:ea typeface="+mn-ea"/>
        <a:cs typeface="+mn-cs"/>
      </a:defRPr>
    </a:lvl2pPr>
    <a:lvl3pPr marL="914400" algn="l" rtl="0" eaLnBrk="0" fontAlgn="base" hangingPunct="0">
      <a:spcBef>
        <a:spcPct val="0"/>
      </a:spcBef>
      <a:spcAft>
        <a:spcPct val="0"/>
      </a:spcAft>
      <a:defRPr sz="3200" kern="1200">
        <a:solidFill>
          <a:schemeClr val="tx1"/>
        </a:solidFill>
        <a:latin typeface="Times.New.Roman.Gras0171"/>
        <a:ea typeface="+mn-ea"/>
        <a:cs typeface="+mn-cs"/>
      </a:defRPr>
    </a:lvl3pPr>
    <a:lvl4pPr marL="1371600" algn="l" rtl="0" eaLnBrk="0" fontAlgn="base" hangingPunct="0">
      <a:spcBef>
        <a:spcPct val="0"/>
      </a:spcBef>
      <a:spcAft>
        <a:spcPct val="0"/>
      </a:spcAft>
      <a:defRPr sz="3200" kern="1200">
        <a:solidFill>
          <a:schemeClr val="tx1"/>
        </a:solidFill>
        <a:latin typeface="Times.New.Roman.Gras0171"/>
        <a:ea typeface="+mn-ea"/>
        <a:cs typeface="+mn-cs"/>
      </a:defRPr>
    </a:lvl4pPr>
    <a:lvl5pPr marL="1828800" algn="l" rtl="0" eaLnBrk="0" fontAlgn="base" hangingPunct="0">
      <a:spcBef>
        <a:spcPct val="0"/>
      </a:spcBef>
      <a:spcAft>
        <a:spcPct val="0"/>
      </a:spcAft>
      <a:defRPr sz="3200" kern="1200">
        <a:solidFill>
          <a:schemeClr val="tx1"/>
        </a:solidFill>
        <a:latin typeface="Times.New.Roman.Gras0171"/>
        <a:ea typeface="+mn-ea"/>
        <a:cs typeface="+mn-cs"/>
      </a:defRPr>
    </a:lvl5pPr>
    <a:lvl6pPr marL="2286000" algn="l" defTabSz="914400" rtl="0" eaLnBrk="1" latinLnBrk="0" hangingPunct="1">
      <a:defRPr sz="3200" kern="1200">
        <a:solidFill>
          <a:schemeClr val="tx1"/>
        </a:solidFill>
        <a:latin typeface="Times.New.Roman.Gras0171"/>
        <a:ea typeface="+mn-ea"/>
        <a:cs typeface="+mn-cs"/>
      </a:defRPr>
    </a:lvl6pPr>
    <a:lvl7pPr marL="2743200" algn="l" defTabSz="914400" rtl="0" eaLnBrk="1" latinLnBrk="0" hangingPunct="1">
      <a:defRPr sz="3200" kern="1200">
        <a:solidFill>
          <a:schemeClr val="tx1"/>
        </a:solidFill>
        <a:latin typeface="Times.New.Roman.Gras0171"/>
        <a:ea typeface="+mn-ea"/>
        <a:cs typeface="+mn-cs"/>
      </a:defRPr>
    </a:lvl7pPr>
    <a:lvl8pPr marL="3200400" algn="l" defTabSz="914400" rtl="0" eaLnBrk="1" latinLnBrk="0" hangingPunct="1">
      <a:defRPr sz="3200" kern="1200">
        <a:solidFill>
          <a:schemeClr val="tx1"/>
        </a:solidFill>
        <a:latin typeface="Times.New.Roman.Gras0171"/>
        <a:ea typeface="+mn-ea"/>
        <a:cs typeface="+mn-cs"/>
      </a:defRPr>
    </a:lvl8pPr>
    <a:lvl9pPr marL="3657600" algn="l" defTabSz="914400" rtl="0" eaLnBrk="1" latinLnBrk="0" hangingPunct="1">
      <a:defRPr sz="3200" kern="1200">
        <a:solidFill>
          <a:schemeClr val="tx1"/>
        </a:solidFill>
        <a:latin typeface="Times.New.Roman.Gras0171"/>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3891" autoAdjust="0"/>
  </p:normalViewPr>
  <p:slideViewPr>
    <p:cSldViewPr>
      <p:cViewPr varScale="1">
        <p:scale>
          <a:sx n="67" d="100"/>
          <a:sy n="67" d="100"/>
        </p:scale>
        <p:origin x="12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18"/>
    </p:cViewPr>
  </p:sorterViewPr>
  <p:notesViewPr>
    <p:cSldViewPr>
      <p:cViewPr varScale="1">
        <p:scale>
          <a:sx n="45" d="100"/>
          <a:sy n="45" d="100"/>
        </p:scale>
        <p:origin x="-180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06/relationships/vbaProject" Target="vbaProject.bin"/><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alaszg\Documents\A-DOC\Actual\AZ-OTKA%20innov&#225;ci&#243;\Vegyes\ECER\Bolzano\SZAMITASOK\BOLZANO-sz&#225;m&#237;t&#225;sok.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alaszg\Documents\A-DOC\Actual\AZ-OTKA%20innov&#225;ci&#243;\Vegyes\ECER\Bolzano\SZAMITASOK\BOLZANO-sz&#225;m&#237;t&#225;sok.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alaszg\Documents\A-DOC\Actual\AZ-OTKA%20innov&#225;ci&#243;\Vegyes\ECER\Bolzano\SZAMITASOK\BOLZANO-sz&#225;m&#237;t&#225;sok.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alaszg\Documents\A-DOC\Actual\AZ-OTKA%20innov&#225;ci&#243;\Vegyes\ECER\Bolzano\SZAMITASOK\BOLZANO-sz&#225;m&#237;t&#225;sok.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alaszg\Documents\A-DOC\Actual\AZ-OTKA%20innov&#225;ci&#243;\Vegyes\ECER\Bolzano\SZAMITASOK\BOLZANO-sz&#225;m&#237;t&#225;sok.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alaszg\Documents\A-DOC\Actual\AZ-OTKA%20innov&#225;ci&#243;\Vegyes\ECER\Bolzano\SZAMITASOK\BOLZANO-sz&#225;m&#237;t&#225;sok.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Halaszg\Documents\A-DOC\Actual\AZ-OTKA%20innov&#225;ci&#243;\Vegyes\Innov&#225;ci&#243;%20&#233;s%20eredm&#233;nyess&#233;g\Szeged%20P&#201;K.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Halaszg\Documents\A-DOC\Actual\AZ-OTKA%20innov&#225;ci&#243;\Vegyes\Innov&#225;ci&#243;%20&#233;s%20eredm&#233;nyess&#233;g\Szeged%20P&#201;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IronBox!$B$47</c:f>
              <c:strCache>
                <c:ptCount val="1"/>
                <c:pt idx="0">
                  <c:v>CII score</c:v>
                </c:pt>
              </c:strCache>
            </c:strRef>
          </c:tx>
          <c:spPr>
            <a:solidFill>
              <a:schemeClr val="accent1"/>
            </a:solidFill>
            <a:ln>
              <a:noFill/>
            </a:ln>
            <a:effectLst/>
          </c:spPr>
          <c:invertIfNegative val="0"/>
          <c:dLbls>
            <c:dLbl>
              <c:idx val="0"/>
              <c:tx>
                <c:rich>
                  <a:bodyPr/>
                  <a:lstStyle/>
                  <a:p>
                    <a:fld id="{C645BFBA-6454-4CF8-BD09-FB140EE5493C}"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614-444D-8CBD-A69500B6CB56}"/>
                </c:ext>
              </c:extLst>
            </c:dLbl>
            <c:dLbl>
              <c:idx val="1"/>
              <c:tx>
                <c:rich>
                  <a:bodyPr/>
                  <a:lstStyle/>
                  <a:p>
                    <a:fld id="{5C9BCDCF-EE20-493C-A0BB-2F721E57F041}"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614-444D-8CBD-A69500B6CB56}"/>
                </c:ext>
              </c:extLst>
            </c:dLbl>
            <c:dLbl>
              <c:idx val="2"/>
              <c:tx>
                <c:rich>
                  <a:bodyPr/>
                  <a:lstStyle/>
                  <a:p>
                    <a:fld id="{11FB4410-EFDC-48B5-8611-E2BDA4E64A61}"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614-444D-8CBD-A69500B6CB56}"/>
                </c:ext>
              </c:extLst>
            </c:dLbl>
            <c:dLbl>
              <c:idx val="3"/>
              <c:tx>
                <c:rich>
                  <a:bodyPr/>
                  <a:lstStyle/>
                  <a:p>
                    <a:fld id="{268AE695-9A9F-4580-9FAB-60C2723542D8}"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614-444D-8CBD-A69500B6CB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IronBox!$A$48:$A$51</c:f>
              <c:strCache>
                <c:ptCount val="4"/>
                <c:pt idx="0">
                  <c:v>"EMPTY IRON BOX"                (low IWB - low organisational innovation activity)</c:v>
                </c:pt>
                <c:pt idx="1">
                  <c:v>"PERL IN IRON BOX"                      (high IWB - low organisational innovation activity)</c:v>
                </c:pt>
                <c:pt idx="2">
                  <c:v>"EMPTY SHELL"                        (low IWB - high organisational innovation activity)</c:v>
                </c:pt>
                <c:pt idx="3">
                  <c:v>"PERL IN SHELL"                   (high IWB - high organisational innovation activity)</c:v>
                </c:pt>
              </c:strCache>
            </c:strRef>
          </c:cat>
          <c:val>
            <c:numRef>
              <c:f>IronBox!$B$48:$B$51</c:f>
              <c:numCache>
                <c:formatCode>###0.0</c:formatCode>
                <c:ptCount val="4"/>
                <c:pt idx="0">
                  <c:v>31.707961413486004</c:v>
                </c:pt>
                <c:pt idx="1">
                  <c:v>33.549730307086904</c:v>
                </c:pt>
                <c:pt idx="2">
                  <c:v>43.507978491950418</c:v>
                </c:pt>
                <c:pt idx="3">
                  <c:v>48.591578035961049</c:v>
                </c:pt>
              </c:numCache>
            </c:numRef>
          </c:val>
          <c:extLst>
            <c:ext xmlns:c15="http://schemas.microsoft.com/office/drawing/2012/chart" uri="{02D57815-91ED-43cb-92C2-25804820EDAC}">
              <c15:datalabelsRange>
                <c15:f>IronBox!$C$48:$C$51</c15:f>
                <c15:dlblRangeCache>
                  <c:ptCount val="4"/>
                  <c:pt idx="0">
                    <c:v>161</c:v>
                  </c:pt>
                  <c:pt idx="1">
                    <c:v>161</c:v>
                  </c:pt>
                  <c:pt idx="2">
                    <c:v>143</c:v>
                  </c:pt>
                  <c:pt idx="3">
                    <c:v>178</c:v>
                  </c:pt>
                </c15:dlblRangeCache>
              </c15:datalabelsRange>
            </c:ext>
            <c:ext xmlns:c16="http://schemas.microsoft.com/office/drawing/2014/chart" uri="{C3380CC4-5D6E-409C-BE32-E72D297353CC}">
              <c16:uniqueId val="{00000004-3614-444D-8CBD-A69500B6CB56}"/>
            </c:ext>
          </c:extLst>
        </c:ser>
        <c:dLbls>
          <c:showLegendKey val="0"/>
          <c:showVal val="0"/>
          <c:showCatName val="0"/>
          <c:showSerName val="0"/>
          <c:showPercent val="0"/>
          <c:showBubbleSize val="0"/>
        </c:dLbls>
        <c:gapWidth val="219"/>
        <c:overlap val="-27"/>
        <c:axId val="519722288"/>
        <c:axId val="899458304"/>
      </c:barChart>
      <c:catAx>
        <c:axId val="51972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899458304"/>
        <c:crosses val="autoZero"/>
        <c:auto val="1"/>
        <c:lblAlgn val="ctr"/>
        <c:lblOffset val="100"/>
        <c:noMultiLvlLbl val="0"/>
      </c:catAx>
      <c:valAx>
        <c:axId val="899458304"/>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51972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SZTF!$A$80</c:f>
              <c:strCache>
                <c:ptCount val="1"/>
                <c:pt idx="0">
                  <c:v>Lower one third</c:v>
                </c:pt>
              </c:strCache>
            </c:strRef>
          </c:tx>
          <c:spPr>
            <a:solidFill>
              <a:schemeClr val="accent1"/>
            </a:solidFill>
            <a:ln>
              <a:noFill/>
            </a:ln>
            <a:effectLst/>
          </c:spPr>
          <c:invertIfNegative val="0"/>
          <c:dLbls>
            <c:dLbl>
              <c:idx val="0"/>
              <c:tx>
                <c:rich>
                  <a:bodyPr/>
                  <a:lstStyle/>
                  <a:p>
                    <a:fld id="{820AC3D9-F981-4452-9939-1D938AD1E07C}"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FE3-42F3-A65C-09281217286D}"/>
                </c:ext>
              </c:extLst>
            </c:dLbl>
            <c:dLbl>
              <c:idx val="1"/>
              <c:tx>
                <c:rich>
                  <a:bodyPr/>
                  <a:lstStyle/>
                  <a:p>
                    <a:fld id="{BA7B641A-3DE1-433F-990E-DFEA1305C2C1}"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FE3-42F3-A65C-09281217286D}"/>
                </c:ext>
              </c:extLst>
            </c:dLbl>
            <c:dLbl>
              <c:idx val="2"/>
              <c:tx>
                <c:rich>
                  <a:bodyPr/>
                  <a:lstStyle/>
                  <a:p>
                    <a:fld id="{DD220364-AA53-4707-8EB8-F15490088814}"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FE3-42F3-A65C-0928121728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SZTF!$B$80:$D$80</c:f>
              <c:numCache>
                <c:formatCode>###0.0</c:formatCode>
                <c:ptCount val="3"/>
                <c:pt idx="0">
                  <c:v>39.879330107773619</c:v>
                </c:pt>
                <c:pt idx="1">
                  <c:v>37.205876990084413</c:v>
                </c:pt>
                <c:pt idx="2">
                  <c:v>38.318550308092803</c:v>
                </c:pt>
              </c:numCache>
            </c:numRef>
          </c:val>
          <c:extLst>
            <c:ext xmlns:c15="http://schemas.microsoft.com/office/drawing/2012/chart" uri="{02D57815-91ED-43cb-92C2-25804820EDAC}">
              <c15:datalabelsRange>
                <c15:f>SZTF!$E$80:$E$82</c15:f>
                <c15:dlblRangeCache>
                  <c:ptCount val="3"/>
                  <c:pt idx="0">
                    <c:v>224</c:v>
                  </c:pt>
                  <c:pt idx="1">
                    <c:v>221</c:v>
                  </c:pt>
                  <c:pt idx="2">
                    <c:v>220</c:v>
                  </c:pt>
                </c15:dlblRangeCache>
              </c15:datalabelsRange>
            </c:ext>
            <c:ext xmlns:c16="http://schemas.microsoft.com/office/drawing/2014/chart" uri="{C3380CC4-5D6E-409C-BE32-E72D297353CC}">
              <c16:uniqueId val="{00000003-8FE3-42F3-A65C-09281217286D}"/>
            </c:ext>
          </c:extLst>
        </c:ser>
        <c:ser>
          <c:idx val="1"/>
          <c:order val="1"/>
          <c:tx>
            <c:strRef>
              <c:f>SZTF!$A$81</c:f>
              <c:strCache>
                <c:ptCount val="1"/>
                <c:pt idx="0">
                  <c:v>Medium one third</c:v>
                </c:pt>
              </c:strCache>
            </c:strRef>
          </c:tx>
          <c:spPr>
            <a:solidFill>
              <a:schemeClr val="accent2"/>
            </a:solidFill>
            <a:ln>
              <a:noFill/>
            </a:ln>
            <a:effectLst/>
          </c:spPr>
          <c:invertIfNegative val="0"/>
          <c:dLbls>
            <c:dLbl>
              <c:idx val="0"/>
              <c:tx>
                <c:rich>
                  <a:bodyPr/>
                  <a:lstStyle/>
                  <a:p>
                    <a:fld id="{5A667D78-5D5F-4838-B5BD-F61DB9B91749}"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FE3-42F3-A65C-09281217286D}"/>
                </c:ext>
              </c:extLst>
            </c:dLbl>
            <c:dLbl>
              <c:idx val="1"/>
              <c:tx>
                <c:rich>
                  <a:bodyPr/>
                  <a:lstStyle/>
                  <a:p>
                    <a:fld id="{76730296-4AA5-451A-8036-C39C7431EC38}"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3-42F3-A65C-09281217286D}"/>
                </c:ext>
              </c:extLst>
            </c:dLbl>
            <c:dLbl>
              <c:idx val="2"/>
              <c:tx>
                <c:rich>
                  <a:bodyPr/>
                  <a:lstStyle/>
                  <a:p>
                    <a:fld id="{F871B8E2-43D0-452F-9AE0-21F6B1434752}"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FE3-42F3-A65C-0928121728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SZTF!$B$81:$D$81</c:f>
              <c:numCache>
                <c:formatCode>###0.0</c:formatCode>
                <c:ptCount val="3"/>
                <c:pt idx="0">
                  <c:v>40.122594944837516</c:v>
                </c:pt>
                <c:pt idx="1">
                  <c:v>39.256418251294889</c:v>
                </c:pt>
                <c:pt idx="2">
                  <c:v>41.591605119538322</c:v>
                </c:pt>
              </c:numCache>
            </c:numRef>
          </c:val>
          <c:extLst>
            <c:ext xmlns:c15="http://schemas.microsoft.com/office/drawing/2012/chart" uri="{02D57815-91ED-43cb-92C2-25804820EDAC}">
              <c15:datalabelsRange>
                <c15:f>SZTF!$F$80:$F$82</c15:f>
                <c15:dlblRangeCache>
                  <c:ptCount val="3"/>
                  <c:pt idx="0">
                    <c:v>220</c:v>
                  </c:pt>
                  <c:pt idx="1">
                    <c:v>221</c:v>
                  </c:pt>
                  <c:pt idx="2">
                    <c:v>224</c:v>
                  </c:pt>
                </c15:dlblRangeCache>
              </c15:datalabelsRange>
            </c:ext>
            <c:ext xmlns:c16="http://schemas.microsoft.com/office/drawing/2014/chart" uri="{C3380CC4-5D6E-409C-BE32-E72D297353CC}">
              <c16:uniqueId val="{00000007-8FE3-42F3-A65C-09281217286D}"/>
            </c:ext>
          </c:extLst>
        </c:ser>
        <c:ser>
          <c:idx val="2"/>
          <c:order val="2"/>
          <c:tx>
            <c:strRef>
              <c:f>SZTF!$A$82</c:f>
              <c:strCache>
                <c:ptCount val="1"/>
                <c:pt idx="0">
                  <c:v>Higher one third</c:v>
                </c:pt>
              </c:strCache>
            </c:strRef>
          </c:tx>
          <c:spPr>
            <a:solidFill>
              <a:schemeClr val="accent3"/>
            </a:solidFill>
            <a:ln>
              <a:noFill/>
            </a:ln>
            <a:effectLst/>
          </c:spPr>
          <c:invertIfNegative val="0"/>
          <c:dLbls>
            <c:dLbl>
              <c:idx val="0"/>
              <c:tx>
                <c:rich>
                  <a:bodyPr/>
                  <a:lstStyle/>
                  <a:p>
                    <a:fld id="{B0D5E43F-435C-4A19-85C4-1EB1C99D98B6}"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FE3-42F3-A65C-09281217286D}"/>
                </c:ext>
              </c:extLst>
            </c:dLbl>
            <c:dLbl>
              <c:idx val="1"/>
              <c:tx>
                <c:rich>
                  <a:bodyPr/>
                  <a:lstStyle/>
                  <a:p>
                    <a:fld id="{DBD3EB81-AC51-445C-99EB-286D7157D860}"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3-42F3-A65C-09281217286D}"/>
                </c:ext>
              </c:extLst>
            </c:dLbl>
            <c:dLbl>
              <c:idx val="2"/>
              <c:tx>
                <c:rich>
                  <a:bodyPr/>
                  <a:lstStyle/>
                  <a:p>
                    <a:fld id="{6ECB96B4-33F6-43C4-98E2-DF14FC4ACF6C}"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FE3-42F3-A65C-0928121728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SZTF!$B$82:$D$82</c:f>
              <c:numCache>
                <c:formatCode>###0.0</c:formatCode>
                <c:ptCount val="3"/>
                <c:pt idx="0">
                  <c:v>38.82793028820894</c:v>
                </c:pt>
                <c:pt idx="1">
                  <c:v>42.326994281257171</c:v>
                </c:pt>
                <c:pt idx="2">
                  <c:v>38.933021259416492</c:v>
                </c:pt>
              </c:numCache>
            </c:numRef>
          </c:val>
          <c:extLst>
            <c:ext xmlns:c15="http://schemas.microsoft.com/office/drawing/2012/chart" uri="{02D57815-91ED-43cb-92C2-25804820EDAC}">
              <c15:datalabelsRange>
                <c15:f>SZTF!$G$80:$G$82</c15:f>
                <c15:dlblRangeCache>
                  <c:ptCount val="3"/>
                  <c:pt idx="0">
                    <c:v>221</c:v>
                  </c:pt>
                  <c:pt idx="1">
                    <c:v>221</c:v>
                  </c:pt>
                  <c:pt idx="2">
                    <c:v>223</c:v>
                  </c:pt>
                </c15:dlblRangeCache>
              </c15:datalabelsRange>
            </c:ext>
            <c:ext xmlns:c16="http://schemas.microsoft.com/office/drawing/2014/chart" uri="{C3380CC4-5D6E-409C-BE32-E72D297353CC}">
              <c16:uniqueId val="{0000000B-8FE3-42F3-A65C-09281217286D}"/>
            </c:ext>
          </c:extLst>
        </c:ser>
        <c:dLbls>
          <c:showLegendKey val="0"/>
          <c:showVal val="0"/>
          <c:showCatName val="0"/>
          <c:showSerName val="0"/>
          <c:showPercent val="0"/>
          <c:showBubbleSize val="0"/>
        </c:dLbls>
        <c:gapWidth val="219"/>
        <c:overlap val="-27"/>
        <c:axId val="327019072"/>
        <c:axId val="924726176"/>
      </c:barChart>
      <c:catAx>
        <c:axId val="32701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924726176"/>
        <c:crosses val="autoZero"/>
        <c:auto val="1"/>
        <c:lblAlgn val="ctr"/>
        <c:lblOffset val="100"/>
        <c:noMultiLvlLbl val="0"/>
      </c:catAx>
      <c:valAx>
        <c:axId val="924726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32701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7.3071763571996809E-2"/>
          <c:y val="5.0925925925925923E-2"/>
          <c:w val="0.90080927643750097"/>
          <c:h val="0.78618839311752697"/>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D6025271-461E-441F-8690-BBF24B06748F}"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570-492E-93BF-2576C25A72C9}"/>
                </c:ext>
              </c:extLst>
            </c:dLbl>
            <c:dLbl>
              <c:idx val="1"/>
              <c:tx>
                <c:rich>
                  <a:bodyPr/>
                  <a:lstStyle/>
                  <a:p>
                    <a:fld id="{6DBAAC86-0A7F-49EF-8DEE-AE3777661070}"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570-492E-93BF-2576C25A72C9}"/>
                </c:ext>
              </c:extLst>
            </c:dLbl>
            <c:dLbl>
              <c:idx val="2"/>
              <c:tx>
                <c:rich>
                  <a:bodyPr/>
                  <a:lstStyle/>
                  <a:p>
                    <a:fld id="{82DA281D-0F82-4658-AE1E-413041E7ED3F}"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570-492E-93BF-2576C25A72C9}"/>
                </c:ext>
              </c:extLst>
            </c:dLbl>
            <c:dLbl>
              <c:idx val="3"/>
              <c:tx>
                <c:rich>
                  <a:bodyPr/>
                  <a:lstStyle/>
                  <a:p>
                    <a:fld id="{FDB66302-92B8-4241-8733-BB0F9292A86C}"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570-492E-93BF-2576C25A72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QIINNFactor!$A$58:$A$61</c:f>
              <c:strCache>
                <c:ptCount val="4"/>
                <c:pt idx="0">
                  <c:v>"HORSE CART"            (Low effectiveness, low dynamism organisations)</c:v>
                </c:pt>
                <c:pt idx="1">
                  <c:v>"TRUCK"                       (High effectiveness,  low dynamism organisations)</c:v>
                </c:pt>
                <c:pt idx="2">
                  <c:v>"GLIDER"                       (Low effectiveness,  high dynamism organisations)</c:v>
                </c:pt>
                <c:pt idx="3">
                  <c:v>"ROCKET"                     (High effectiveness,  high dynamism organisations)</c:v>
                </c:pt>
              </c:strCache>
            </c:strRef>
          </c:cat>
          <c:val>
            <c:numRef>
              <c:f>QIINNFactor!$B$58:$B$61</c:f>
              <c:numCache>
                <c:formatCode>###0.0</c:formatCode>
                <c:ptCount val="4"/>
                <c:pt idx="0">
                  <c:v>29.553050305673153</c:v>
                </c:pt>
                <c:pt idx="1">
                  <c:v>32.87691918608062</c:v>
                </c:pt>
                <c:pt idx="2">
                  <c:v>44.147794455243442</c:v>
                </c:pt>
                <c:pt idx="3">
                  <c:v>43.361994919691611</c:v>
                </c:pt>
              </c:numCache>
            </c:numRef>
          </c:val>
          <c:extLst>
            <c:ext xmlns:c15="http://schemas.microsoft.com/office/drawing/2012/chart" uri="{02D57815-91ED-43cb-92C2-25804820EDAC}">
              <c15:datalabelsRange>
                <c15:f>QIINNFactor!$C$58:$C$61</c15:f>
                <c15:dlblRangeCache>
                  <c:ptCount val="4"/>
                  <c:pt idx="0">
                    <c:v>203</c:v>
                  </c:pt>
                  <c:pt idx="1">
                    <c:v>124</c:v>
                  </c:pt>
                  <c:pt idx="2">
                    <c:v>126</c:v>
                  </c:pt>
                  <c:pt idx="3">
                    <c:v>200</c:v>
                  </c:pt>
                </c15:dlblRangeCache>
              </c15:datalabelsRange>
            </c:ext>
            <c:ext xmlns:c16="http://schemas.microsoft.com/office/drawing/2014/chart" uri="{C3380CC4-5D6E-409C-BE32-E72D297353CC}">
              <c16:uniqueId val="{00000004-4570-492E-93BF-2576C25A72C9}"/>
            </c:ext>
          </c:extLst>
        </c:ser>
        <c:dLbls>
          <c:showLegendKey val="0"/>
          <c:showVal val="0"/>
          <c:showCatName val="0"/>
          <c:showSerName val="0"/>
          <c:showPercent val="0"/>
          <c:showBubbleSize val="0"/>
        </c:dLbls>
        <c:gapWidth val="219"/>
        <c:overlap val="-27"/>
        <c:axId val="924726720"/>
        <c:axId val="924727264"/>
      </c:barChart>
      <c:catAx>
        <c:axId val="92472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924727264"/>
        <c:crosses val="autoZero"/>
        <c:auto val="1"/>
        <c:lblAlgn val="ctr"/>
        <c:lblOffset val="100"/>
        <c:noMultiLvlLbl val="0"/>
      </c:catAx>
      <c:valAx>
        <c:axId val="924727264"/>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92472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percentStacked"/>
        <c:varyColors val="0"/>
        <c:ser>
          <c:idx val="0"/>
          <c:order val="0"/>
          <c:tx>
            <c:strRef>
              <c:f>QIINNFactor!$A$180</c:f>
              <c:strCache>
                <c:ptCount val="1"/>
                <c:pt idx="0">
                  <c:v>ROUTINEMAN (No creativity, no implementation)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8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QIINNFactor!$B$180:$E$180</c:f>
              <c:numCache>
                <c:formatCode>###0.0%</c:formatCode>
                <c:ptCount val="4"/>
                <c:pt idx="0">
                  <c:v>0.28571428571428575</c:v>
                </c:pt>
                <c:pt idx="1">
                  <c:v>0.23577235772357724</c:v>
                </c:pt>
                <c:pt idx="2">
                  <c:v>0.2113821138211382</c:v>
                </c:pt>
                <c:pt idx="3">
                  <c:v>0.13846153846153847</c:v>
                </c:pt>
              </c:numCache>
            </c:numRef>
          </c:val>
          <c:extLst>
            <c:ext xmlns:c16="http://schemas.microsoft.com/office/drawing/2014/chart" uri="{C3380CC4-5D6E-409C-BE32-E72D297353CC}">
              <c16:uniqueId val="{00000000-4F05-4053-BDA3-F6F4BC8C44A7}"/>
            </c:ext>
          </c:extLst>
        </c:ser>
        <c:ser>
          <c:idx val="1"/>
          <c:order val="1"/>
          <c:tx>
            <c:strRef>
              <c:f>QIINNFactor!$A$181</c:f>
              <c:strCache>
                <c:ptCount val="1"/>
                <c:pt idx="0">
                  <c:v>MANAGER (Good implementer without creativity)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QIINNFactor!$B$181:$E$181</c:f>
              <c:numCache>
                <c:formatCode>###0.0%</c:formatCode>
                <c:ptCount val="4"/>
                <c:pt idx="0">
                  <c:v>0.26530612244897961</c:v>
                </c:pt>
                <c:pt idx="1">
                  <c:v>0.26829268292682928</c:v>
                </c:pt>
                <c:pt idx="2">
                  <c:v>0.21951219512195125</c:v>
                </c:pt>
                <c:pt idx="3">
                  <c:v>0.16923076923076924</c:v>
                </c:pt>
              </c:numCache>
            </c:numRef>
          </c:val>
          <c:extLst>
            <c:ext xmlns:c16="http://schemas.microsoft.com/office/drawing/2014/chart" uri="{C3380CC4-5D6E-409C-BE32-E72D297353CC}">
              <c16:uniqueId val="{00000001-4F05-4053-BDA3-F6F4BC8C44A7}"/>
            </c:ext>
          </c:extLst>
        </c:ser>
        <c:ser>
          <c:idx val="2"/>
          <c:order val="2"/>
          <c:tx>
            <c:strRef>
              <c:f>QIINNFactor!$A$182</c:f>
              <c:strCache>
                <c:ptCount val="1"/>
                <c:pt idx="0">
                  <c:v>DREAMER (High creativity without implementation)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QIINNFactor!$B$182:$E$182</c:f>
              <c:numCache>
                <c:formatCode>###0.0%</c:formatCode>
                <c:ptCount val="4"/>
                <c:pt idx="0">
                  <c:v>0.18877551020408162</c:v>
                </c:pt>
                <c:pt idx="1">
                  <c:v>0.1951219512195122</c:v>
                </c:pt>
                <c:pt idx="2">
                  <c:v>0.14634146341463417</c:v>
                </c:pt>
                <c:pt idx="3">
                  <c:v>0.22051282051282051</c:v>
                </c:pt>
              </c:numCache>
            </c:numRef>
          </c:val>
          <c:extLst>
            <c:ext xmlns:c16="http://schemas.microsoft.com/office/drawing/2014/chart" uri="{C3380CC4-5D6E-409C-BE32-E72D297353CC}">
              <c16:uniqueId val="{00000002-4F05-4053-BDA3-F6F4BC8C44A7}"/>
            </c:ext>
          </c:extLst>
        </c:ser>
        <c:ser>
          <c:idx val="3"/>
          <c:order val="3"/>
          <c:tx>
            <c:strRef>
              <c:f>QIINNFactor!$A$183</c:f>
              <c:strCache>
                <c:ptCount val="1"/>
                <c:pt idx="0">
                  <c:v>INNOVATOR (Both creativity and implementation)</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05-4053-BDA3-F6F4BC8C44A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05-4053-BDA3-F6F4BC8C44A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05-4053-BDA3-F6F4BC8C44A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05-4053-BDA3-F6F4BC8C44A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QIINNFactor!$B$183:$E$183</c:f>
              <c:numCache>
                <c:formatCode>###0.0%</c:formatCode>
                <c:ptCount val="4"/>
                <c:pt idx="0">
                  <c:v>0.26020408163265307</c:v>
                </c:pt>
                <c:pt idx="1">
                  <c:v>0.30081300813008133</c:v>
                </c:pt>
                <c:pt idx="2">
                  <c:v>0.42276422764227639</c:v>
                </c:pt>
                <c:pt idx="3">
                  <c:v>0.47179487179487184</c:v>
                </c:pt>
              </c:numCache>
            </c:numRef>
          </c:val>
          <c:extLst>
            <c:ext xmlns:c16="http://schemas.microsoft.com/office/drawing/2014/chart" uri="{C3380CC4-5D6E-409C-BE32-E72D297353CC}">
              <c16:uniqueId val="{00000007-4F05-4053-BDA3-F6F4BC8C44A7}"/>
            </c:ext>
          </c:extLst>
        </c:ser>
        <c:dLbls>
          <c:showLegendKey val="0"/>
          <c:showVal val="0"/>
          <c:showCatName val="0"/>
          <c:showSerName val="0"/>
          <c:showPercent val="0"/>
          <c:showBubbleSize val="0"/>
        </c:dLbls>
        <c:gapWidth val="150"/>
        <c:overlap val="100"/>
        <c:axId val="924722912"/>
        <c:axId val="924725088"/>
      </c:barChart>
      <c:catAx>
        <c:axId val="9247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924725088"/>
        <c:crosses val="autoZero"/>
        <c:auto val="1"/>
        <c:lblAlgn val="ctr"/>
        <c:lblOffset val="100"/>
        <c:noMultiLvlLbl val="0"/>
      </c:catAx>
      <c:valAx>
        <c:axId val="92472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92472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961087149866724"/>
          <c:y val="9.5073530642713969E-2"/>
          <c:w val="0.45602938311191055"/>
          <c:h val="0.76707086921164302"/>
        </c:manualLayout>
      </c:layout>
      <c:radarChart>
        <c:radarStyle val="marker"/>
        <c:varyColors val="0"/>
        <c:ser>
          <c:idx val="0"/>
          <c:order val="0"/>
          <c:tx>
            <c:strRef>
              <c:f>CLUSTER!$A$127</c:f>
              <c:strCache>
                <c:ptCount val="1"/>
                <c:pt idx="0">
                  <c:v>Cluster 1 (N=90)</c:v>
                </c:pt>
              </c:strCache>
            </c:strRef>
          </c:tx>
          <c:spPr>
            <a:ln w="38100" cap="rnd">
              <a:solidFill>
                <a:schemeClr val="accent1"/>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CLUSTER!$B$127:$G$127</c:f>
              <c:numCache>
                <c:formatCode>###0.0</c:formatCode>
                <c:ptCount val="6"/>
                <c:pt idx="0">
                  <c:v>33.107930565033101</c:v>
                </c:pt>
                <c:pt idx="1">
                  <c:v>62.804906761122098</c:v>
                </c:pt>
                <c:pt idx="2">
                  <c:v>73.375643032578466</c:v>
                </c:pt>
                <c:pt idx="3">
                  <c:v>49.658751785748642</c:v>
                </c:pt>
                <c:pt idx="4">
                  <c:v>34.088264950716514</c:v>
                </c:pt>
                <c:pt idx="5">
                  <c:v>26.546266259507732</c:v>
                </c:pt>
              </c:numCache>
            </c:numRef>
          </c:val>
          <c:extLst>
            <c:ext xmlns:c16="http://schemas.microsoft.com/office/drawing/2014/chart" uri="{C3380CC4-5D6E-409C-BE32-E72D297353CC}">
              <c16:uniqueId val="{00000000-E68B-4C61-964D-8BE28DDF2147}"/>
            </c:ext>
          </c:extLst>
        </c:ser>
        <c:ser>
          <c:idx val="1"/>
          <c:order val="1"/>
          <c:tx>
            <c:strRef>
              <c:f>CLUSTER!$A$128</c:f>
              <c:strCache>
                <c:ptCount val="1"/>
                <c:pt idx="0">
                  <c:v>Cluster 2 (N=158)</c:v>
                </c:pt>
              </c:strCache>
            </c:strRef>
          </c:tx>
          <c:spPr>
            <a:ln w="38100" cap="rnd">
              <a:solidFill>
                <a:schemeClr val="accent2"/>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CLUSTER!$B$128:$G$128</c:f>
              <c:numCache>
                <c:formatCode>###0.0</c:formatCode>
                <c:ptCount val="6"/>
                <c:pt idx="0">
                  <c:v>37.117646003851313</c:v>
                </c:pt>
                <c:pt idx="1">
                  <c:v>68.544328725626357</c:v>
                </c:pt>
                <c:pt idx="2">
                  <c:v>67.045936890398067</c:v>
                </c:pt>
                <c:pt idx="3">
                  <c:v>66.600499308558156</c:v>
                </c:pt>
                <c:pt idx="4">
                  <c:v>69.816150776854712</c:v>
                </c:pt>
                <c:pt idx="5">
                  <c:v>39.192521878728414</c:v>
                </c:pt>
              </c:numCache>
            </c:numRef>
          </c:val>
          <c:extLst>
            <c:ext xmlns:c16="http://schemas.microsoft.com/office/drawing/2014/chart" uri="{C3380CC4-5D6E-409C-BE32-E72D297353CC}">
              <c16:uniqueId val="{00000001-E68B-4C61-964D-8BE28DDF2147}"/>
            </c:ext>
          </c:extLst>
        </c:ser>
        <c:ser>
          <c:idx val="2"/>
          <c:order val="2"/>
          <c:tx>
            <c:strRef>
              <c:f>CLUSTER!$A$129</c:f>
              <c:strCache>
                <c:ptCount val="1"/>
                <c:pt idx="0">
                  <c:v>Cluster 3 (N=86)</c:v>
                </c:pt>
              </c:strCache>
            </c:strRef>
          </c:tx>
          <c:spPr>
            <a:ln w="38100" cap="rnd">
              <a:solidFill>
                <a:srgbClr val="92D05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CLUSTER!$B$129:$G$129</c:f>
              <c:numCache>
                <c:formatCode>###0.0</c:formatCode>
                <c:ptCount val="6"/>
                <c:pt idx="0">
                  <c:v>29.497602864477749</c:v>
                </c:pt>
                <c:pt idx="1">
                  <c:v>56.251290659741755</c:v>
                </c:pt>
                <c:pt idx="2">
                  <c:v>40.964622995698058</c:v>
                </c:pt>
                <c:pt idx="3">
                  <c:v>63.97243149554879</c:v>
                </c:pt>
                <c:pt idx="4">
                  <c:v>34.587354216369953</c:v>
                </c:pt>
                <c:pt idx="5">
                  <c:v>25.013650858297382</c:v>
                </c:pt>
              </c:numCache>
            </c:numRef>
          </c:val>
          <c:extLst>
            <c:ext xmlns:c16="http://schemas.microsoft.com/office/drawing/2014/chart" uri="{C3380CC4-5D6E-409C-BE32-E72D297353CC}">
              <c16:uniqueId val="{00000002-E68B-4C61-964D-8BE28DDF2147}"/>
            </c:ext>
          </c:extLst>
        </c:ser>
        <c:ser>
          <c:idx val="3"/>
          <c:order val="3"/>
          <c:tx>
            <c:strRef>
              <c:f>CLUSTER!$A$130</c:f>
              <c:strCache>
                <c:ptCount val="1"/>
                <c:pt idx="0">
                  <c:v>Cluster 4 (N=58)</c:v>
                </c:pt>
              </c:strCache>
            </c:strRef>
          </c:tx>
          <c:spPr>
            <a:ln w="34925" cap="rnd">
              <a:solidFill>
                <a:srgbClr val="FF000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CLUSTER!$B$130:$G$130</c:f>
              <c:numCache>
                <c:formatCode>###0.0</c:formatCode>
                <c:ptCount val="6"/>
                <c:pt idx="0">
                  <c:v>65.239717102874408</c:v>
                </c:pt>
                <c:pt idx="1">
                  <c:v>65.999979741842708</c:v>
                </c:pt>
                <c:pt idx="2">
                  <c:v>62.387675833256736</c:v>
                </c:pt>
                <c:pt idx="3">
                  <c:v>76.162769716711423</c:v>
                </c:pt>
                <c:pt idx="4">
                  <c:v>44.594083148528391</c:v>
                </c:pt>
                <c:pt idx="5">
                  <c:v>72.196265830864178</c:v>
                </c:pt>
              </c:numCache>
            </c:numRef>
          </c:val>
          <c:extLst>
            <c:ext xmlns:c16="http://schemas.microsoft.com/office/drawing/2014/chart" uri="{C3380CC4-5D6E-409C-BE32-E72D297353CC}">
              <c16:uniqueId val="{00000003-E68B-4C61-964D-8BE28DDF2147}"/>
            </c:ext>
          </c:extLst>
        </c:ser>
        <c:dLbls>
          <c:showLegendKey val="0"/>
          <c:showVal val="0"/>
          <c:showCatName val="0"/>
          <c:showSerName val="0"/>
          <c:showPercent val="0"/>
          <c:showBubbleSize val="0"/>
        </c:dLbls>
        <c:axId val="924728352"/>
        <c:axId val="924725632"/>
      </c:radarChart>
      <c:catAx>
        <c:axId val="92472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924725632"/>
        <c:crosses val="autoZero"/>
        <c:auto val="1"/>
        <c:lblAlgn val="ctr"/>
        <c:lblOffset val="100"/>
        <c:noMultiLvlLbl val="0"/>
      </c:catAx>
      <c:valAx>
        <c:axId val="924725632"/>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92472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1"/>
          <c:order val="1"/>
          <c:tx>
            <c:strRef>
              <c:f>CLUSTER!$C$177</c:f>
              <c:strCache>
                <c:ptCount val="1"/>
                <c:pt idx="0">
                  <c:v>IWB1</c:v>
                </c:pt>
              </c:strCache>
            </c:strRef>
          </c:tx>
          <c:spPr>
            <a:solidFill>
              <a:schemeClr val="accent2"/>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CLUSTER!$C$178:$C$181</c:f>
              <c:numCache>
                <c:formatCode>###0.0</c:formatCode>
                <c:ptCount val="4"/>
                <c:pt idx="0">
                  <c:v>53.305393385952286</c:v>
                </c:pt>
                <c:pt idx="1">
                  <c:v>57.221288359457105</c:v>
                </c:pt>
                <c:pt idx="2">
                  <c:v>49.85096559709244</c:v>
                </c:pt>
                <c:pt idx="3">
                  <c:v>56.038572204229013</c:v>
                </c:pt>
              </c:numCache>
            </c:numRef>
          </c:val>
          <c:extLst>
            <c:ext xmlns:c16="http://schemas.microsoft.com/office/drawing/2014/chart" uri="{C3380CC4-5D6E-409C-BE32-E72D297353CC}">
              <c16:uniqueId val="{00000000-47C9-4C83-A53F-C9EC6F596A1C}"/>
            </c:ext>
          </c:extLst>
        </c:ser>
        <c:ser>
          <c:idx val="2"/>
          <c:order val="2"/>
          <c:tx>
            <c:strRef>
              <c:f>CLUSTER!$D$177</c:f>
              <c:strCache>
                <c:ptCount val="1"/>
                <c:pt idx="0">
                  <c:v>IWB2</c:v>
                </c:pt>
              </c:strCache>
            </c:strRef>
          </c:tx>
          <c:spPr>
            <a:solidFill>
              <a:schemeClr val="accent3"/>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CLUSTER!$D$178:$D$181</c:f>
              <c:numCache>
                <c:formatCode>###0.0</c:formatCode>
                <c:ptCount val="4"/>
                <c:pt idx="0">
                  <c:v>52.054738528880598</c:v>
                </c:pt>
                <c:pt idx="1">
                  <c:v>56.701410487900347</c:v>
                </c:pt>
                <c:pt idx="2">
                  <c:v>50.291340947694785</c:v>
                </c:pt>
                <c:pt idx="3">
                  <c:v>55.550864840010995</c:v>
                </c:pt>
              </c:numCache>
            </c:numRef>
          </c:val>
          <c:extLst>
            <c:ext xmlns:c16="http://schemas.microsoft.com/office/drawing/2014/chart" uri="{C3380CC4-5D6E-409C-BE32-E72D297353CC}">
              <c16:uniqueId val="{00000001-47C9-4C83-A53F-C9EC6F596A1C}"/>
            </c:ext>
          </c:extLst>
        </c:ser>
        <c:dLbls>
          <c:showLegendKey val="0"/>
          <c:showVal val="0"/>
          <c:showCatName val="0"/>
          <c:showSerName val="0"/>
          <c:showPercent val="0"/>
          <c:showBubbleSize val="0"/>
        </c:dLbls>
        <c:gapWidth val="219"/>
        <c:axId val="924727808"/>
        <c:axId val="924723456"/>
      </c:barChart>
      <c:lineChart>
        <c:grouping val="standard"/>
        <c:varyColors val="0"/>
        <c:ser>
          <c:idx val="0"/>
          <c:order val="0"/>
          <c:tx>
            <c:strRef>
              <c:f>CLUSTER!$B$177</c:f>
              <c:strCache>
                <c:ptCount val="1"/>
                <c:pt idx="0">
                  <c:v>CII</c:v>
                </c:pt>
              </c:strCache>
            </c:strRef>
          </c:tx>
          <c:spPr>
            <a:ln w="28575" cap="rnd">
              <a:solidFill>
                <a:schemeClr val="accent1"/>
              </a:solidFill>
              <a:round/>
            </a:ln>
            <a:effectLst/>
          </c:spPr>
          <c:marker>
            <c:symbol val="none"/>
          </c:marker>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CLUSTER!$B$178:$B$181</c:f>
              <c:numCache>
                <c:formatCode>###0.0</c:formatCode>
                <c:ptCount val="4"/>
                <c:pt idx="0">
                  <c:v>40.003714818301596</c:v>
                </c:pt>
                <c:pt idx="1">
                  <c:v>40.171528450720274</c:v>
                </c:pt>
                <c:pt idx="2">
                  <c:v>36.714933782603183</c:v>
                </c:pt>
                <c:pt idx="3">
                  <c:v>41.944222551640983</c:v>
                </c:pt>
              </c:numCache>
            </c:numRef>
          </c:val>
          <c:smooth val="0"/>
          <c:extLst>
            <c:ext xmlns:c16="http://schemas.microsoft.com/office/drawing/2014/chart" uri="{C3380CC4-5D6E-409C-BE32-E72D297353CC}">
              <c16:uniqueId val="{00000002-47C9-4C83-A53F-C9EC6F596A1C}"/>
            </c:ext>
          </c:extLst>
        </c:ser>
        <c:dLbls>
          <c:showLegendKey val="0"/>
          <c:showVal val="0"/>
          <c:showCatName val="0"/>
          <c:showSerName val="0"/>
          <c:showPercent val="0"/>
          <c:showBubbleSize val="0"/>
        </c:dLbls>
        <c:marker val="1"/>
        <c:smooth val="0"/>
        <c:axId val="924724000"/>
        <c:axId val="924721280"/>
      </c:lineChart>
      <c:catAx>
        <c:axId val="92472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924723456"/>
        <c:crosses val="autoZero"/>
        <c:auto val="1"/>
        <c:lblAlgn val="ctr"/>
        <c:lblOffset val="100"/>
        <c:noMultiLvlLbl val="0"/>
      </c:catAx>
      <c:valAx>
        <c:axId val="924723456"/>
        <c:scaling>
          <c:orientation val="minMax"/>
          <c:min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924727808"/>
        <c:crosses val="autoZero"/>
        <c:crossBetween val="between"/>
      </c:valAx>
      <c:valAx>
        <c:axId val="924721280"/>
        <c:scaling>
          <c:orientation val="minMax"/>
          <c:min val="36"/>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924724000"/>
        <c:crosses val="max"/>
        <c:crossBetween val="between"/>
      </c:valAx>
      <c:catAx>
        <c:axId val="924724000"/>
        <c:scaling>
          <c:orientation val="minMax"/>
        </c:scaling>
        <c:delete val="1"/>
        <c:axPos val="b"/>
        <c:numFmt formatCode="General" sourceLinked="1"/>
        <c:majorTickMark val="out"/>
        <c:minorTickMark val="none"/>
        <c:tickLblPos val="nextTo"/>
        <c:crossAx val="9247212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Munka2!$B$13</c:f>
              <c:strCache>
                <c:ptCount val="1"/>
                <c:pt idx="0">
                  <c:v>Organisational performance according to teachers</c:v>
                </c:pt>
              </c:strCache>
            </c:strRef>
          </c:tx>
          <c:spPr>
            <a:solidFill>
              <a:schemeClr val="accent1"/>
            </a:solidFill>
            <a:ln>
              <a:noFill/>
            </a:ln>
            <a:effectLst/>
          </c:spPr>
          <c:invertIfNegative val="0"/>
          <c:dLbls>
            <c:dLbl>
              <c:idx val="0"/>
              <c:tx>
                <c:rich>
                  <a:bodyPr/>
                  <a:lstStyle/>
                  <a:p>
                    <a:fld id="{4C1531C6-3632-482B-AA55-09AAB95838A2}"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BF6-426D-ACD8-F7A898EE8108}"/>
                </c:ext>
              </c:extLst>
            </c:dLbl>
            <c:dLbl>
              <c:idx val="1"/>
              <c:tx>
                <c:rich>
                  <a:bodyPr/>
                  <a:lstStyle/>
                  <a:p>
                    <a:fld id="{2F60FE83-A6AE-4F45-849B-55E02729A9DF}"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BF6-426D-ACD8-F7A898EE8108}"/>
                </c:ext>
              </c:extLst>
            </c:dLbl>
            <c:dLbl>
              <c:idx val="2"/>
              <c:tx>
                <c:rich>
                  <a:bodyPr/>
                  <a:lstStyle/>
                  <a:p>
                    <a:fld id="{AC2C8E73-E5C8-40A3-B1F2-C93720D0974A}"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BF6-426D-ACD8-F7A898EE8108}"/>
                </c:ext>
              </c:extLst>
            </c:dLbl>
            <c:dLbl>
              <c:idx val="3"/>
              <c:tx>
                <c:rich>
                  <a:bodyPr/>
                  <a:lstStyle/>
                  <a:p>
                    <a:fld id="{62D01B57-137D-458C-9AF9-5C3E0E134D29}"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BF6-426D-ACD8-F7A898EE81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Munka2!$A$14:$A$17</c:f>
              <c:strCache>
                <c:ptCount val="4"/>
                <c:pt idx="0">
                  <c:v>"RUTINEMAN"                          (low implemention, low creativity)</c:v>
                </c:pt>
                <c:pt idx="1">
                  <c:v>"MANAGER"                              (high implemention, low creativity)</c:v>
                </c:pt>
                <c:pt idx="2">
                  <c:v>"DREAMER"                               (low implemention, high creativity)</c:v>
                </c:pt>
                <c:pt idx="3">
                  <c:v>INNOVATOR                              (high implemention, high  creativity)</c:v>
                </c:pt>
              </c:strCache>
            </c:strRef>
          </c:cat>
          <c:val>
            <c:numRef>
              <c:f>Munka2!$B$14:$B$17</c:f>
              <c:numCache>
                <c:formatCode>General</c:formatCode>
                <c:ptCount val="4"/>
                <c:pt idx="0">
                  <c:v>3.23</c:v>
                </c:pt>
                <c:pt idx="1">
                  <c:v>3.29</c:v>
                </c:pt>
                <c:pt idx="2">
                  <c:v>3.36</c:v>
                </c:pt>
                <c:pt idx="3">
                  <c:v>3.64</c:v>
                </c:pt>
              </c:numCache>
            </c:numRef>
          </c:val>
          <c:extLst>
            <c:ext xmlns:c15="http://schemas.microsoft.com/office/drawing/2012/chart" uri="{02D57815-91ED-43cb-92C2-25804820EDAC}">
              <c15:datalabelsRange>
                <c15:f>Munka2!$D$14:$D$17</c15:f>
                <c15:dlblRangeCache>
                  <c:ptCount val="4"/>
                  <c:pt idx="0">
                    <c:v>930</c:v>
                  </c:pt>
                  <c:pt idx="1">
                    <c:v>818</c:v>
                  </c:pt>
                  <c:pt idx="2">
                    <c:v>844</c:v>
                  </c:pt>
                  <c:pt idx="3">
                    <c:v>975</c:v>
                  </c:pt>
                </c15:dlblRangeCache>
              </c15:datalabelsRange>
            </c:ext>
            <c:ext xmlns:c16="http://schemas.microsoft.com/office/drawing/2014/chart" uri="{C3380CC4-5D6E-409C-BE32-E72D297353CC}">
              <c16:uniqueId val="{00000004-5BF6-426D-ACD8-F7A898EE8108}"/>
            </c:ext>
          </c:extLst>
        </c:ser>
        <c:dLbls>
          <c:showLegendKey val="0"/>
          <c:showVal val="0"/>
          <c:showCatName val="0"/>
          <c:showSerName val="0"/>
          <c:showPercent val="0"/>
          <c:showBubbleSize val="0"/>
        </c:dLbls>
        <c:gapWidth val="219"/>
        <c:axId val="924721824"/>
        <c:axId val="924722368"/>
      </c:barChart>
      <c:lineChart>
        <c:grouping val="standard"/>
        <c:varyColors val="0"/>
        <c:ser>
          <c:idx val="1"/>
          <c:order val="1"/>
          <c:tx>
            <c:strRef>
              <c:f>Munka2!$C$13</c:f>
              <c:strCache>
                <c:ptCount val="1"/>
                <c:pt idx="0">
                  <c:v>Organisational performance according to leaders</c:v>
                </c:pt>
              </c:strCache>
            </c:strRef>
          </c:tx>
          <c:spPr>
            <a:ln w="28575" cap="rnd">
              <a:solidFill>
                <a:schemeClr val="accent2"/>
              </a:solidFill>
              <a:round/>
            </a:ln>
            <a:effectLst/>
          </c:spPr>
          <c:marker>
            <c:symbol val="none"/>
          </c:marker>
          <c:dLbls>
            <c:dLbl>
              <c:idx val="0"/>
              <c:tx>
                <c:rich>
                  <a:bodyPr/>
                  <a:lstStyle/>
                  <a:p>
                    <a:fld id="{8BD47AB7-03EB-4CE8-9D9A-88232BD1EFA9}"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BF6-426D-ACD8-F7A898EE8108}"/>
                </c:ext>
              </c:extLst>
            </c:dLbl>
            <c:dLbl>
              <c:idx val="1"/>
              <c:tx>
                <c:rich>
                  <a:bodyPr/>
                  <a:lstStyle/>
                  <a:p>
                    <a:fld id="{214FDA31-9276-4B4F-94D2-D430890E5001}"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BF6-426D-ACD8-F7A898EE8108}"/>
                </c:ext>
              </c:extLst>
            </c:dLbl>
            <c:dLbl>
              <c:idx val="2"/>
              <c:tx>
                <c:rich>
                  <a:bodyPr/>
                  <a:lstStyle/>
                  <a:p>
                    <a:fld id="{9402FF4F-DE36-4C43-8198-EDF0BC0098AE}"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BF6-426D-ACD8-F7A898EE8108}"/>
                </c:ext>
              </c:extLst>
            </c:dLbl>
            <c:dLbl>
              <c:idx val="3"/>
              <c:tx>
                <c:rich>
                  <a:bodyPr/>
                  <a:lstStyle/>
                  <a:p>
                    <a:fld id="{A6982150-EF85-493C-8ED1-2BD281AFE495}"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BF6-426D-ACD8-F7A898EE81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Munka2!$A$14:$A$17</c:f>
              <c:strCache>
                <c:ptCount val="4"/>
                <c:pt idx="0">
                  <c:v>"RUTINEMAN"                          (low implemention, low creativity)</c:v>
                </c:pt>
                <c:pt idx="1">
                  <c:v>"MANAGER"                              (high implemention, low creativity)</c:v>
                </c:pt>
                <c:pt idx="2">
                  <c:v>"DREAMER"                               (low implemention, high creativity)</c:v>
                </c:pt>
                <c:pt idx="3">
                  <c:v>INNOVATOR                              (high implemention, high  creativity)</c:v>
                </c:pt>
              </c:strCache>
            </c:strRef>
          </c:cat>
          <c:val>
            <c:numRef>
              <c:f>Munka2!$C$14:$C$17</c:f>
              <c:numCache>
                <c:formatCode>General</c:formatCode>
                <c:ptCount val="4"/>
                <c:pt idx="0">
                  <c:v>2.41</c:v>
                </c:pt>
                <c:pt idx="1">
                  <c:v>2.46</c:v>
                </c:pt>
                <c:pt idx="2">
                  <c:v>2.46</c:v>
                </c:pt>
                <c:pt idx="3">
                  <c:v>2.5299999999999998</c:v>
                </c:pt>
              </c:numCache>
            </c:numRef>
          </c:val>
          <c:smooth val="0"/>
          <c:extLst>
            <c:ext xmlns:c15="http://schemas.microsoft.com/office/drawing/2012/chart" uri="{02D57815-91ED-43cb-92C2-25804820EDAC}">
              <c15:datalabelsRange>
                <c15:f>Munka2!$E$14:$E$17</c15:f>
                <c15:dlblRangeCache>
                  <c:ptCount val="4"/>
                  <c:pt idx="0">
                    <c:v>510</c:v>
                  </c:pt>
                  <c:pt idx="1">
                    <c:v>402</c:v>
                  </c:pt>
                  <c:pt idx="2">
                    <c:v>397</c:v>
                  </c:pt>
                  <c:pt idx="3">
                    <c:v>485</c:v>
                  </c:pt>
                </c15:dlblRangeCache>
              </c15:datalabelsRange>
            </c:ext>
            <c:ext xmlns:c16="http://schemas.microsoft.com/office/drawing/2014/chart" uri="{C3380CC4-5D6E-409C-BE32-E72D297353CC}">
              <c16:uniqueId val="{00000009-5BF6-426D-ACD8-F7A898EE8108}"/>
            </c:ext>
          </c:extLst>
        </c:ser>
        <c:dLbls>
          <c:showLegendKey val="0"/>
          <c:showVal val="0"/>
          <c:showCatName val="0"/>
          <c:showSerName val="0"/>
          <c:showPercent val="0"/>
          <c:showBubbleSize val="0"/>
        </c:dLbls>
        <c:marker val="1"/>
        <c:smooth val="0"/>
        <c:axId val="875664112"/>
        <c:axId val="924724544"/>
      </c:lineChart>
      <c:catAx>
        <c:axId val="9247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924722368"/>
        <c:crosses val="autoZero"/>
        <c:auto val="1"/>
        <c:lblAlgn val="ctr"/>
        <c:lblOffset val="100"/>
        <c:noMultiLvlLbl val="0"/>
      </c:catAx>
      <c:valAx>
        <c:axId val="924722368"/>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924721824"/>
        <c:crosses val="autoZero"/>
        <c:crossBetween val="between"/>
      </c:valAx>
      <c:valAx>
        <c:axId val="924724544"/>
        <c:scaling>
          <c:orientation val="minMax"/>
          <c:min val="2.3499999999999996"/>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875664112"/>
        <c:crosses val="max"/>
        <c:crossBetween val="between"/>
      </c:valAx>
      <c:catAx>
        <c:axId val="875664112"/>
        <c:scaling>
          <c:orientation val="minMax"/>
        </c:scaling>
        <c:delete val="1"/>
        <c:axPos val="b"/>
        <c:numFmt formatCode="General" sourceLinked="1"/>
        <c:majorTickMark val="out"/>
        <c:minorTickMark val="none"/>
        <c:tickLblPos val="nextTo"/>
        <c:crossAx val="924724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1232065053032E-2"/>
          <c:y val="3.0067627410225964E-2"/>
          <c:w val="0.934351541761405"/>
          <c:h val="0.6780990902684535"/>
        </c:manualLayout>
      </c:layout>
      <c:bar3DChart>
        <c:barDir val="col"/>
        <c:grouping val="percentStacked"/>
        <c:varyColors val="0"/>
        <c:ser>
          <c:idx val="0"/>
          <c:order val="0"/>
          <c:tx>
            <c:strRef>
              <c:f>Munka1!$A$5</c:f>
              <c:strCache>
                <c:ptCount val="1"/>
                <c:pt idx="0">
                  <c:v>Decreasing performance(N=130)</c:v>
                </c:pt>
              </c:strCache>
            </c:strRef>
          </c:tx>
          <c:spPr>
            <a:solidFill>
              <a:schemeClr val="bg1">
                <a:lumMod val="65000"/>
              </a:schemeClr>
            </a:solidFill>
            <a:ln>
              <a:noFill/>
            </a:ln>
            <a:effectLst/>
            <a:sp3d/>
          </c:spPr>
          <c:invertIfNegative val="0"/>
          <c:cat>
            <c:strRef>
              <c:f>Munka1!$B$4:$E$4</c:f>
              <c:strCache>
                <c:ptCount val="4"/>
                <c:pt idx="0">
                  <c:v>"EMPTY IRON BOX"             (low individual and low organisational innovation behaviour/activity)</c:v>
                </c:pt>
                <c:pt idx="1">
                  <c:v>"PERL IN THE IRON BOX"                           (high individual and low organisational innovation behaviour/activity)</c:v>
                </c:pt>
                <c:pt idx="2">
                  <c:v>"EMPTY SHELL"                     (low individual and high organisational innovation behaviour/activity)</c:v>
                </c:pt>
                <c:pt idx="3">
                  <c:v>"PERL IN THE SHELL"            (high individual and high organisational innovation behaviour/activity)</c:v>
                </c:pt>
              </c:strCache>
            </c:strRef>
          </c:cat>
          <c:val>
            <c:numRef>
              <c:f>Munka1!$B$5:$E$5</c:f>
              <c:numCache>
                <c:formatCode>###0.0%</c:formatCode>
                <c:ptCount val="4"/>
                <c:pt idx="0">
                  <c:v>0.52307692307692311</c:v>
                </c:pt>
                <c:pt idx="1">
                  <c:v>0.2153846153846154</c:v>
                </c:pt>
                <c:pt idx="2">
                  <c:v>0.13846153846153847</c:v>
                </c:pt>
                <c:pt idx="3">
                  <c:v>0.12307692307692308</c:v>
                </c:pt>
              </c:numCache>
            </c:numRef>
          </c:val>
          <c:extLst>
            <c:ext xmlns:c16="http://schemas.microsoft.com/office/drawing/2014/chart" uri="{C3380CC4-5D6E-409C-BE32-E72D297353CC}">
              <c16:uniqueId val="{00000000-CACF-4E4C-AEFE-BF4E1D611015}"/>
            </c:ext>
          </c:extLst>
        </c:ser>
        <c:ser>
          <c:idx val="1"/>
          <c:order val="1"/>
          <c:tx>
            <c:strRef>
              <c:f>Munka1!$A$6</c:f>
              <c:strCache>
                <c:ptCount val="1"/>
                <c:pt idx="0">
                  <c:v>Stagnating performance (N=737)</c:v>
                </c:pt>
              </c:strCache>
            </c:strRef>
          </c:tx>
          <c:spPr>
            <a:solidFill>
              <a:srgbClr val="FFC000"/>
            </a:solidFill>
            <a:ln>
              <a:noFill/>
            </a:ln>
            <a:effectLst/>
            <a:sp3d/>
          </c:spPr>
          <c:invertIfNegative val="0"/>
          <c:cat>
            <c:strRef>
              <c:f>Munka1!$B$4:$E$4</c:f>
              <c:strCache>
                <c:ptCount val="4"/>
                <c:pt idx="0">
                  <c:v>"EMPTY IRON BOX"             (low individual and low organisational innovation behaviour/activity)</c:v>
                </c:pt>
                <c:pt idx="1">
                  <c:v>"PERL IN THE IRON BOX"                           (high individual and low organisational innovation behaviour/activity)</c:v>
                </c:pt>
                <c:pt idx="2">
                  <c:v>"EMPTY SHELL"                     (low individual and high organisational innovation behaviour/activity)</c:v>
                </c:pt>
                <c:pt idx="3">
                  <c:v>"PERL IN THE SHELL"            (high individual and high organisational innovation behaviour/activity)</c:v>
                </c:pt>
              </c:strCache>
            </c:strRef>
          </c:cat>
          <c:val>
            <c:numRef>
              <c:f>Munka1!$B$6:$E$6</c:f>
              <c:numCache>
                <c:formatCode>###0.0%</c:formatCode>
                <c:ptCount val="4"/>
                <c:pt idx="0">
                  <c:v>0.30393487109905021</c:v>
                </c:pt>
                <c:pt idx="1">
                  <c:v>0.22795115332428764</c:v>
                </c:pt>
                <c:pt idx="2">
                  <c:v>0.2293080054274084</c:v>
                </c:pt>
                <c:pt idx="3">
                  <c:v>0.23880597014925375</c:v>
                </c:pt>
              </c:numCache>
            </c:numRef>
          </c:val>
          <c:extLst>
            <c:ext xmlns:c16="http://schemas.microsoft.com/office/drawing/2014/chart" uri="{C3380CC4-5D6E-409C-BE32-E72D297353CC}">
              <c16:uniqueId val="{00000001-CACF-4E4C-AEFE-BF4E1D611015}"/>
            </c:ext>
          </c:extLst>
        </c:ser>
        <c:ser>
          <c:idx val="2"/>
          <c:order val="2"/>
          <c:tx>
            <c:strRef>
              <c:f>Munka1!$A$7</c:f>
              <c:strCache>
                <c:ptCount val="1"/>
                <c:pt idx="0">
                  <c:v>Improving performance (N=975)</c:v>
                </c:pt>
              </c:strCache>
            </c:strRef>
          </c:tx>
          <c:spPr>
            <a:solidFill>
              <a:srgbClr val="00B050"/>
            </a:solidFill>
            <a:ln>
              <a:noFill/>
            </a:ln>
            <a:effectLst/>
            <a:sp3d/>
          </c:spPr>
          <c:invertIfNegative val="0"/>
          <c:cat>
            <c:strRef>
              <c:f>Munka1!$B$4:$E$4</c:f>
              <c:strCache>
                <c:ptCount val="4"/>
                <c:pt idx="0">
                  <c:v>"EMPTY IRON BOX"             (low individual and low organisational innovation behaviour/activity)</c:v>
                </c:pt>
                <c:pt idx="1">
                  <c:v>"PERL IN THE IRON BOX"                           (high individual and low organisational innovation behaviour/activity)</c:v>
                </c:pt>
                <c:pt idx="2">
                  <c:v>"EMPTY SHELL"                     (low individual and high organisational innovation behaviour/activity)</c:v>
                </c:pt>
                <c:pt idx="3">
                  <c:v>"PERL IN THE SHELL"            (high individual and high organisational innovation behaviour/activity)</c:v>
                </c:pt>
              </c:strCache>
            </c:strRef>
          </c:cat>
          <c:val>
            <c:numRef>
              <c:f>Munka1!$B$7:$E$7</c:f>
              <c:numCache>
                <c:formatCode>###0.0%</c:formatCode>
                <c:ptCount val="4"/>
                <c:pt idx="0">
                  <c:v>0.25538461538461538</c:v>
                </c:pt>
                <c:pt idx="1">
                  <c:v>0.2153846153846154</c:v>
                </c:pt>
                <c:pt idx="2">
                  <c:v>0.23794871794871797</c:v>
                </c:pt>
                <c:pt idx="3">
                  <c:v>0.29128205128205126</c:v>
                </c:pt>
              </c:numCache>
            </c:numRef>
          </c:val>
          <c:extLst>
            <c:ext xmlns:c16="http://schemas.microsoft.com/office/drawing/2014/chart" uri="{C3380CC4-5D6E-409C-BE32-E72D297353CC}">
              <c16:uniqueId val="{00000002-CACF-4E4C-AEFE-BF4E1D611015}"/>
            </c:ext>
          </c:extLst>
        </c:ser>
        <c:dLbls>
          <c:showLegendKey val="0"/>
          <c:showVal val="0"/>
          <c:showCatName val="0"/>
          <c:showSerName val="0"/>
          <c:showPercent val="0"/>
          <c:showBubbleSize val="0"/>
        </c:dLbls>
        <c:gapWidth val="150"/>
        <c:shape val="box"/>
        <c:axId val="875664656"/>
        <c:axId val="875666288"/>
        <c:axId val="0"/>
      </c:bar3DChart>
      <c:catAx>
        <c:axId val="875664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875666288"/>
        <c:crosses val="autoZero"/>
        <c:auto val="1"/>
        <c:lblAlgn val="ctr"/>
        <c:lblOffset val="100"/>
        <c:noMultiLvlLbl val="0"/>
      </c:catAx>
      <c:valAx>
        <c:axId val="875666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875664656"/>
        <c:crosses val="autoZero"/>
        <c:crossBetween val="between"/>
      </c:valAx>
      <c:spPr>
        <a:noFill/>
        <a:ln>
          <a:noFill/>
        </a:ln>
        <a:effectLst/>
      </c:spPr>
    </c:plotArea>
    <c:legend>
      <c:legendPos val="b"/>
      <c:layout>
        <c:manualLayout>
          <c:xMode val="edge"/>
          <c:yMode val="edge"/>
          <c:x val="6.0390766589971764E-2"/>
          <c:y val="0.91783509638966787"/>
          <c:w val="0.91589505322139775"/>
          <c:h val="4.4735550159022662E-2"/>
        </c:manualLayout>
      </c:layout>
      <c:overlay val="0"/>
      <c:spPr>
        <a:noFill/>
        <a:ln>
          <a:solidFill>
            <a:srgbClr val="FF0000"/>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4579BBC-C84E-46E2-B4D0-B5453E1CA8FA}"/>
              </a:ext>
            </a:extLst>
          </p:cNvPr>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7" name="Rectangle 3">
            <a:extLst>
              <a:ext uri="{FF2B5EF4-FFF2-40B4-BE49-F238E27FC236}">
                <a16:creationId xmlns:a16="http://schemas.microsoft.com/office/drawing/2014/main" id="{17A826A6-C63C-4517-A130-5004E351FEE0}"/>
              </a:ext>
            </a:extLst>
          </p:cNvPr>
          <p:cNvSpPr>
            <a:spLocks noGrp="1" noChangeArrowheads="1"/>
          </p:cNvSpPr>
          <p:nvPr>
            <p:ph type="dt" sz="quarter"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8" name="Rectangle 4">
            <a:extLst>
              <a:ext uri="{FF2B5EF4-FFF2-40B4-BE49-F238E27FC236}">
                <a16:creationId xmlns:a16="http://schemas.microsoft.com/office/drawing/2014/main" id="{2FE59C27-04C3-4687-94E4-9D81E5FAE915}"/>
              </a:ext>
            </a:extLst>
          </p:cNvPr>
          <p:cNvSpPr>
            <a:spLocks noGrp="1" noChangeArrowheads="1"/>
          </p:cNvSpPr>
          <p:nvPr>
            <p:ph type="ftr" sz="quarter" idx="2"/>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9" name="Rectangle 5">
            <a:extLst>
              <a:ext uri="{FF2B5EF4-FFF2-40B4-BE49-F238E27FC236}">
                <a16:creationId xmlns:a16="http://schemas.microsoft.com/office/drawing/2014/main" id="{00364456-07F5-49AC-A2AE-6A8C9F428F45}"/>
              </a:ext>
            </a:extLst>
          </p:cNvPr>
          <p:cNvSpPr>
            <a:spLocks noGrp="1" noChangeArrowheads="1"/>
          </p:cNvSpPr>
          <p:nvPr>
            <p:ph type="sldNum" sz="quarter" idx="3"/>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Times New Roman" panose="02020603050405020304" pitchFamily="18" charset="0"/>
                <a:cs typeface="Times New Roman" panose="02020603050405020304" pitchFamily="18" charset="0"/>
              </a:defRPr>
            </a:lvl1pPr>
          </a:lstStyle>
          <a:p>
            <a:pPr>
              <a:defRPr/>
            </a:pPr>
            <a:fld id="{46D0F8CA-0AB5-4145-858D-D8662A5B8626}"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4517D0C-0C3E-4228-A843-B43185190DF3}"/>
              </a:ext>
            </a:extLst>
          </p:cNvPr>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1" name="Rectangle 3">
            <a:extLst>
              <a:ext uri="{FF2B5EF4-FFF2-40B4-BE49-F238E27FC236}">
                <a16:creationId xmlns:a16="http://schemas.microsoft.com/office/drawing/2014/main" id="{B378F248-6E51-4B69-B69A-E385B04A137C}"/>
              </a:ext>
            </a:extLst>
          </p:cNvPr>
          <p:cNvSpPr>
            <a:spLocks noGrp="1" noChangeArrowheads="1"/>
          </p:cNvSpPr>
          <p:nvPr>
            <p:ph type="dt"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hu-HU"/>
          </a:p>
        </p:txBody>
      </p:sp>
      <p:sp>
        <p:nvSpPr>
          <p:cNvPr id="2052" name="Rectangle 4">
            <a:extLst>
              <a:ext uri="{FF2B5EF4-FFF2-40B4-BE49-F238E27FC236}">
                <a16:creationId xmlns:a16="http://schemas.microsoft.com/office/drawing/2014/main" id="{17E99DEF-368D-41A4-8820-75313D8FD245}"/>
              </a:ext>
            </a:extLst>
          </p:cNvPr>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C6D6DF31-3F0F-4349-8EC9-94FEDFD90EFC}"/>
              </a:ext>
            </a:extLst>
          </p:cNvPr>
          <p:cNvSpPr>
            <a:spLocks noGrp="1" noChangeArrowheads="1"/>
          </p:cNvSpPr>
          <p:nvPr>
            <p:ph type="body" sz="quarter" idx="3"/>
          </p:nvPr>
        </p:nvSpPr>
        <p:spPr bwMode="auto">
          <a:xfrm>
            <a:off x="904875" y="4691063"/>
            <a:ext cx="498792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53254" name="Rectangle 6">
            <a:extLst>
              <a:ext uri="{FF2B5EF4-FFF2-40B4-BE49-F238E27FC236}">
                <a16:creationId xmlns:a16="http://schemas.microsoft.com/office/drawing/2014/main" id="{7500A6CD-3255-4BC4-8052-25022727158B}"/>
              </a:ext>
            </a:extLst>
          </p:cNvPr>
          <p:cNvSpPr>
            <a:spLocks noGrp="1" noChangeArrowheads="1"/>
          </p:cNvSpPr>
          <p:nvPr>
            <p:ph type="ftr" sz="quarter" idx="4"/>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5" name="Rectangle 7">
            <a:extLst>
              <a:ext uri="{FF2B5EF4-FFF2-40B4-BE49-F238E27FC236}">
                <a16:creationId xmlns:a16="http://schemas.microsoft.com/office/drawing/2014/main" id="{869119D4-062E-4653-87BB-08019B22C632}"/>
              </a:ext>
            </a:extLst>
          </p:cNvPr>
          <p:cNvSpPr>
            <a:spLocks noGrp="1" noChangeArrowheads="1"/>
          </p:cNvSpPr>
          <p:nvPr>
            <p:ph type="sldNum" sz="quarter" idx="5"/>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anose="02020603050405020304" pitchFamily="18" charset="0"/>
              </a:defRPr>
            </a:lvl1pPr>
          </a:lstStyle>
          <a:p>
            <a:pPr>
              <a:defRPr/>
            </a:pPr>
            <a:fld id="{3177CD7B-D9F6-4A86-B7FD-CD239866C5A2}"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81CC999-D04C-41E7-B6FF-F543589C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446FC2D-D474-4A4D-AE5C-8B6282433D84}" type="slidenum">
              <a:rPr lang="hu-HU" altLang="hu-HU" sz="1200" smtClean="0">
                <a:latin typeface="Times New Roman" panose="02020603050405020304" pitchFamily="18" charset="0"/>
              </a:rPr>
              <a:pPr/>
              <a:t>1</a:t>
            </a:fld>
            <a:endParaRPr lang="hu-HU" altLang="hu-HU" sz="1200">
              <a:latin typeface="Times New Roman" panose="02020603050405020304" pitchFamily="18" charset="0"/>
            </a:endParaRPr>
          </a:p>
        </p:txBody>
      </p:sp>
      <p:sp>
        <p:nvSpPr>
          <p:cNvPr id="5123" name="Rectangle 2">
            <a:extLst>
              <a:ext uri="{FF2B5EF4-FFF2-40B4-BE49-F238E27FC236}">
                <a16:creationId xmlns:a16="http://schemas.microsoft.com/office/drawing/2014/main" id="{74C92E94-FB9D-4034-9315-839A020A80ED}"/>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22F6CCEF-D9C7-4CE9-B30E-5D12A4E58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CA9F15F-7BC8-46FF-A8F4-D35ACCE0F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BD0D2A2C-DC28-474B-84F4-F918682A7200}" type="slidenum">
              <a:rPr lang="hu-HU" altLang="hu-HU" sz="1200" smtClean="0">
                <a:latin typeface="Times New Roman" panose="02020603050405020304" pitchFamily="18" charset="0"/>
              </a:rPr>
              <a:pPr/>
              <a:t>11</a:t>
            </a:fld>
            <a:endParaRPr lang="hu-HU" altLang="hu-HU" sz="1200">
              <a:latin typeface="Times New Roman" panose="02020603050405020304" pitchFamily="18" charset="0"/>
            </a:endParaRPr>
          </a:p>
        </p:txBody>
      </p:sp>
      <p:sp>
        <p:nvSpPr>
          <p:cNvPr id="24579" name="Rectangle 2">
            <a:extLst>
              <a:ext uri="{FF2B5EF4-FFF2-40B4-BE49-F238E27FC236}">
                <a16:creationId xmlns:a16="http://schemas.microsoft.com/office/drawing/2014/main" id="{8AEEF9E2-2209-4614-847F-E398A1AE84CE}"/>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0AF9EDF4-7B7A-4AB0-A123-6D8869E32E8D}"/>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6C3DA49-8691-41B5-AF59-FD713BBC66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83B5AE0F-9C38-4B87-9A3E-C2A4417281B7}" type="slidenum">
              <a:rPr lang="hu-HU" altLang="hu-HU" sz="1200" smtClean="0">
                <a:latin typeface="Times New Roman" panose="02020603050405020304" pitchFamily="18" charset="0"/>
              </a:rPr>
              <a:pPr/>
              <a:t>12</a:t>
            </a:fld>
            <a:endParaRPr lang="hu-HU" altLang="hu-HU" sz="1200">
              <a:latin typeface="Times New Roman" panose="02020603050405020304" pitchFamily="18" charset="0"/>
            </a:endParaRPr>
          </a:p>
        </p:txBody>
      </p:sp>
      <p:sp>
        <p:nvSpPr>
          <p:cNvPr id="26627" name="Rectangle 2">
            <a:extLst>
              <a:ext uri="{FF2B5EF4-FFF2-40B4-BE49-F238E27FC236}">
                <a16:creationId xmlns:a16="http://schemas.microsoft.com/office/drawing/2014/main" id="{813E72B6-56E4-4970-BC73-BC96EF1CE7A2}"/>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2DF401E0-858B-4149-BC31-7EE012FDAE1E}"/>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62D079F-326B-4669-88D8-7F65510CFF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3CC9100-6EDF-458F-80AB-D99B71B533C2}" type="slidenum">
              <a:rPr lang="hu-HU" altLang="hu-HU" sz="1200" smtClean="0">
                <a:latin typeface="Times New Roman" panose="02020603050405020304" pitchFamily="18" charset="0"/>
              </a:rPr>
              <a:pPr/>
              <a:t>13</a:t>
            </a:fld>
            <a:endParaRPr lang="hu-HU" altLang="hu-HU" sz="1200">
              <a:latin typeface="Times New Roman" panose="02020603050405020304" pitchFamily="18" charset="0"/>
            </a:endParaRPr>
          </a:p>
        </p:txBody>
      </p:sp>
      <p:sp>
        <p:nvSpPr>
          <p:cNvPr id="28675" name="Rectangle 2">
            <a:extLst>
              <a:ext uri="{FF2B5EF4-FFF2-40B4-BE49-F238E27FC236}">
                <a16:creationId xmlns:a16="http://schemas.microsoft.com/office/drawing/2014/main" id="{AEF68364-A76E-4CCA-B443-39463322B4C0}"/>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93D528E7-01C2-4BEC-94F9-4B5AF95B24E0}"/>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1A2F39E-9692-46E7-96DF-C706941E6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AC5C7898-FAF7-463C-96FD-4762213EDB90}" type="slidenum">
              <a:rPr lang="hu-HU" altLang="hu-HU" sz="1200" smtClean="0">
                <a:latin typeface="Times New Roman" panose="02020603050405020304" pitchFamily="18" charset="0"/>
              </a:rPr>
              <a:pPr/>
              <a:t>14</a:t>
            </a:fld>
            <a:endParaRPr lang="hu-HU" altLang="hu-HU" sz="1200">
              <a:latin typeface="Times New Roman" panose="02020603050405020304" pitchFamily="18" charset="0"/>
            </a:endParaRPr>
          </a:p>
        </p:txBody>
      </p:sp>
      <p:sp>
        <p:nvSpPr>
          <p:cNvPr id="30723" name="Rectangle 2">
            <a:extLst>
              <a:ext uri="{FF2B5EF4-FFF2-40B4-BE49-F238E27FC236}">
                <a16:creationId xmlns:a16="http://schemas.microsoft.com/office/drawing/2014/main" id="{85870536-8864-4F69-B8BE-D5CFDE4C9243}"/>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E342BD9B-6A70-4CAB-A676-EAA818C19A6A}"/>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CAB758E-4BF6-4CD3-85CB-81255266F1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B93DD37F-07BA-4A81-8E6F-E50F9B67EF67}" type="slidenum">
              <a:rPr lang="hu-HU" altLang="hu-HU" sz="1200" smtClean="0">
                <a:latin typeface="Times New Roman" panose="02020603050405020304" pitchFamily="18" charset="0"/>
              </a:rPr>
              <a:pPr/>
              <a:t>15</a:t>
            </a:fld>
            <a:endParaRPr lang="hu-HU" altLang="hu-HU" sz="1200">
              <a:latin typeface="Times New Roman" panose="02020603050405020304" pitchFamily="18" charset="0"/>
            </a:endParaRPr>
          </a:p>
        </p:txBody>
      </p:sp>
      <p:sp>
        <p:nvSpPr>
          <p:cNvPr id="32771" name="Rectangle 2">
            <a:extLst>
              <a:ext uri="{FF2B5EF4-FFF2-40B4-BE49-F238E27FC236}">
                <a16:creationId xmlns:a16="http://schemas.microsoft.com/office/drawing/2014/main" id="{0BF40A63-C84A-4ACF-B902-E5964C0AF426}"/>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F2605766-2E1A-4908-AB3E-7682A7724011}"/>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53ACCCC-17E8-4E15-A60A-B472F5813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6C66D5EE-EEED-4019-95E1-85D37D35DA9C}" type="slidenum">
              <a:rPr lang="hu-HU" altLang="hu-HU" sz="1200" smtClean="0">
                <a:latin typeface="Times New Roman" panose="02020603050405020304" pitchFamily="18" charset="0"/>
              </a:rPr>
              <a:pPr/>
              <a:t>16</a:t>
            </a:fld>
            <a:endParaRPr lang="hu-HU" altLang="hu-HU" sz="1200">
              <a:latin typeface="Times New Roman" panose="02020603050405020304" pitchFamily="18" charset="0"/>
            </a:endParaRPr>
          </a:p>
        </p:txBody>
      </p:sp>
      <p:sp>
        <p:nvSpPr>
          <p:cNvPr id="34819" name="Rectangle 2">
            <a:extLst>
              <a:ext uri="{FF2B5EF4-FFF2-40B4-BE49-F238E27FC236}">
                <a16:creationId xmlns:a16="http://schemas.microsoft.com/office/drawing/2014/main" id="{24B4A407-25E6-4E92-BED2-0CDC798F0F59}"/>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98A9E013-CD15-4759-921A-ACD24D90C5C9}"/>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9559046-539A-4FCC-B33F-ED0E0070F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7FB7077-E83D-455F-9D71-E8CDBAF97282}" type="slidenum">
              <a:rPr lang="hu-HU" altLang="hu-HU" sz="1200" smtClean="0">
                <a:latin typeface="Times New Roman" panose="02020603050405020304" pitchFamily="18" charset="0"/>
              </a:rPr>
              <a:pPr/>
              <a:t>17</a:t>
            </a:fld>
            <a:endParaRPr lang="hu-HU" altLang="hu-HU" sz="1200">
              <a:latin typeface="Times New Roman" panose="02020603050405020304" pitchFamily="18" charset="0"/>
            </a:endParaRPr>
          </a:p>
        </p:txBody>
      </p:sp>
      <p:sp>
        <p:nvSpPr>
          <p:cNvPr id="36867" name="Rectangle 2">
            <a:extLst>
              <a:ext uri="{FF2B5EF4-FFF2-40B4-BE49-F238E27FC236}">
                <a16:creationId xmlns:a16="http://schemas.microsoft.com/office/drawing/2014/main" id="{4339B01D-8AD7-4A07-BFD1-B4519F978012}"/>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49D5DF7D-49AD-474E-BEB8-D5D8A76597EC}"/>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BBA30B4-F735-4AFB-B6D5-3588311BA0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9F138EA3-E735-459E-8CF7-F55C183974CB}" type="slidenum">
              <a:rPr lang="hu-HU" altLang="hu-HU" sz="1200" smtClean="0">
                <a:latin typeface="Times New Roman" panose="02020603050405020304" pitchFamily="18" charset="0"/>
              </a:rPr>
              <a:pPr/>
              <a:t>18</a:t>
            </a:fld>
            <a:endParaRPr lang="hu-HU" altLang="hu-HU" sz="1200">
              <a:latin typeface="Times New Roman" panose="02020603050405020304" pitchFamily="18" charset="0"/>
            </a:endParaRPr>
          </a:p>
        </p:txBody>
      </p:sp>
      <p:sp>
        <p:nvSpPr>
          <p:cNvPr id="38915" name="Rectangle 2">
            <a:extLst>
              <a:ext uri="{FF2B5EF4-FFF2-40B4-BE49-F238E27FC236}">
                <a16:creationId xmlns:a16="http://schemas.microsoft.com/office/drawing/2014/main" id="{1DF1367A-5437-4E16-B72A-B8D159B20674}"/>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D9CB3CD2-934D-4EB4-B575-3E912E29142D}"/>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839B755-CE87-41FF-9C8F-FA0D075B2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36F7A3E4-AAAE-46D0-A254-843CB8EC1A26}" type="slidenum">
              <a:rPr lang="hu-HU" altLang="hu-HU" sz="1200" smtClean="0">
                <a:latin typeface="Times New Roman" panose="02020603050405020304" pitchFamily="18" charset="0"/>
              </a:rPr>
              <a:pPr/>
              <a:t>19</a:t>
            </a:fld>
            <a:endParaRPr lang="hu-HU" altLang="hu-HU" sz="1200">
              <a:latin typeface="Times New Roman" panose="02020603050405020304" pitchFamily="18" charset="0"/>
            </a:endParaRPr>
          </a:p>
        </p:txBody>
      </p:sp>
      <p:sp>
        <p:nvSpPr>
          <p:cNvPr id="40963" name="Rectangle 2">
            <a:extLst>
              <a:ext uri="{FF2B5EF4-FFF2-40B4-BE49-F238E27FC236}">
                <a16:creationId xmlns:a16="http://schemas.microsoft.com/office/drawing/2014/main" id="{126DE567-915A-4866-9CE7-21BFB9A9D6B6}"/>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2DE1BE31-24CB-435F-8176-E3E1D7A80FD7}"/>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20A3911-2EBB-4178-9EB1-36E6C374C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7FEA5BA5-4296-4C89-BD5E-EEEAB9C617FC}" type="slidenum">
              <a:rPr lang="hu-HU" altLang="hu-HU" sz="1200" smtClean="0">
                <a:latin typeface="Times New Roman" panose="02020603050405020304" pitchFamily="18" charset="0"/>
              </a:rPr>
              <a:pPr/>
              <a:t>20</a:t>
            </a:fld>
            <a:endParaRPr lang="hu-HU" altLang="hu-HU" sz="1200">
              <a:latin typeface="Times New Roman" panose="02020603050405020304" pitchFamily="18" charset="0"/>
            </a:endParaRPr>
          </a:p>
        </p:txBody>
      </p:sp>
      <p:sp>
        <p:nvSpPr>
          <p:cNvPr id="43011" name="Rectangle 2">
            <a:extLst>
              <a:ext uri="{FF2B5EF4-FFF2-40B4-BE49-F238E27FC236}">
                <a16:creationId xmlns:a16="http://schemas.microsoft.com/office/drawing/2014/main" id="{45969892-C5F3-40A4-8AC6-FCDD2C82F64E}"/>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C1FA8D53-454F-4A71-A768-9DFC96FBC704}"/>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31F92F9-3E31-4359-922C-23F25F9AF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697D180-B78C-43B5-A34B-F90688D9A10B}" type="slidenum">
              <a:rPr lang="hu-HU" altLang="hu-HU" sz="1200" smtClean="0">
                <a:latin typeface="Times New Roman" panose="02020603050405020304" pitchFamily="18" charset="0"/>
              </a:rPr>
              <a:pPr/>
              <a:t>2</a:t>
            </a:fld>
            <a:endParaRPr lang="hu-HU" altLang="hu-HU" sz="1200">
              <a:latin typeface="Times New Roman" panose="02020603050405020304" pitchFamily="18" charset="0"/>
            </a:endParaRPr>
          </a:p>
        </p:txBody>
      </p:sp>
      <p:sp>
        <p:nvSpPr>
          <p:cNvPr id="7171" name="Rectangle 2">
            <a:extLst>
              <a:ext uri="{FF2B5EF4-FFF2-40B4-BE49-F238E27FC236}">
                <a16:creationId xmlns:a16="http://schemas.microsoft.com/office/drawing/2014/main" id="{B77EFD59-7DD0-449D-80DD-59F9DCC82EF3}"/>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6A97B8E3-CB52-4898-B343-A1D73CC9EA04}"/>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670341B-BB2D-4F7B-AEB5-3D8E1E06F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D090D158-D690-434B-90D1-B9DFBA3D717D}" type="slidenum">
              <a:rPr lang="hu-HU" altLang="hu-HU" sz="1200" smtClean="0">
                <a:latin typeface="Times New Roman" panose="02020603050405020304" pitchFamily="18" charset="0"/>
              </a:rPr>
              <a:pPr/>
              <a:t>21</a:t>
            </a:fld>
            <a:endParaRPr lang="hu-HU" altLang="hu-HU" sz="1200">
              <a:latin typeface="Times New Roman" panose="02020603050405020304" pitchFamily="18" charset="0"/>
            </a:endParaRPr>
          </a:p>
        </p:txBody>
      </p:sp>
      <p:sp>
        <p:nvSpPr>
          <p:cNvPr id="45059" name="Rectangle 2">
            <a:extLst>
              <a:ext uri="{FF2B5EF4-FFF2-40B4-BE49-F238E27FC236}">
                <a16:creationId xmlns:a16="http://schemas.microsoft.com/office/drawing/2014/main" id="{37012C97-33F4-407C-873D-0AAB7E0B09EF}"/>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39BAE0DE-2944-4D45-BD02-DECFBDBF4F09}"/>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9D1EBF7-EC38-445C-BB14-40F5BC1A62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E1AC07B7-76F5-4BD7-9793-2638DE381D6F}" type="slidenum">
              <a:rPr lang="hu-HU" altLang="hu-HU" sz="1200" smtClean="0">
                <a:latin typeface="Times New Roman" panose="02020603050405020304" pitchFamily="18" charset="0"/>
              </a:rPr>
              <a:pPr/>
              <a:t>22</a:t>
            </a:fld>
            <a:endParaRPr lang="hu-HU" altLang="hu-HU" sz="1200">
              <a:latin typeface="Times New Roman" panose="02020603050405020304" pitchFamily="18" charset="0"/>
            </a:endParaRPr>
          </a:p>
        </p:txBody>
      </p:sp>
      <p:sp>
        <p:nvSpPr>
          <p:cNvPr id="47107" name="Rectangle 2">
            <a:extLst>
              <a:ext uri="{FF2B5EF4-FFF2-40B4-BE49-F238E27FC236}">
                <a16:creationId xmlns:a16="http://schemas.microsoft.com/office/drawing/2014/main" id="{6DE84919-6FF2-4390-8F4D-829A42B3C707}"/>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78CD510D-1F3F-4F7C-B9D7-92FE1D125748}"/>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95BA710-01C9-4F84-AAD4-30CFDE84E5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00F2AEB0-C983-480F-A264-6F13D9CD6BB9}" type="slidenum">
              <a:rPr lang="hu-HU" altLang="hu-HU" sz="1200" smtClean="0">
                <a:latin typeface="Times New Roman" panose="02020603050405020304" pitchFamily="18" charset="0"/>
              </a:rPr>
              <a:pPr/>
              <a:t>23</a:t>
            </a:fld>
            <a:endParaRPr lang="hu-HU" altLang="hu-HU" sz="1200">
              <a:latin typeface="Times New Roman" panose="02020603050405020304" pitchFamily="18" charset="0"/>
            </a:endParaRPr>
          </a:p>
        </p:txBody>
      </p:sp>
      <p:sp>
        <p:nvSpPr>
          <p:cNvPr id="49155" name="Rectangle 2">
            <a:extLst>
              <a:ext uri="{FF2B5EF4-FFF2-40B4-BE49-F238E27FC236}">
                <a16:creationId xmlns:a16="http://schemas.microsoft.com/office/drawing/2014/main" id="{D9752A87-9561-441A-ADD4-9CF1EE78D101}"/>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CE027244-89E8-4E52-BF76-5DCA7CC1271E}"/>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B0175E6-4B4D-47C1-9666-55AAAE2AD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CA3D23A2-853A-4D2F-BD7E-00C48C2A81E1}" type="slidenum">
              <a:rPr lang="hu-HU" altLang="hu-HU" sz="1200" smtClean="0">
                <a:latin typeface="Times New Roman" panose="02020603050405020304" pitchFamily="18" charset="0"/>
              </a:rPr>
              <a:pPr/>
              <a:t>24</a:t>
            </a:fld>
            <a:endParaRPr lang="hu-HU" altLang="hu-HU" sz="1200">
              <a:latin typeface="Times New Roman" panose="02020603050405020304" pitchFamily="18" charset="0"/>
            </a:endParaRPr>
          </a:p>
        </p:txBody>
      </p:sp>
      <p:sp>
        <p:nvSpPr>
          <p:cNvPr id="51203" name="Rectangle 2">
            <a:extLst>
              <a:ext uri="{FF2B5EF4-FFF2-40B4-BE49-F238E27FC236}">
                <a16:creationId xmlns:a16="http://schemas.microsoft.com/office/drawing/2014/main" id="{885BB244-5325-40FC-956D-81DB9E000F0F}"/>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CB042493-BAAC-4012-B9F0-9CE40F90EDEF}"/>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2BB9C7D-71FC-4814-A4AC-718FDF4984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BA4BC1C-1061-4B2F-87E5-686DE02AA90C}" type="slidenum">
              <a:rPr lang="hu-HU" altLang="hu-HU" sz="1200" smtClean="0">
                <a:latin typeface="Times New Roman" panose="02020603050405020304" pitchFamily="18" charset="0"/>
              </a:rPr>
              <a:pPr/>
              <a:t>25</a:t>
            </a:fld>
            <a:endParaRPr lang="hu-HU" altLang="hu-HU" sz="1200">
              <a:latin typeface="Times New Roman" panose="02020603050405020304" pitchFamily="18" charset="0"/>
            </a:endParaRPr>
          </a:p>
        </p:txBody>
      </p:sp>
      <p:sp>
        <p:nvSpPr>
          <p:cNvPr id="53251" name="Rectangle 2">
            <a:extLst>
              <a:ext uri="{FF2B5EF4-FFF2-40B4-BE49-F238E27FC236}">
                <a16:creationId xmlns:a16="http://schemas.microsoft.com/office/drawing/2014/main" id="{79463CAD-E15B-4EAA-8F11-810D76C45D81}"/>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C599EF5C-D10D-4F69-B856-C43AF8B277BA}"/>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CF9753D-41A9-4D4B-9B57-284A9FE37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AAEAD13F-D31F-4554-899F-D9E7FFB41704}" type="slidenum">
              <a:rPr lang="hu-HU" altLang="hu-HU" sz="1200" smtClean="0">
                <a:latin typeface="Times New Roman" panose="02020603050405020304" pitchFamily="18" charset="0"/>
                <a:cs typeface="Arial" panose="020B0604020202020204" pitchFamily="34" charset="0"/>
              </a:rPr>
              <a:pPr/>
              <a:t>26</a:t>
            </a:fld>
            <a:endParaRPr lang="hu-HU" altLang="hu-HU" sz="1200">
              <a:latin typeface="Times New Roman" panose="02020603050405020304" pitchFamily="18" charset="0"/>
              <a:cs typeface="Arial" panose="020B0604020202020204" pitchFamily="34" charset="0"/>
            </a:endParaRPr>
          </a:p>
        </p:txBody>
      </p:sp>
      <p:sp>
        <p:nvSpPr>
          <p:cNvPr id="55299" name="Rectangle 2">
            <a:extLst>
              <a:ext uri="{FF2B5EF4-FFF2-40B4-BE49-F238E27FC236}">
                <a16:creationId xmlns:a16="http://schemas.microsoft.com/office/drawing/2014/main" id="{96E54803-0E65-4DAB-BC11-9399646A177B}"/>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5B24F981-0709-4A54-8028-E260943D8B9C}"/>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2CEC248-C00A-454D-BBB2-620615710D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EA9EFFB9-8149-4517-8C8C-C0A06076CE4A}" type="slidenum">
              <a:rPr lang="hu-HU" altLang="hu-HU" sz="1200" smtClean="0">
                <a:solidFill>
                  <a:srgbClr val="000000"/>
                </a:solidFill>
                <a:latin typeface="Times New Roman" panose="02020603050405020304" pitchFamily="18" charset="0"/>
                <a:cs typeface="Arial" panose="020B0604020202020204" pitchFamily="34" charset="0"/>
              </a:rPr>
              <a:pPr/>
              <a:t>27</a:t>
            </a:fld>
            <a:endParaRPr lang="hu-HU" altLang="hu-HU" sz="1200">
              <a:solidFill>
                <a:srgbClr val="000000"/>
              </a:solidFill>
              <a:latin typeface="Times New Roman" panose="02020603050405020304" pitchFamily="18" charset="0"/>
              <a:cs typeface="Arial" panose="020B0604020202020204" pitchFamily="34" charset="0"/>
            </a:endParaRPr>
          </a:p>
        </p:txBody>
      </p:sp>
      <p:sp>
        <p:nvSpPr>
          <p:cNvPr id="57347" name="Rectangle 2">
            <a:extLst>
              <a:ext uri="{FF2B5EF4-FFF2-40B4-BE49-F238E27FC236}">
                <a16:creationId xmlns:a16="http://schemas.microsoft.com/office/drawing/2014/main" id="{1EE4A0DA-9CA2-48FA-B9B4-F7AB9A33D7A9}"/>
              </a:ext>
            </a:extLst>
          </p:cNvPr>
          <p:cNvSpPr>
            <a:spLocks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7DA44E35-9081-4843-A737-5AADD4961AEF}"/>
              </a:ext>
            </a:extLst>
          </p:cNvPr>
          <p:cNvSpPr>
            <a:spLocks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976985C-994F-409C-BF9C-87BA72878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5D28235A-2F92-42EC-AC53-2C4CD663D51E}" type="slidenum">
              <a:rPr lang="hu-HU" altLang="hu-HU" sz="1200" smtClean="0">
                <a:latin typeface="Times New Roman" panose="02020603050405020304" pitchFamily="18" charset="0"/>
              </a:rPr>
              <a:pPr/>
              <a:t>3</a:t>
            </a:fld>
            <a:endParaRPr lang="hu-HU" altLang="hu-HU" sz="1200">
              <a:latin typeface="Times New Roman" panose="02020603050405020304" pitchFamily="18" charset="0"/>
            </a:endParaRPr>
          </a:p>
        </p:txBody>
      </p:sp>
      <p:sp>
        <p:nvSpPr>
          <p:cNvPr id="9219" name="Rectangle 2">
            <a:extLst>
              <a:ext uri="{FF2B5EF4-FFF2-40B4-BE49-F238E27FC236}">
                <a16:creationId xmlns:a16="http://schemas.microsoft.com/office/drawing/2014/main" id="{0703885B-482B-48A3-882B-C5FEC2CE20F6}"/>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C0264EEA-EAA7-4393-B7A1-C782B5A9146E}"/>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A5F0503-79DF-4F55-BC5C-A0704209D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DDB9370C-BC30-47E7-98AF-4D32782D4186}" type="slidenum">
              <a:rPr lang="hu-HU" altLang="hu-HU" sz="1200" smtClean="0">
                <a:latin typeface="Times New Roman" panose="02020603050405020304" pitchFamily="18" charset="0"/>
              </a:rPr>
              <a:pPr/>
              <a:t>4</a:t>
            </a:fld>
            <a:endParaRPr lang="hu-HU" altLang="hu-HU" sz="1200">
              <a:latin typeface="Times New Roman" panose="02020603050405020304" pitchFamily="18" charset="0"/>
            </a:endParaRPr>
          </a:p>
        </p:txBody>
      </p:sp>
      <p:sp>
        <p:nvSpPr>
          <p:cNvPr id="11267" name="Rectangle 2">
            <a:extLst>
              <a:ext uri="{FF2B5EF4-FFF2-40B4-BE49-F238E27FC236}">
                <a16:creationId xmlns:a16="http://schemas.microsoft.com/office/drawing/2014/main" id="{3EC2C794-7373-4A23-9291-14711150D65D}"/>
              </a:ext>
            </a:extLst>
          </p:cNvPr>
          <p:cNvSpPr>
            <a:spLocks noGrp="1" noRot="1" noChangeAspect="1" noChangeArrowheads="1" noTextEdit="1"/>
          </p:cNvSpPr>
          <p:nvPr>
            <p:ph type="sldImg"/>
          </p:nvPr>
        </p:nvSpPr>
        <p:spPr>
          <a:solidFill>
            <a:srgbClr val="FFFFFF"/>
          </a:solidFill>
          <a:ln/>
        </p:spPr>
      </p:sp>
      <p:sp>
        <p:nvSpPr>
          <p:cNvPr id="11268" name="Rectangle 3">
            <a:extLst>
              <a:ext uri="{FF2B5EF4-FFF2-40B4-BE49-F238E27FC236}">
                <a16:creationId xmlns:a16="http://schemas.microsoft.com/office/drawing/2014/main" id="{75A56F2D-7759-421C-81B2-3CBB17AA07E7}"/>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FA81779-18A4-49B9-9BC9-1A0678B0B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2EEDA4D6-C589-4C6F-8617-43924419EC4C}" type="slidenum">
              <a:rPr lang="hu-HU" altLang="hu-HU" sz="1200" smtClean="0">
                <a:latin typeface="Times New Roman" panose="02020603050405020304" pitchFamily="18" charset="0"/>
              </a:rPr>
              <a:pPr/>
              <a:t>5</a:t>
            </a:fld>
            <a:endParaRPr lang="hu-HU" altLang="hu-HU" sz="1200">
              <a:latin typeface="Times New Roman" panose="02020603050405020304" pitchFamily="18" charset="0"/>
            </a:endParaRPr>
          </a:p>
        </p:txBody>
      </p:sp>
      <p:sp>
        <p:nvSpPr>
          <p:cNvPr id="13315" name="Rectangle 2">
            <a:extLst>
              <a:ext uri="{FF2B5EF4-FFF2-40B4-BE49-F238E27FC236}">
                <a16:creationId xmlns:a16="http://schemas.microsoft.com/office/drawing/2014/main" id="{26B24321-3505-4E3E-B2D1-CB5CB21FA977}"/>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4503FC71-18C3-4BA7-A546-8106661D65C7}"/>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75C7970-46C4-46EB-AF99-CD4AC0A18B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0BF61C8B-2476-406F-8F75-6F411B8C31BA}" type="slidenum">
              <a:rPr lang="hu-HU" altLang="hu-HU" sz="1200" smtClean="0">
                <a:latin typeface="Times New Roman" panose="02020603050405020304" pitchFamily="18" charset="0"/>
              </a:rPr>
              <a:pPr/>
              <a:t>6</a:t>
            </a:fld>
            <a:endParaRPr lang="hu-HU" altLang="hu-HU" sz="1200">
              <a:latin typeface="Times New Roman" panose="02020603050405020304" pitchFamily="18" charset="0"/>
            </a:endParaRPr>
          </a:p>
        </p:txBody>
      </p:sp>
      <p:sp>
        <p:nvSpPr>
          <p:cNvPr id="15363" name="Rectangle 2">
            <a:extLst>
              <a:ext uri="{FF2B5EF4-FFF2-40B4-BE49-F238E27FC236}">
                <a16:creationId xmlns:a16="http://schemas.microsoft.com/office/drawing/2014/main" id="{FE168883-5DF3-4F14-AC8E-9FA577F26CD5}"/>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4DCB97DB-5C46-426F-9E3B-83B90AE23AE0}"/>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61746BF-B618-4BA4-A9CB-D9C340CA05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F11BBF3-3E07-4A99-95ED-35AA4F1EC024}" type="slidenum">
              <a:rPr lang="hu-HU" altLang="hu-HU" sz="1200" smtClean="0">
                <a:latin typeface="Times New Roman" panose="02020603050405020304" pitchFamily="18" charset="0"/>
              </a:rPr>
              <a:pPr/>
              <a:t>7</a:t>
            </a:fld>
            <a:endParaRPr lang="hu-HU" altLang="hu-HU" sz="1200">
              <a:latin typeface="Times New Roman" panose="02020603050405020304" pitchFamily="18" charset="0"/>
            </a:endParaRPr>
          </a:p>
        </p:txBody>
      </p:sp>
      <p:sp>
        <p:nvSpPr>
          <p:cNvPr id="17411" name="Rectangle 2">
            <a:extLst>
              <a:ext uri="{FF2B5EF4-FFF2-40B4-BE49-F238E27FC236}">
                <a16:creationId xmlns:a16="http://schemas.microsoft.com/office/drawing/2014/main" id="{8DFCA6E6-A6F7-4E7F-9351-FDAE10C6C529}"/>
              </a:ext>
            </a:extLst>
          </p:cNvPr>
          <p:cNvSpPr>
            <a:spLocks noGrp="1" noRot="1" noChangeAspect="1" noChangeArrowheads="1" noTextEdit="1"/>
          </p:cNvSpPr>
          <p:nvPr>
            <p:ph type="sldImg"/>
          </p:nvPr>
        </p:nvSpPr>
        <p:spPr>
          <a:solidFill>
            <a:srgbClr val="FFFFFF"/>
          </a:solidFill>
          <a:ln/>
        </p:spPr>
      </p:sp>
      <p:sp>
        <p:nvSpPr>
          <p:cNvPr id="17412" name="Rectangle 3">
            <a:extLst>
              <a:ext uri="{FF2B5EF4-FFF2-40B4-BE49-F238E27FC236}">
                <a16:creationId xmlns:a16="http://schemas.microsoft.com/office/drawing/2014/main" id="{30F8A9C5-83F2-4637-844F-BAE750EBD451}"/>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171C9BF-B3D0-4C2B-BB73-CED4D6BFE2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B687DD33-4E7D-46C7-B4EE-C694CAAFF2CC}" type="slidenum">
              <a:rPr lang="hu-HU" altLang="hu-HU" sz="1200" smtClean="0">
                <a:latin typeface="Times New Roman" panose="02020603050405020304" pitchFamily="18" charset="0"/>
              </a:rPr>
              <a:pPr/>
              <a:t>8</a:t>
            </a:fld>
            <a:endParaRPr lang="hu-HU" altLang="hu-HU" sz="1200">
              <a:latin typeface="Times New Roman" panose="02020603050405020304" pitchFamily="18" charset="0"/>
            </a:endParaRPr>
          </a:p>
        </p:txBody>
      </p:sp>
      <p:sp>
        <p:nvSpPr>
          <p:cNvPr id="19459" name="Rectangle 2">
            <a:extLst>
              <a:ext uri="{FF2B5EF4-FFF2-40B4-BE49-F238E27FC236}">
                <a16:creationId xmlns:a16="http://schemas.microsoft.com/office/drawing/2014/main" id="{4E040966-89A7-4757-9AB8-F41D77ABA367}"/>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7A3A7664-272E-45CB-8E91-165DBCD3F150}"/>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a:extLst>
              <a:ext uri="{FF2B5EF4-FFF2-40B4-BE49-F238E27FC236}">
                <a16:creationId xmlns:a16="http://schemas.microsoft.com/office/drawing/2014/main" id="{9F4AAE93-089B-464B-A791-CB1C114696E6}"/>
              </a:ext>
            </a:extLst>
          </p:cNvPr>
          <p:cNvSpPr>
            <a:spLocks noGrp="1" noRot="1" noChangeAspect="1" noTextEdit="1"/>
          </p:cNvSpPr>
          <p:nvPr>
            <p:ph type="sldImg"/>
          </p:nvPr>
        </p:nvSpPr>
        <p:spPr>
          <a:ln/>
        </p:spPr>
      </p:sp>
      <p:sp>
        <p:nvSpPr>
          <p:cNvPr id="22531" name="Jegyzetek helye 2">
            <a:extLst>
              <a:ext uri="{FF2B5EF4-FFF2-40B4-BE49-F238E27FC236}">
                <a16:creationId xmlns:a16="http://schemas.microsoft.com/office/drawing/2014/main" id="{09D124A7-1E9E-4582-A75E-6D8B30401C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a:p>
        </p:txBody>
      </p:sp>
      <p:sp>
        <p:nvSpPr>
          <p:cNvPr id="22532" name="Dia számának helye 3">
            <a:extLst>
              <a:ext uri="{FF2B5EF4-FFF2-40B4-BE49-F238E27FC236}">
                <a16:creationId xmlns:a16="http://schemas.microsoft.com/office/drawing/2014/main" id="{6E7C31C9-9BF2-4387-85F0-76154F62EE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4E1375DE-F3C4-4BC4-96F9-A743E72DA4EF}" type="slidenum">
              <a:rPr lang="hu-HU" altLang="hu-HU" sz="1200" smtClean="0">
                <a:latin typeface="Times New Roman" panose="02020603050405020304" pitchFamily="18" charset="0"/>
              </a:rPr>
              <a:pPr/>
              <a:t>10</a:t>
            </a:fld>
            <a:endParaRPr lang="hu-HU" altLang="hu-HU"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713D7D0C-E375-4A03-9F2A-EFA41B27399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52F2B517-ACE0-4343-A391-AD8DB9D51ED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E733C2AD-8695-4A11-B248-84EC1B60343D}"/>
              </a:ext>
            </a:extLst>
          </p:cNvPr>
          <p:cNvSpPr>
            <a:spLocks noGrp="1" noChangeArrowheads="1"/>
          </p:cNvSpPr>
          <p:nvPr>
            <p:ph type="sldNum" sz="quarter" idx="12"/>
          </p:nvPr>
        </p:nvSpPr>
        <p:spPr>
          <a:ln/>
        </p:spPr>
        <p:txBody>
          <a:bodyPr/>
          <a:lstStyle>
            <a:lvl1pPr>
              <a:defRPr/>
            </a:lvl1pPr>
          </a:lstStyle>
          <a:p>
            <a:pPr>
              <a:defRPr/>
            </a:pPr>
            <a:fld id="{EB9B0905-A071-40FA-8252-D69867841936}" type="slidenum">
              <a:rPr lang="hu-HU" altLang="hu-HU"/>
              <a:pPr>
                <a:defRPr/>
              </a:pPr>
              <a:t>‹#›</a:t>
            </a:fld>
            <a:endParaRPr lang="hu-HU" altLang="hu-HU"/>
          </a:p>
        </p:txBody>
      </p:sp>
    </p:spTree>
    <p:extLst>
      <p:ext uri="{BB962C8B-B14F-4D97-AF65-F5344CB8AC3E}">
        <p14:creationId xmlns:p14="http://schemas.microsoft.com/office/powerpoint/2010/main" val="355489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75535BA-ABAF-4905-9601-3EB73FA8681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B893CF22-EA08-4023-9F83-41BB2FD95B3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41791FF7-8D9B-4890-B96F-C3DFBD9429F7}"/>
              </a:ext>
            </a:extLst>
          </p:cNvPr>
          <p:cNvSpPr>
            <a:spLocks noGrp="1" noChangeArrowheads="1"/>
          </p:cNvSpPr>
          <p:nvPr>
            <p:ph type="sldNum" sz="quarter" idx="12"/>
          </p:nvPr>
        </p:nvSpPr>
        <p:spPr>
          <a:ln/>
        </p:spPr>
        <p:txBody>
          <a:bodyPr/>
          <a:lstStyle>
            <a:lvl1pPr>
              <a:defRPr/>
            </a:lvl1pPr>
          </a:lstStyle>
          <a:p>
            <a:pPr>
              <a:defRPr/>
            </a:pPr>
            <a:fld id="{7F3EFDE0-4C1F-47F0-A24C-355CCA502906}" type="slidenum">
              <a:rPr lang="hu-HU" altLang="hu-HU"/>
              <a:pPr>
                <a:defRPr/>
              </a:pPr>
              <a:t>‹#›</a:t>
            </a:fld>
            <a:endParaRPr lang="hu-HU" altLang="hu-HU"/>
          </a:p>
        </p:txBody>
      </p:sp>
    </p:spTree>
    <p:extLst>
      <p:ext uri="{BB962C8B-B14F-4D97-AF65-F5344CB8AC3E}">
        <p14:creationId xmlns:p14="http://schemas.microsoft.com/office/powerpoint/2010/main" val="89276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943F924C-0A55-4588-857D-833D4E462BC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1AC6A83E-0F39-473D-85AF-4F6321269FF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970ECC7A-4033-45E8-884F-F22D81D98851}"/>
              </a:ext>
            </a:extLst>
          </p:cNvPr>
          <p:cNvSpPr>
            <a:spLocks noGrp="1" noChangeArrowheads="1"/>
          </p:cNvSpPr>
          <p:nvPr>
            <p:ph type="sldNum" sz="quarter" idx="12"/>
          </p:nvPr>
        </p:nvSpPr>
        <p:spPr>
          <a:ln/>
        </p:spPr>
        <p:txBody>
          <a:bodyPr/>
          <a:lstStyle>
            <a:lvl1pPr>
              <a:defRPr/>
            </a:lvl1pPr>
          </a:lstStyle>
          <a:p>
            <a:pPr>
              <a:defRPr/>
            </a:pPr>
            <a:fld id="{103FF695-6FA6-40EB-86A9-33B3E85A599E}" type="slidenum">
              <a:rPr lang="hu-HU" altLang="hu-HU"/>
              <a:pPr>
                <a:defRPr/>
              </a:pPr>
              <a:t>‹#›</a:t>
            </a:fld>
            <a:endParaRPr lang="hu-HU" altLang="hu-HU"/>
          </a:p>
        </p:txBody>
      </p:sp>
    </p:spTree>
    <p:extLst>
      <p:ext uri="{BB962C8B-B14F-4D97-AF65-F5344CB8AC3E}">
        <p14:creationId xmlns:p14="http://schemas.microsoft.com/office/powerpoint/2010/main" val="11923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3675E71-4A30-4DE8-B0E1-824538A0752D}"/>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129A956D-1341-492D-A542-2AA3A48C26B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AF0B0BB8-6259-42EF-B2FB-C137BF6C2827}"/>
              </a:ext>
            </a:extLst>
          </p:cNvPr>
          <p:cNvSpPr>
            <a:spLocks noGrp="1" noChangeArrowheads="1"/>
          </p:cNvSpPr>
          <p:nvPr>
            <p:ph type="sldNum" sz="quarter" idx="12"/>
          </p:nvPr>
        </p:nvSpPr>
        <p:spPr>
          <a:ln/>
        </p:spPr>
        <p:txBody>
          <a:bodyPr/>
          <a:lstStyle>
            <a:lvl1pPr>
              <a:defRPr/>
            </a:lvl1pPr>
          </a:lstStyle>
          <a:p>
            <a:pPr>
              <a:defRPr/>
            </a:pPr>
            <a:fld id="{F245848F-23E3-4D92-8720-373B4953A06D}" type="slidenum">
              <a:rPr lang="hu-HU" altLang="hu-HU"/>
              <a:pPr>
                <a:defRPr/>
              </a:pPr>
              <a:t>‹#›</a:t>
            </a:fld>
            <a:endParaRPr lang="hu-HU" altLang="hu-HU"/>
          </a:p>
        </p:txBody>
      </p:sp>
    </p:spTree>
    <p:extLst>
      <p:ext uri="{BB962C8B-B14F-4D97-AF65-F5344CB8AC3E}">
        <p14:creationId xmlns:p14="http://schemas.microsoft.com/office/powerpoint/2010/main" val="62117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AE6445E2-668F-419D-B7CA-00BA76F8D5B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5335378-6493-4798-9497-9318C05DCEA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F9F06405-B2BD-4284-AF26-99209BCD7217}"/>
              </a:ext>
            </a:extLst>
          </p:cNvPr>
          <p:cNvSpPr>
            <a:spLocks noGrp="1" noChangeArrowheads="1"/>
          </p:cNvSpPr>
          <p:nvPr>
            <p:ph type="sldNum" sz="quarter" idx="12"/>
          </p:nvPr>
        </p:nvSpPr>
        <p:spPr>
          <a:ln/>
        </p:spPr>
        <p:txBody>
          <a:bodyPr/>
          <a:lstStyle>
            <a:lvl1pPr>
              <a:defRPr/>
            </a:lvl1pPr>
          </a:lstStyle>
          <a:p>
            <a:pPr>
              <a:defRPr/>
            </a:pPr>
            <a:fld id="{21B4F772-0094-4A7D-9989-C1A875E80260}" type="slidenum">
              <a:rPr lang="hu-HU" altLang="hu-HU"/>
              <a:pPr>
                <a:defRPr/>
              </a:pPr>
              <a:t>‹#›</a:t>
            </a:fld>
            <a:endParaRPr lang="hu-HU" altLang="hu-HU"/>
          </a:p>
        </p:txBody>
      </p:sp>
    </p:spTree>
    <p:extLst>
      <p:ext uri="{BB962C8B-B14F-4D97-AF65-F5344CB8AC3E}">
        <p14:creationId xmlns:p14="http://schemas.microsoft.com/office/powerpoint/2010/main" val="373097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08865948-CB0B-44CA-883B-14597F68BCD7}"/>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96BBA72B-34EB-46BE-99E5-44B31F010DA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10AEC15B-7162-4322-B95C-76488F34A47D}"/>
              </a:ext>
            </a:extLst>
          </p:cNvPr>
          <p:cNvSpPr>
            <a:spLocks noGrp="1" noChangeArrowheads="1"/>
          </p:cNvSpPr>
          <p:nvPr>
            <p:ph type="sldNum" sz="quarter" idx="12"/>
          </p:nvPr>
        </p:nvSpPr>
        <p:spPr>
          <a:ln/>
        </p:spPr>
        <p:txBody>
          <a:bodyPr/>
          <a:lstStyle>
            <a:lvl1pPr>
              <a:defRPr/>
            </a:lvl1pPr>
          </a:lstStyle>
          <a:p>
            <a:pPr>
              <a:defRPr/>
            </a:pPr>
            <a:fld id="{3CE0C95D-8ED8-4B06-96A0-90CB6ECD692D}" type="slidenum">
              <a:rPr lang="hu-HU" altLang="hu-HU"/>
              <a:pPr>
                <a:defRPr/>
              </a:pPr>
              <a:t>‹#›</a:t>
            </a:fld>
            <a:endParaRPr lang="hu-HU" altLang="hu-HU"/>
          </a:p>
        </p:txBody>
      </p:sp>
    </p:spTree>
    <p:extLst>
      <p:ext uri="{BB962C8B-B14F-4D97-AF65-F5344CB8AC3E}">
        <p14:creationId xmlns:p14="http://schemas.microsoft.com/office/powerpoint/2010/main" val="346164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C0E1262C-A6B8-4099-B267-303C4F72D5DC}"/>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AF77B746-D121-4021-A73D-3158313797A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BC7B3B8A-52C7-4A24-ADC5-133924CE214D}"/>
              </a:ext>
            </a:extLst>
          </p:cNvPr>
          <p:cNvSpPr>
            <a:spLocks noGrp="1" noChangeArrowheads="1"/>
          </p:cNvSpPr>
          <p:nvPr>
            <p:ph type="sldNum" sz="quarter" idx="12"/>
          </p:nvPr>
        </p:nvSpPr>
        <p:spPr>
          <a:ln/>
        </p:spPr>
        <p:txBody>
          <a:bodyPr/>
          <a:lstStyle>
            <a:lvl1pPr>
              <a:defRPr/>
            </a:lvl1pPr>
          </a:lstStyle>
          <a:p>
            <a:pPr>
              <a:defRPr/>
            </a:pPr>
            <a:fld id="{1610CF62-8F54-4430-8D94-D89B17121C23}" type="slidenum">
              <a:rPr lang="hu-HU" altLang="hu-HU"/>
              <a:pPr>
                <a:defRPr/>
              </a:pPr>
              <a:t>‹#›</a:t>
            </a:fld>
            <a:endParaRPr lang="hu-HU" altLang="hu-HU"/>
          </a:p>
        </p:txBody>
      </p:sp>
    </p:spTree>
    <p:extLst>
      <p:ext uri="{BB962C8B-B14F-4D97-AF65-F5344CB8AC3E}">
        <p14:creationId xmlns:p14="http://schemas.microsoft.com/office/powerpoint/2010/main" val="413818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6EAB1570-DD7F-4380-BEBE-24D4A0417F9B}"/>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1398FC6C-1A9A-4EA5-875B-3C10EAD18BC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34B6AA0E-0258-46E7-9BC3-8DF62D8C600F}"/>
              </a:ext>
            </a:extLst>
          </p:cNvPr>
          <p:cNvSpPr>
            <a:spLocks noGrp="1" noChangeArrowheads="1"/>
          </p:cNvSpPr>
          <p:nvPr>
            <p:ph type="sldNum" sz="quarter" idx="12"/>
          </p:nvPr>
        </p:nvSpPr>
        <p:spPr>
          <a:ln/>
        </p:spPr>
        <p:txBody>
          <a:bodyPr/>
          <a:lstStyle>
            <a:lvl1pPr>
              <a:defRPr/>
            </a:lvl1pPr>
          </a:lstStyle>
          <a:p>
            <a:pPr>
              <a:defRPr/>
            </a:pPr>
            <a:fld id="{E24A2678-BC46-424B-8D4F-13DEA4A0F132}" type="slidenum">
              <a:rPr lang="hu-HU" altLang="hu-HU"/>
              <a:pPr>
                <a:defRPr/>
              </a:pPr>
              <a:t>‹#›</a:t>
            </a:fld>
            <a:endParaRPr lang="hu-HU" altLang="hu-HU"/>
          </a:p>
        </p:txBody>
      </p:sp>
    </p:spTree>
    <p:extLst>
      <p:ext uri="{BB962C8B-B14F-4D97-AF65-F5344CB8AC3E}">
        <p14:creationId xmlns:p14="http://schemas.microsoft.com/office/powerpoint/2010/main" val="358538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3A63CD-1204-46F2-9D64-F9CF507B0A67}"/>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011A6D3A-4D6C-48C9-82D1-315992B999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A9F9F1B2-8363-4D4B-848A-1E25452BBB79}"/>
              </a:ext>
            </a:extLst>
          </p:cNvPr>
          <p:cNvSpPr>
            <a:spLocks noGrp="1" noChangeArrowheads="1"/>
          </p:cNvSpPr>
          <p:nvPr>
            <p:ph type="sldNum" sz="quarter" idx="12"/>
          </p:nvPr>
        </p:nvSpPr>
        <p:spPr>
          <a:ln/>
        </p:spPr>
        <p:txBody>
          <a:bodyPr/>
          <a:lstStyle>
            <a:lvl1pPr>
              <a:defRPr/>
            </a:lvl1pPr>
          </a:lstStyle>
          <a:p>
            <a:pPr>
              <a:defRPr/>
            </a:pPr>
            <a:fld id="{196A5ABF-07DA-43AC-9C6C-808C6A028EAF}" type="slidenum">
              <a:rPr lang="hu-HU" altLang="hu-HU"/>
              <a:pPr>
                <a:defRPr/>
              </a:pPr>
              <a:t>‹#›</a:t>
            </a:fld>
            <a:endParaRPr lang="hu-HU" altLang="hu-HU"/>
          </a:p>
        </p:txBody>
      </p:sp>
    </p:spTree>
    <p:extLst>
      <p:ext uri="{BB962C8B-B14F-4D97-AF65-F5344CB8AC3E}">
        <p14:creationId xmlns:p14="http://schemas.microsoft.com/office/powerpoint/2010/main" val="385869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0CB3BC8-4851-4CC1-94D8-12B8055CB41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87D22E7B-CF86-437F-86D7-EF598F6F30E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503D2BB8-84CF-4FFD-A8B3-55691B9BDBD2}"/>
              </a:ext>
            </a:extLst>
          </p:cNvPr>
          <p:cNvSpPr>
            <a:spLocks noGrp="1" noChangeArrowheads="1"/>
          </p:cNvSpPr>
          <p:nvPr>
            <p:ph type="sldNum" sz="quarter" idx="12"/>
          </p:nvPr>
        </p:nvSpPr>
        <p:spPr>
          <a:ln/>
        </p:spPr>
        <p:txBody>
          <a:bodyPr/>
          <a:lstStyle>
            <a:lvl1pPr>
              <a:defRPr/>
            </a:lvl1pPr>
          </a:lstStyle>
          <a:p>
            <a:pPr>
              <a:defRPr/>
            </a:pPr>
            <a:fld id="{1DAA730E-1A3A-4330-A633-2881D64455AB}" type="slidenum">
              <a:rPr lang="hu-HU" altLang="hu-HU"/>
              <a:pPr>
                <a:defRPr/>
              </a:pPr>
              <a:t>‹#›</a:t>
            </a:fld>
            <a:endParaRPr lang="hu-HU" altLang="hu-HU"/>
          </a:p>
        </p:txBody>
      </p:sp>
    </p:spTree>
    <p:extLst>
      <p:ext uri="{BB962C8B-B14F-4D97-AF65-F5344CB8AC3E}">
        <p14:creationId xmlns:p14="http://schemas.microsoft.com/office/powerpoint/2010/main" val="40271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2EAC6BD2-5DA4-431D-81DB-F8EE3C1BDE5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D6A4B052-7DDD-45A8-995B-505F06EE1CA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33C66071-700D-4170-ACE3-F1C4CE04A407}"/>
              </a:ext>
            </a:extLst>
          </p:cNvPr>
          <p:cNvSpPr>
            <a:spLocks noGrp="1" noChangeArrowheads="1"/>
          </p:cNvSpPr>
          <p:nvPr>
            <p:ph type="sldNum" sz="quarter" idx="12"/>
          </p:nvPr>
        </p:nvSpPr>
        <p:spPr>
          <a:ln/>
        </p:spPr>
        <p:txBody>
          <a:bodyPr/>
          <a:lstStyle>
            <a:lvl1pPr>
              <a:defRPr/>
            </a:lvl1pPr>
          </a:lstStyle>
          <a:p>
            <a:pPr>
              <a:defRPr/>
            </a:pPr>
            <a:fld id="{C0F41EA5-126D-4BDE-A063-638AD98918FC}" type="slidenum">
              <a:rPr lang="hu-HU" altLang="hu-HU"/>
              <a:pPr>
                <a:defRPr/>
              </a:pPr>
              <a:t>‹#›</a:t>
            </a:fld>
            <a:endParaRPr lang="hu-HU" altLang="hu-HU"/>
          </a:p>
        </p:txBody>
      </p:sp>
    </p:spTree>
    <p:extLst>
      <p:ext uri="{BB962C8B-B14F-4D97-AF65-F5344CB8AC3E}">
        <p14:creationId xmlns:p14="http://schemas.microsoft.com/office/powerpoint/2010/main" val="341964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915E6B-5C0E-497A-B05F-39499FF211A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EA1DECB3-FCAA-42DD-B4D7-255FC2CF558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BE46E474-DC8D-49D9-A270-6036C3A98C4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defRPr/>
            </a:pPr>
            <a:endParaRPr lang="hu-HU"/>
          </a:p>
        </p:txBody>
      </p:sp>
      <p:sp>
        <p:nvSpPr>
          <p:cNvPr id="1029" name="Rectangle 5">
            <a:extLst>
              <a:ext uri="{FF2B5EF4-FFF2-40B4-BE49-F238E27FC236}">
                <a16:creationId xmlns:a16="http://schemas.microsoft.com/office/drawing/2014/main" id="{9DBB61A8-E250-48C3-93D0-F8739124F20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mn-lt"/>
              </a:defRPr>
            </a:lvl1pPr>
          </a:lstStyle>
          <a:p>
            <a:pPr>
              <a:defRPr/>
            </a:pPr>
            <a:endParaRPr lang="hu-HU"/>
          </a:p>
        </p:txBody>
      </p:sp>
      <p:sp>
        <p:nvSpPr>
          <p:cNvPr id="1030" name="Rectangle 6">
            <a:extLst>
              <a:ext uri="{FF2B5EF4-FFF2-40B4-BE49-F238E27FC236}">
                <a16:creationId xmlns:a16="http://schemas.microsoft.com/office/drawing/2014/main" id="{05421014-9AF7-41D7-A34F-F35916313DC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anose="02020603050405020304" pitchFamily="18" charset="0"/>
              </a:defRPr>
            </a:lvl1pPr>
          </a:lstStyle>
          <a:p>
            <a:pPr>
              <a:defRPr/>
            </a:pPr>
            <a:fld id="{E8D4500E-0010-4324-83F5-099C36A9C756}" type="slidenum">
              <a:rPr lang="hu-HU" altLang="hu-HU"/>
              <a:pPr>
                <a:defRPr/>
              </a:pPr>
              <a:t>‹#›</a:t>
            </a:fld>
            <a:endParaRPr lang="hu-HU" altLang="hu-H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hart" Target="../charts/chart1.xml"/><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hyperlink" Target="http://www.keepeek.com/Digital-Asset-Management/oecd/education/measuring-innovation-in-education_9789264215696-en#.WZPsj7puKcw" TargetMode="External"/><Relationship Id="rId13"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3.emf"/><Relationship Id="rId12" Type="http://schemas.openxmlformats.org/officeDocument/2006/relationships/hyperlink" Target="http://www.oecd.org/publications/measuring-innovation-in-education-2019-9789264311671-e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ofi.hu/sites/default/files/ofipast/2011/05/8.1.-Vezetoi_osszefoglalo-EN.pdf"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oecd.org/education/ceri/Measuring_Innovation_16x23_ebook.pdf" TargetMode="External"/><Relationship Id="rId4" Type="http://schemas.openxmlformats.org/officeDocument/2006/relationships/hyperlink" Target="http://www.keepeek.com/Digital-Asset-Management/oecd/education/innovating-education-and-educating-for-innovation_9789264265097-en#.WZPsxrpuKcw" TargetMode="External"/><Relationship Id="rId9"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http://www.ppk.elte.hu/nevtud/fi/innova/bemutata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halaszg@helka.iif.h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hyperlink" Target="https://ppk.elte.hu/file/INNOVA_framework_ENGLISH.pdf"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google.com/url?sa=i&amp;rct=j&amp;q=&amp;esrc=s&amp;source=images&amp;cd=&amp;cad=rja&amp;uact=8&amp;ved=0ahUKEwjRw7ehxPnRAhXCORQKHTrpDfcQjRwIBw&amp;url=http://www.signes-et-promesses.com/2016/10/le-germe.html&amp;bvm=bv.146094739,d.d24&amp;psig=AFQjCNEqTBozL4F5jdlgJ9s07gZw4E8upA&amp;ust=14864039188312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FF4236-2D22-41E6-89C7-3ABFE177AE9A}"/>
              </a:ext>
            </a:extLst>
          </p:cNvPr>
          <p:cNvSpPr>
            <a:spLocks noGrp="1" noChangeArrowheads="1"/>
          </p:cNvSpPr>
          <p:nvPr>
            <p:ph type="title" idx="4294967295"/>
          </p:nvPr>
        </p:nvSpPr>
        <p:spPr>
          <a:xfrm>
            <a:off x="457200" y="609600"/>
            <a:ext cx="8305800" cy="5534025"/>
          </a:xfrm>
        </p:spPr>
        <p:txBody>
          <a:bodyPr/>
          <a:lstStyle/>
          <a:p>
            <a:r>
              <a:rPr lang="en-GB" altLang="hu-HU" sz="4800" i="1" dirty="0"/>
              <a:t>Measuring innovation in education</a:t>
            </a:r>
            <a:br>
              <a:rPr lang="hu-HU" altLang="hu-HU" sz="4800" i="1" dirty="0"/>
            </a:br>
            <a:br>
              <a:rPr lang="en-GB" altLang="hu-HU" sz="4800" b="1" dirty="0"/>
            </a:br>
            <a:br>
              <a:rPr lang="en-GB" altLang="hu-HU" sz="2400" dirty="0"/>
            </a:br>
            <a:r>
              <a:rPr lang="hu-HU" altLang="hu-HU" sz="2000" dirty="0"/>
              <a:t>17. Pedagógiai Értékelési Konferencia </a:t>
            </a:r>
            <a:br>
              <a:rPr lang="hu-HU" altLang="hu-HU" sz="2000" dirty="0"/>
            </a:br>
            <a:r>
              <a:rPr lang="en-GB" altLang="hu-HU" sz="1600" dirty="0"/>
              <a:t>17th Educational Assessment Conference</a:t>
            </a:r>
            <a:br>
              <a:rPr lang="en-GB" altLang="hu-HU" sz="1600" dirty="0"/>
            </a:br>
            <a:r>
              <a:rPr lang="hu-HU" altLang="hu-HU" sz="2000" dirty="0"/>
              <a:t>Szeged, </a:t>
            </a:r>
            <a:r>
              <a:rPr lang="en-GB" altLang="hu-HU" sz="2000" dirty="0"/>
              <a:t>201</a:t>
            </a:r>
            <a:r>
              <a:rPr lang="hu-HU" altLang="hu-HU" sz="2000" dirty="0"/>
              <a:t>9</a:t>
            </a:r>
            <a:r>
              <a:rPr lang="en-GB" altLang="hu-HU" sz="2000" dirty="0"/>
              <a:t> </a:t>
            </a:r>
            <a:r>
              <a:rPr lang="hu-HU" altLang="hu-HU" sz="2000" dirty="0"/>
              <a:t>Április 13</a:t>
            </a:r>
            <a:br>
              <a:rPr lang="en-GB" altLang="hu-HU" sz="2000" dirty="0"/>
            </a:br>
            <a:br>
              <a:rPr lang="en-GB" altLang="hu-HU" sz="2800" dirty="0"/>
            </a:br>
            <a:r>
              <a:rPr lang="en-GB" altLang="hu-HU" sz="2400" dirty="0" err="1"/>
              <a:t>Gábor</a:t>
            </a:r>
            <a:r>
              <a:rPr lang="en-GB" altLang="hu-HU" sz="2400" dirty="0"/>
              <a:t> </a:t>
            </a:r>
            <a:r>
              <a:rPr lang="en-GB" altLang="hu-HU" sz="2400" dirty="0" err="1"/>
              <a:t>Halász</a:t>
            </a:r>
            <a:br>
              <a:rPr lang="en-GB" altLang="hu-HU" sz="2400" dirty="0"/>
            </a:br>
            <a:r>
              <a:rPr lang="en-GB" altLang="hu-HU" sz="2400" dirty="0"/>
              <a:t>ELTE/OFI Budapest</a:t>
            </a:r>
          </a:p>
        </p:txBody>
      </p:sp>
      <p:sp>
        <p:nvSpPr>
          <p:cNvPr id="3" name="Téglalap 2">
            <a:extLst>
              <a:ext uri="{FF2B5EF4-FFF2-40B4-BE49-F238E27FC236}">
                <a16:creationId xmlns:a16="http://schemas.microsoft.com/office/drawing/2014/main" id="{FB5FEC71-4C04-4930-BBBD-FE73963E30F9}"/>
              </a:ext>
            </a:extLst>
          </p:cNvPr>
          <p:cNvSpPr/>
          <p:nvPr/>
        </p:nvSpPr>
        <p:spPr>
          <a:xfrm>
            <a:off x="6588125" y="5970588"/>
            <a:ext cx="2555875" cy="862012"/>
          </a:xfrm>
          <a:prstGeom prst="rect">
            <a:avLst/>
          </a:prstGeom>
        </p:spPr>
        <p:txBody>
          <a:bodyPr>
            <a:spAutoFit/>
          </a:bodyPr>
          <a:lstStyle/>
          <a:p>
            <a:pPr>
              <a:defRPr/>
            </a:pPr>
            <a:r>
              <a:rPr lang="en-GB" sz="1000" dirty="0">
                <a:latin typeface="+mn-lt"/>
              </a:rPr>
              <a:t>This presentation is based on the outcomes of the research projects entitled „</a:t>
            </a:r>
            <a:r>
              <a:rPr lang="en-GB" sz="1000" i="1" dirty="0">
                <a:latin typeface="+mn-lt"/>
              </a:rPr>
              <a:t>The emergence and diffusion of local innovations and their systemic impact in the education sector</a:t>
            </a:r>
            <a:r>
              <a:rPr lang="en-GB" sz="1000" dirty="0">
                <a:latin typeface="+mn-lt"/>
              </a:rPr>
              <a:t>” (No. 115857)  </a:t>
            </a:r>
          </a:p>
        </p:txBody>
      </p:sp>
      <p:sp>
        <p:nvSpPr>
          <p:cNvPr id="8" name="Téglalap 1">
            <a:extLst>
              <a:ext uri="{FF2B5EF4-FFF2-40B4-BE49-F238E27FC236}">
                <a16:creationId xmlns:a16="http://schemas.microsoft.com/office/drawing/2014/main" id="{A8F11B36-13AA-4C47-AA05-09D7EC884B0E}"/>
              </a:ext>
            </a:extLst>
          </p:cNvPr>
          <p:cNvSpPr>
            <a:spLocks noChangeArrowheads="1"/>
          </p:cNvSpPr>
          <p:nvPr/>
        </p:nvSpPr>
        <p:spPr bwMode="auto">
          <a:xfrm>
            <a:off x="76200" y="5085184"/>
            <a:ext cx="3265487" cy="1277937"/>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pPr>
              <a:spcBef>
                <a:spcPct val="20000"/>
              </a:spcBef>
              <a:buFontTx/>
              <a:buChar char="•"/>
            </a:pPr>
            <a:endParaRPr lang="hu-HU" altLang="hu-HU"/>
          </a:p>
        </p:txBody>
      </p:sp>
      <p:sp>
        <p:nvSpPr>
          <p:cNvPr id="9" name="Szövegdoboz 3">
            <a:extLst>
              <a:ext uri="{FF2B5EF4-FFF2-40B4-BE49-F238E27FC236}">
                <a16:creationId xmlns:a16="http://schemas.microsoft.com/office/drawing/2014/main" id="{FDE49B5A-D44C-4F1E-B227-5A781D3719FA}"/>
              </a:ext>
            </a:extLst>
          </p:cNvPr>
          <p:cNvSpPr txBox="1">
            <a:spLocks noChangeArrowheads="1"/>
          </p:cNvSpPr>
          <p:nvPr/>
        </p:nvSpPr>
        <p:spPr bwMode="auto">
          <a:xfrm>
            <a:off x="152400" y="5177259"/>
            <a:ext cx="3113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pPr algn="ctr"/>
            <a:r>
              <a:rPr lang="hu-HU" altLang="hu-HU" dirty="0" err="1">
                <a:solidFill>
                  <a:schemeClr val="accent1"/>
                </a:solidFill>
              </a:rPr>
              <a:t>Click</a:t>
            </a:r>
            <a:r>
              <a:rPr lang="hu-HU" altLang="hu-HU" dirty="0">
                <a:solidFill>
                  <a:schemeClr val="accent1"/>
                </a:solidFill>
              </a:rPr>
              <a:t> </a:t>
            </a:r>
            <a:r>
              <a:rPr lang="hu-HU" altLang="hu-HU" dirty="0" err="1">
                <a:solidFill>
                  <a:schemeClr val="accent1"/>
                </a:solidFill>
              </a:rPr>
              <a:t>on</a:t>
            </a:r>
            <a:r>
              <a:rPr lang="hu-HU" altLang="hu-HU" dirty="0">
                <a:solidFill>
                  <a:schemeClr val="accent1"/>
                </a:solidFill>
              </a:rPr>
              <a:t> </a:t>
            </a:r>
            <a:r>
              <a:rPr lang="hu-HU" altLang="hu-HU" dirty="0" err="1">
                <a:solidFill>
                  <a:schemeClr val="accent1"/>
                </a:solidFill>
              </a:rPr>
              <a:t>pictures</a:t>
            </a:r>
            <a:r>
              <a:rPr lang="hu-HU" altLang="hu-HU" dirty="0">
                <a:solidFill>
                  <a:schemeClr val="accent1"/>
                </a:solidFill>
              </a:rPr>
              <a:t> in </a:t>
            </a:r>
            <a:r>
              <a:rPr lang="hu-HU" altLang="hu-HU" dirty="0" err="1">
                <a:solidFill>
                  <a:schemeClr val="accent1"/>
                </a:solidFill>
              </a:rPr>
              <a:t>orange</a:t>
            </a:r>
            <a:r>
              <a:rPr lang="hu-HU" altLang="hu-HU" dirty="0">
                <a:solidFill>
                  <a:schemeClr val="accent1"/>
                </a:solidFill>
              </a:rPr>
              <a:t> </a:t>
            </a:r>
            <a:r>
              <a:rPr lang="hu-HU" altLang="hu-HU" dirty="0" err="1">
                <a:solidFill>
                  <a:schemeClr val="accent1"/>
                </a:solidFill>
              </a:rPr>
              <a:t>frame</a:t>
            </a:r>
            <a:r>
              <a:rPr lang="hu-HU" altLang="hu-HU" dirty="0">
                <a:solidFill>
                  <a:schemeClr val="accent1"/>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828A47C6-4295-4754-8CA2-5EBCA0612469}"/>
              </a:ext>
            </a:extLst>
          </p:cNvPr>
          <p:cNvSpPr>
            <a:spLocks noGrp="1"/>
          </p:cNvSpPr>
          <p:nvPr>
            <p:ph idx="1"/>
          </p:nvPr>
        </p:nvSpPr>
        <p:spPr>
          <a:xfrm>
            <a:off x="395288" y="188913"/>
            <a:ext cx="1944687" cy="3095625"/>
          </a:xfrm>
        </p:spPr>
        <p:txBody>
          <a:bodyPr rtlCol="0">
            <a:normAutofit fontScale="92500" lnSpcReduction="10000"/>
          </a:bodyPr>
          <a:lstStyle/>
          <a:p>
            <a:pPr marL="36000" indent="0" eaLnBrk="1" fontAlgn="auto" hangingPunct="1">
              <a:spcAft>
                <a:spcPts val="0"/>
              </a:spcAft>
              <a:buFont typeface="Arial" panose="020B0604020202020204" pitchFamily="34" charset="0"/>
              <a:buNone/>
              <a:defRPr/>
            </a:pPr>
            <a:r>
              <a:rPr lang="en-GB" sz="2200" b="1" dirty="0"/>
              <a:t>External influences:</a:t>
            </a:r>
            <a:br>
              <a:rPr lang="en-GB" sz="1700" b="1" dirty="0"/>
            </a:br>
            <a:endParaRPr lang="en-GB" sz="200" b="1" dirty="0"/>
          </a:p>
          <a:p>
            <a:pPr marL="36000" indent="0" eaLnBrk="1" fontAlgn="auto" hangingPunct="1">
              <a:lnSpc>
                <a:spcPct val="110000"/>
              </a:lnSpc>
              <a:spcBef>
                <a:spcPts val="0"/>
              </a:spcBef>
              <a:spcAft>
                <a:spcPts val="0"/>
              </a:spcAft>
              <a:defRPr/>
            </a:pPr>
            <a:r>
              <a:rPr lang="en-GB" sz="1000" dirty="0"/>
              <a:t> </a:t>
            </a:r>
            <a:r>
              <a:rPr lang="en-GB" sz="1400" dirty="0"/>
              <a:t>General regulatory environment and incentives</a:t>
            </a:r>
          </a:p>
          <a:p>
            <a:pPr marL="36000" indent="0" eaLnBrk="1" fontAlgn="auto" hangingPunct="1">
              <a:lnSpc>
                <a:spcPct val="110000"/>
              </a:lnSpc>
              <a:spcBef>
                <a:spcPts val="0"/>
              </a:spcBef>
              <a:spcAft>
                <a:spcPts val="0"/>
              </a:spcAft>
              <a:defRPr/>
            </a:pPr>
            <a:r>
              <a:rPr lang="en-GB" sz="1400" dirty="0"/>
              <a:t> Development interventions</a:t>
            </a:r>
          </a:p>
          <a:p>
            <a:pPr marL="36000" indent="0" eaLnBrk="1" fontAlgn="auto" hangingPunct="1">
              <a:lnSpc>
                <a:spcPct val="110000"/>
              </a:lnSpc>
              <a:spcBef>
                <a:spcPts val="0"/>
              </a:spcBef>
              <a:spcAft>
                <a:spcPts val="0"/>
              </a:spcAft>
              <a:defRPr/>
            </a:pPr>
            <a:r>
              <a:rPr lang="en-GB" sz="1400" dirty="0"/>
              <a:t> Sectoral specificities</a:t>
            </a:r>
          </a:p>
          <a:p>
            <a:pPr marL="36000" indent="0" eaLnBrk="1" fontAlgn="auto" hangingPunct="1">
              <a:lnSpc>
                <a:spcPct val="110000"/>
              </a:lnSpc>
              <a:spcBef>
                <a:spcPts val="0"/>
              </a:spcBef>
              <a:spcAft>
                <a:spcPts val="0"/>
              </a:spcAft>
              <a:defRPr/>
            </a:pPr>
            <a:r>
              <a:rPr lang="en-GB" sz="1400" dirty="0"/>
              <a:t> Specificities of the national and sectoral innovation system</a:t>
            </a:r>
          </a:p>
          <a:p>
            <a:pPr marL="36000" indent="0" eaLnBrk="1" fontAlgn="auto" hangingPunct="1">
              <a:lnSpc>
                <a:spcPct val="110000"/>
              </a:lnSpc>
              <a:spcBef>
                <a:spcPts val="0"/>
              </a:spcBef>
              <a:spcAft>
                <a:spcPts val="0"/>
              </a:spcAft>
              <a:defRPr/>
            </a:pPr>
            <a:r>
              <a:rPr lang="en-GB" sz="1400" dirty="0"/>
              <a:t> Available „innovation supply”, known models</a:t>
            </a:r>
            <a:endParaRPr lang="hu-HU" sz="1400" dirty="0"/>
          </a:p>
          <a:p>
            <a:pPr marL="36000" indent="0" eaLnBrk="1" fontAlgn="auto" hangingPunct="1">
              <a:lnSpc>
                <a:spcPct val="110000"/>
              </a:lnSpc>
              <a:spcBef>
                <a:spcPts val="0"/>
              </a:spcBef>
              <a:spcAft>
                <a:spcPts val="0"/>
              </a:spcAft>
              <a:defRPr/>
            </a:pPr>
            <a:r>
              <a:rPr lang="hu-HU" sz="1400" dirty="0"/>
              <a:t> </a:t>
            </a:r>
            <a:r>
              <a:rPr lang="en-GB" sz="1400" dirty="0"/>
              <a:t>Unknown factors</a:t>
            </a:r>
          </a:p>
        </p:txBody>
      </p:sp>
      <p:sp>
        <p:nvSpPr>
          <p:cNvPr id="4" name="Ellipszis 3">
            <a:extLst>
              <a:ext uri="{FF2B5EF4-FFF2-40B4-BE49-F238E27FC236}">
                <a16:creationId xmlns:a16="http://schemas.microsoft.com/office/drawing/2014/main" id="{F1CA9BFA-655C-4AB7-ACEE-5A2E6E69DA8F}"/>
              </a:ext>
            </a:extLst>
          </p:cNvPr>
          <p:cNvSpPr/>
          <p:nvPr/>
        </p:nvSpPr>
        <p:spPr>
          <a:xfrm>
            <a:off x="2339975" y="3640138"/>
            <a:ext cx="2447925" cy="1484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6" name="Ellipszis 5">
            <a:extLst>
              <a:ext uri="{FF2B5EF4-FFF2-40B4-BE49-F238E27FC236}">
                <a16:creationId xmlns:a16="http://schemas.microsoft.com/office/drawing/2014/main" id="{108FEDAA-3ECD-48F2-BC5C-AA60AB16F8CD}"/>
              </a:ext>
            </a:extLst>
          </p:cNvPr>
          <p:cNvSpPr/>
          <p:nvPr/>
        </p:nvSpPr>
        <p:spPr>
          <a:xfrm>
            <a:off x="2195513" y="2205038"/>
            <a:ext cx="6553200" cy="46085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7" name="Tartalom helye 2">
            <a:extLst>
              <a:ext uri="{FF2B5EF4-FFF2-40B4-BE49-F238E27FC236}">
                <a16:creationId xmlns:a16="http://schemas.microsoft.com/office/drawing/2014/main" id="{118A8935-C1CE-45C1-9845-922FBA89B8AB}"/>
              </a:ext>
            </a:extLst>
          </p:cNvPr>
          <p:cNvSpPr txBox="1">
            <a:spLocks/>
          </p:cNvSpPr>
          <p:nvPr/>
        </p:nvSpPr>
        <p:spPr bwMode="auto">
          <a:xfrm>
            <a:off x="3563938" y="2781300"/>
            <a:ext cx="19589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2400" b="1">
                <a:latin typeface="Calibri" panose="020F0502020204030204" pitchFamily="34" charset="0"/>
              </a:rPr>
              <a:t>Organisation</a:t>
            </a:r>
          </a:p>
        </p:txBody>
      </p:sp>
      <p:sp>
        <p:nvSpPr>
          <p:cNvPr id="8" name="Jobbra nyíl 7">
            <a:extLst>
              <a:ext uri="{FF2B5EF4-FFF2-40B4-BE49-F238E27FC236}">
                <a16:creationId xmlns:a16="http://schemas.microsoft.com/office/drawing/2014/main" id="{2B08E165-4DBD-47D5-9FD8-E8D4972EF4FE}"/>
              </a:ext>
            </a:extLst>
          </p:cNvPr>
          <p:cNvSpPr/>
          <p:nvPr/>
        </p:nvSpPr>
        <p:spPr>
          <a:xfrm rot="2246638">
            <a:off x="2325688" y="1576388"/>
            <a:ext cx="2814637" cy="431800"/>
          </a:xfrm>
          <a:prstGeom prst="right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9" name="Tartalom helye 2">
            <a:extLst>
              <a:ext uri="{FF2B5EF4-FFF2-40B4-BE49-F238E27FC236}">
                <a16:creationId xmlns:a16="http://schemas.microsoft.com/office/drawing/2014/main" id="{E1C44DA3-1035-4137-B5AC-89CFFA2BA773}"/>
              </a:ext>
            </a:extLst>
          </p:cNvPr>
          <p:cNvSpPr txBox="1">
            <a:spLocks/>
          </p:cNvSpPr>
          <p:nvPr/>
        </p:nvSpPr>
        <p:spPr bwMode="auto">
          <a:xfrm>
            <a:off x="2771775" y="3860800"/>
            <a:ext cx="17287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b="1">
                <a:latin typeface="Calibri" panose="020F0502020204030204" pitchFamily="34" charset="0"/>
              </a:rPr>
              <a:t>Concrete innovation</a:t>
            </a:r>
            <a:br>
              <a:rPr lang="en-GB" altLang="hu-HU" sz="1600" b="1">
                <a:latin typeface="Calibri" panose="020F0502020204030204" pitchFamily="34" charset="0"/>
              </a:rPr>
            </a:br>
            <a:r>
              <a:rPr lang="en-GB" altLang="hu-HU" sz="1600">
                <a:latin typeface="Calibri" panose="020F0502020204030204" pitchFamily="34" charset="0"/>
              </a:rPr>
              <a:t>(process and </a:t>
            </a:r>
            <a:r>
              <a:rPr lang="hu-HU" altLang="hu-HU" sz="1600">
                <a:latin typeface="Calibri" panose="020F0502020204030204" pitchFamily="34" charset="0"/>
              </a:rPr>
              <a:t>product</a:t>
            </a:r>
            <a:endParaRPr lang="en-GB" altLang="hu-HU" sz="1600">
              <a:latin typeface="Calibri" panose="020F0502020204030204" pitchFamily="34" charset="0"/>
            </a:endParaRPr>
          </a:p>
        </p:txBody>
      </p:sp>
      <p:sp>
        <p:nvSpPr>
          <p:cNvPr id="10" name="Jobbra nyíl 9">
            <a:extLst>
              <a:ext uri="{FF2B5EF4-FFF2-40B4-BE49-F238E27FC236}">
                <a16:creationId xmlns:a16="http://schemas.microsoft.com/office/drawing/2014/main" id="{0EC7FFB0-D696-4E9E-9C0F-E6EDC6A5E740}"/>
              </a:ext>
            </a:extLst>
          </p:cNvPr>
          <p:cNvSpPr/>
          <p:nvPr/>
        </p:nvSpPr>
        <p:spPr>
          <a:xfrm rot="10550434">
            <a:off x="4438650" y="3778250"/>
            <a:ext cx="1682750" cy="344488"/>
          </a:xfrm>
          <a:prstGeom prst="rightArrow">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11" name="Tartalom helye 2">
            <a:extLst>
              <a:ext uri="{FF2B5EF4-FFF2-40B4-BE49-F238E27FC236}">
                <a16:creationId xmlns:a16="http://schemas.microsoft.com/office/drawing/2014/main" id="{DC79EE52-24BB-4D74-8A23-D525B64D5E50}"/>
              </a:ext>
            </a:extLst>
          </p:cNvPr>
          <p:cNvSpPr txBox="1">
            <a:spLocks/>
          </p:cNvSpPr>
          <p:nvPr/>
        </p:nvSpPr>
        <p:spPr>
          <a:xfrm>
            <a:off x="6165850" y="3284538"/>
            <a:ext cx="2295525" cy="2592387"/>
          </a:xfrm>
          <a:prstGeom prst="rect">
            <a:avLst/>
          </a:prstGeom>
        </p:spPr>
        <p:txBody>
          <a:bodyPr>
            <a:normAutofit fontScale="77500" lnSpcReduction="20000"/>
          </a:bodyPr>
          <a:lstStyle/>
          <a:p>
            <a:pPr marL="36000" eaLnBrk="1" fontAlgn="auto" hangingPunct="1">
              <a:spcBef>
                <a:spcPct val="20000"/>
              </a:spcBef>
              <a:spcAft>
                <a:spcPts val="0"/>
              </a:spcAft>
              <a:buFont typeface="Arial" pitchFamily="34" charset="0"/>
              <a:buNone/>
              <a:defRPr/>
            </a:pPr>
            <a:r>
              <a:rPr lang="en-GB" sz="2600" b="1" dirty="0">
                <a:latin typeface="+mn-lt"/>
              </a:rPr>
              <a:t>Internal influences:</a:t>
            </a:r>
            <a:br>
              <a:rPr lang="en-GB" sz="2600" b="1" dirty="0">
                <a:latin typeface="+mn-lt"/>
              </a:rPr>
            </a:br>
            <a:r>
              <a:rPr lang="en-GB" sz="1200" dirty="0">
                <a:latin typeface="+mn-lt"/>
              </a:rPr>
              <a:t> </a:t>
            </a:r>
            <a:r>
              <a:rPr lang="en-GB" sz="1400" dirty="0">
                <a:latin typeface="+mn-lt"/>
              </a:rPr>
              <a:t>THE LEVEL OF THE </a:t>
            </a:r>
            <a:r>
              <a:rPr lang="en-GB" sz="1400" b="1" dirty="0">
                <a:latin typeface="+mn-lt"/>
              </a:rPr>
              <a:t>ORGANISATION</a:t>
            </a:r>
            <a:r>
              <a:rPr lang="en-GB" sz="1400" dirty="0">
                <a:latin typeface="+mn-lt"/>
              </a:rPr>
              <a:t>:</a:t>
            </a:r>
            <a:r>
              <a:rPr lang="hu-HU" sz="1400" dirty="0">
                <a:latin typeface="+mn-lt"/>
              </a:rPr>
              <a:t> </a:t>
            </a:r>
            <a:endParaRPr lang="en-GB" sz="1400" dirty="0">
              <a:latin typeface="+mn-lt"/>
            </a:endParaRPr>
          </a:p>
          <a:p>
            <a:pPr marL="108000" lvl="1" eaLnBrk="1" fontAlgn="auto" hangingPunct="1">
              <a:spcBef>
                <a:spcPts val="0"/>
              </a:spcBef>
              <a:spcAft>
                <a:spcPts val="0"/>
              </a:spcAft>
              <a:buFont typeface="Arial" pitchFamily="34" charset="0"/>
              <a:buChar char="•"/>
              <a:defRPr/>
            </a:pPr>
            <a:r>
              <a:rPr lang="en-GB" sz="1400" i="1" dirty="0">
                <a:latin typeface="+mn-lt"/>
              </a:rPr>
              <a:t>  Perceived problems</a:t>
            </a:r>
          </a:p>
          <a:p>
            <a:pPr marL="108000" lvl="1" eaLnBrk="1" fontAlgn="auto" hangingPunct="1">
              <a:spcBef>
                <a:spcPts val="0"/>
              </a:spcBef>
              <a:spcAft>
                <a:spcPts val="0"/>
              </a:spcAft>
              <a:buFont typeface="Arial" pitchFamily="34" charset="0"/>
              <a:buChar char="•"/>
              <a:defRPr/>
            </a:pPr>
            <a:r>
              <a:rPr lang="en-GB" sz="1400" i="1" dirty="0">
                <a:latin typeface="+mn-lt"/>
              </a:rPr>
              <a:t>  Perceived external influences and reaction to them</a:t>
            </a:r>
          </a:p>
          <a:p>
            <a:pPr marL="108000" lvl="1" eaLnBrk="1" fontAlgn="auto" hangingPunct="1">
              <a:spcBef>
                <a:spcPts val="0"/>
              </a:spcBef>
              <a:spcAft>
                <a:spcPts val="0"/>
              </a:spcAft>
              <a:buFont typeface="Arial" pitchFamily="34" charset="0"/>
              <a:buChar char="•"/>
              <a:defRPr/>
            </a:pPr>
            <a:r>
              <a:rPr lang="en-GB" sz="1400" i="1" dirty="0">
                <a:latin typeface="+mn-lt"/>
              </a:rPr>
              <a:t>  Dynamic organisational capabilities</a:t>
            </a:r>
          </a:p>
          <a:p>
            <a:pPr marL="108000" lvl="1" eaLnBrk="1" fontAlgn="auto" hangingPunct="1">
              <a:spcBef>
                <a:spcPts val="0"/>
              </a:spcBef>
              <a:spcAft>
                <a:spcPts val="0"/>
              </a:spcAft>
              <a:buFont typeface="Arial" pitchFamily="34" charset="0"/>
              <a:buChar char="•"/>
              <a:defRPr/>
            </a:pPr>
            <a:r>
              <a:rPr lang="en-GB" sz="1400" i="1" dirty="0">
                <a:latin typeface="+mn-lt"/>
              </a:rPr>
              <a:t> Organisational culture, leadership</a:t>
            </a:r>
          </a:p>
          <a:p>
            <a:pPr marL="36000" eaLnBrk="1" fontAlgn="auto" hangingPunct="1">
              <a:spcBef>
                <a:spcPts val="0"/>
              </a:spcBef>
              <a:spcAft>
                <a:spcPts val="0"/>
              </a:spcAft>
              <a:buFont typeface="Arial" pitchFamily="34" charset="0"/>
              <a:buChar char="•"/>
              <a:defRPr/>
            </a:pPr>
            <a:r>
              <a:rPr lang="en-GB" sz="1400" b="1" dirty="0">
                <a:latin typeface="+mn-lt"/>
              </a:rPr>
              <a:t>  </a:t>
            </a:r>
            <a:r>
              <a:rPr lang="en-GB" sz="1400" dirty="0">
                <a:latin typeface="+mn-lt"/>
              </a:rPr>
              <a:t>THE LEVEL OF </a:t>
            </a:r>
            <a:r>
              <a:rPr lang="en-GB" sz="1400" b="1" dirty="0">
                <a:latin typeface="+mn-lt"/>
              </a:rPr>
              <a:t>GROUPS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i="1" dirty="0">
                <a:latin typeface="+mn-lt"/>
              </a:rPr>
              <a:t>  Communities of practice and </a:t>
            </a:r>
            <a:r>
              <a:rPr lang="en-GB" sz="1400" dirty="0">
                <a:latin typeface="+mn-lt"/>
              </a:rPr>
              <a:t>their capacities and behaviour</a:t>
            </a:r>
          </a:p>
          <a:p>
            <a:pPr marL="36000" eaLnBrk="1" fontAlgn="auto" hangingPunct="1">
              <a:spcBef>
                <a:spcPts val="0"/>
              </a:spcBef>
              <a:spcAft>
                <a:spcPts val="0"/>
              </a:spcAft>
              <a:buFont typeface="Arial" pitchFamily="34" charset="0"/>
              <a:buChar char="•"/>
              <a:defRPr/>
            </a:pPr>
            <a:r>
              <a:rPr lang="en-GB" sz="1200" dirty="0">
                <a:latin typeface="+mn-lt"/>
              </a:rPr>
              <a:t> </a:t>
            </a:r>
            <a:r>
              <a:rPr lang="en-GB" sz="1400" dirty="0">
                <a:latin typeface="+mn-lt"/>
              </a:rPr>
              <a:t>THE LEVEL OF </a:t>
            </a:r>
            <a:r>
              <a:rPr lang="en-GB" sz="1400" b="1" dirty="0">
                <a:latin typeface="+mn-lt"/>
              </a:rPr>
              <a:t>INDIVIDUALS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dirty="0">
                <a:latin typeface="+mn-lt"/>
              </a:rPr>
              <a:t>  </a:t>
            </a:r>
            <a:r>
              <a:rPr lang="en-GB" sz="1400" i="1" dirty="0">
                <a:latin typeface="+mn-lt"/>
              </a:rPr>
              <a:t>Activity, behaviour</a:t>
            </a:r>
          </a:p>
          <a:p>
            <a:pPr marL="36000" eaLnBrk="1" fontAlgn="auto" hangingPunct="1">
              <a:spcBef>
                <a:spcPts val="0"/>
              </a:spcBef>
              <a:spcAft>
                <a:spcPts val="0"/>
              </a:spcAft>
              <a:buFont typeface="Arial" pitchFamily="34" charset="0"/>
              <a:buChar char="•"/>
              <a:defRPr/>
            </a:pPr>
            <a:endParaRPr lang="en-GB" sz="1200" dirty="0">
              <a:latin typeface="+mn-lt"/>
            </a:endParaRPr>
          </a:p>
        </p:txBody>
      </p:sp>
      <p:cxnSp>
        <p:nvCxnSpPr>
          <p:cNvPr id="13" name="Egyenes összekötő nyíllal 12">
            <a:extLst>
              <a:ext uri="{FF2B5EF4-FFF2-40B4-BE49-F238E27FC236}">
                <a16:creationId xmlns:a16="http://schemas.microsoft.com/office/drawing/2014/main" id="{7526D5D6-2B2A-458F-8CB7-E7C8D671F6D5}"/>
              </a:ext>
            </a:extLst>
          </p:cNvPr>
          <p:cNvCxnSpPr/>
          <p:nvPr/>
        </p:nvCxnSpPr>
        <p:spPr>
          <a:xfrm>
            <a:off x="4221163" y="4979988"/>
            <a:ext cx="512762" cy="647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artalom helye 2">
            <a:extLst>
              <a:ext uri="{FF2B5EF4-FFF2-40B4-BE49-F238E27FC236}">
                <a16:creationId xmlns:a16="http://schemas.microsoft.com/office/drawing/2014/main" id="{06945EF5-C133-475F-86AC-15184785EFAD}"/>
              </a:ext>
            </a:extLst>
          </p:cNvPr>
          <p:cNvSpPr txBox="1">
            <a:spLocks/>
          </p:cNvSpPr>
          <p:nvPr/>
        </p:nvSpPr>
        <p:spPr bwMode="auto">
          <a:xfrm>
            <a:off x="4310063" y="5600700"/>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diffusion</a:t>
            </a:r>
          </a:p>
        </p:txBody>
      </p:sp>
      <p:cxnSp>
        <p:nvCxnSpPr>
          <p:cNvPr id="15" name="Egyenes összekötő nyíllal 14">
            <a:extLst>
              <a:ext uri="{FF2B5EF4-FFF2-40B4-BE49-F238E27FC236}">
                <a16:creationId xmlns:a16="http://schemas.microsoft.com/office/drawing/2014/main" id="{D874AEA6-D59E-4940-8AE2-3897952E745A}"/>
              </a:ext>
            </a:extLst>
          </p:cNvPr>
          <p:cNvCxnSpPr/>
          <p:nvPr/>
        </p:nvCxnSpPr>
        <p:spPr>
          <a:xfrm flipV="1">
            <a:off x="4284663" y="1989138"/>
            <a:ext cx="2087562" cy="18716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artalom helye 2">
            <a:extLst>
              <a:ext uri="{FF2B5EF4-FFF2-40B4-BE49-F238E27FC236}">
                <a16:creationId xmlns:a16="http://schemas.microsoft.com/office/drawing/2014/main" id="{B0222F05-2E35-4781-9A42-A5ACC6D033AE}"/>
              </a:ext>
            </a:extLst>
          </p:cNvPr>
          <p:cNvSpPr txBox="1">
            <a:spLocks/>
          </p:cNvSpPr>
          <p:nvPr/>
        </p:nvSpPr>
        <p:spPr bwMode="auto">
          <a:xfrm>
            <a:off x="6410325" y="1852613"/>
            <a:ext cx="1727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External diffusion</a:t>
            </a:r>
          </a:p>
        </p:txBody>
      </p:sp>
      <p:cxnSp>
        <p:nvCxnSpPr>
          <p:cNvPr id="18" name="Egyenes összekötő nyíllal 17">
            <a:extLst>
              <a:ext uri="{FF2B5EF4-FFF2-40B4-BE49-F238E27FC236}">
                <a16:creationId xmlns:a16="http://schemas.microsoft.com/office/drawing/2014/main" id="{2BB3ADF6-02D0-4C53-A2D7-8E8C421CB076}"/>
              </a:ext>
            </a:extLst>
          </p:cNvPr>
          <p:cNvCxnSpPr/>
          <p:nvPr/>
        </p:nvCxnSpPr>
        <p:spPr>
          <a:xfrm flipV="1">
            <a:off x="6985000" y="1238250"/>
            <a:ext cx="576263" cy="523875"/>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artalom helye 2">
            <a:extLst>
              <a:ext uri="{FF2B5EF4-FFF2-40B4-BE49-F238E27FC236}">
                <a16:creationId xmlns:a16="http://schemas.microsoft.com/office/drawing/2014/main" id="{238B41F9-D525-4631-AF98-1EB999C708D0}"/>
              </a:ext>
            </a:extLst>
          </p:cNvPr>
          <p:cNvSpPr txBox="1">
            <a:spLocks/>
          </p:cNvSpPr>
          <p:nvPr/>
        </p:nvSpPr>
        <p:spPr bwMode="auto">
          <a:xfrm>
            <a:off x="7667625" y="873125"/>
            <a:ext cx="1657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System level </a:t>
            </a:r>
            <a:endParaRPr lang="hu-HU" altLang="hu-HU" sz="1600" i="1">
              <a:latin typeface="Calibri" panose="020F0502020204030204" pitchFamily="34" charset="0"/>
            </a:endParaRPr>
          </a:p>
          <a:p>
            <a:pPr eaLnBrk="1" hangingPunct="1">
              <a:buFontTx/>
              <a:buNone/>
            </a:pPr>
            <a:r>
              <a:rPr lang="en-GB" altLang="hu-HU" sz="1600" i="1">
                <a:latin typeface="Calibri" panose="020F0502020204030204" pitchFamily="34" charset="0"/>
              </a:rPr>
              <a:t>performance</a:t>
            </a:r>
          </a:p>
        </p:txBody>
      </p:sp>
      <p:cxnSp>
        <p:nvCxnSpPr>
          <p:cNvPr id="33" name="Egyenes összekötő nyíllal 32">
            <a:extLst>
              <a:ext uri="{FF2B5EF4-FFF2-40B4-BE49-F238E27FC236}">
                <a16:creationId xmlns:a16="http://schemas.microsoft.com/office/drawing/2014/main" id="{52EDEEE0-C806-48A0-9BF9-B5D4AE5D055A}"/>
              </a:ext>
            </a:extLst>
          </p:cNvPr>
          <p:cNvCxnSpPr/>
          <p:nvPr/>
        </p:nvCxnSpPr>
        <p:spPr>
          <a:xfrm flipV="1">
            <a:off x="4437063" y="4221163"/>
            <a:ext cx="1647825" cy="14446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Egyenes összekötő nyíllal 34">
            <a:extLst>
              <a:ext uri="{FF2B5EF4-FFF2-40B4-BE49-F238E27FC236}">
                <a16:creationId xmlns:a16="http://schemas.microsoft.com/office/drawing/2014/main" id="{A061974E-CB15-4B78-92AC-35573DDD4D45}"/>
              </a:ext>
            </a:extLst>
          </p:cNvPr>
          <p:cNvCxnSpPr/>
          <p:nvPr/>
        </p:nvCxnSpPr>
        <p:spPr>
          <a:xfrm flipV="1">
            <a:off x="5522913" y="4724400"/>
            <a:ext cx="647700" cy="57626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a:extLst>
              <a:ext uri="{FF2B5EF4-FFF2-40B4-BE49-F238E27FC236}">
                <a16:creationId xmlns:a16="http://schemas.microsoft.com/office/drawing/2014/main" id="{669B9471-2FF4-4915-9295-74D0B186AAA5}"/>
              </a:ext>
            </a:extLst>
          </p:cNvPr>
          <p:cNvCxnSpPr/>
          <p:nvPr/>
        </p:nvCxnSpPr>
        <p:spPr>
          <a:xfrm>
            <a:off x="5040313" y="5905500"/>
            <a:ext cx="274637" cy="3238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artalom helye 2">
            <a:extLst>
              <a:ext uri="{FF2B5EF4-FFF2-40B4-BE49-F238E27FC236}">
                <a16:creationId xmlns:a16="http://schemas.microsoft.com/office/drawing/2014/main" id="{DEF3BFEB-0950-4181-9682-BD1DB3D22269}"/>
              </a:ext>
            </a:extLst>
          </p:cNvPr>
          <p:cNvSpPr txBox="1">
            <a:spLocks/>
          </p:cNvSpPr>
          <p:nvPr/>
        </p:nvSpPr>
        <p:spPr bwMode="auto">
          <a:xfrm>
            <a:off x="5329238" y="6007100"/>
            <a:ext cx="1944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a:t>
            </a:r>
            <a:br>
              <a:rPr lang="hu-HU" altLang="hu-HU" sz="1600" i="1">
                <a:latin typeface="Calibri" panose="020F0502020204030204" pitchFamily="34" charset="0"/>
              </a:rPr>
            </a:br>
            <a:r>
              <a:rPr lang="en-GB" altLang="hu-HU" sz="1600" i="1">
                <a:latin typeface="Calibri" panose="020F0502020204030204" pitchFamily="34" charset="0"/>
              </a:rPr>
              <a:t>performance</a:t>
            </a:r>
          </a:p>
        </p:txBody>
      </p:sp>
      <p:sp>
        <p:nvSpPr>
          <p:cNvPr id="23" name="Téglalap 22">
            <a:extLst>
              <a:ext uri="{FF2B5EF4-FFF2-40B4-BE49-F238E27FC236}">
                <a16:creationId xmlns:a16="http://schemas.microsoft.com/office/drawing/2014/main" id="{930AEBD2-0E36-4822-8606-B7AC50AFFD15}"/>
              </a:ext>
            </a:extLst>
          </p:cNvPr>
          <p:cNvSpPr/>
          <p:nvPr/>
        </p:nvSpPr>
        <p:spPr>
          <a:xfrm>
            <a:off x="96838" y="4302125"/>
            <a:ext cx="1944687" cy="2308225"/>
          </a:xfrm>
          <a:prstGeom prst="rect">
            <a:avLst/>
          </a:prstGeom>
        </p:spPr>
        <p:txBody>
          <a:bodyPr>
            <a:spAutoFit/>
          </a:bodyPr>
          <a:lstStyle/>
          <a:p>
            <a:pPr algn="ctr">
              <a:defRPr/>
            </a:pPr>
            <a:r>
              <a:rPr lang="en-GB" altLang="hu-HU" sz="3600" kern="0" dirty="0">
                <a:solidFill>
                  <a:srgbClr val="FFFF00"/>
                </a:solidFill>
                <a:latin typeface="Times New Roman"/>
                <a:ea typeface="+mj-ea"/>
                <a:cs typeface="+mj-cs"/>
              </a:rPr>
              <a:t>The Innova </a:t>
            </a:r>
            <a:r>
              <a:rPr lang="en-GB" altLang="hu-HU" sz="3600" i="1" kern="0" dirty="0">
                <a:solidFill>
                  <a:srgbClr val="FFFF00"/>
                </a:solidFill>
                <a:latin typeface="Times New Roman"/>
                <a:ea typeface="+mj-ea"/>
                <a:cs typeface="+mj-cs"/>
              </a:rPr>
              <a:t>d</a:t>
            </a:r>
            <a:r>
              <a:rPr lang="en-GB" sz="3600" i="1" kern="0" dirty="0">
                <a:solidFill>
                  <a:srgbClr val="FFFF00"/>
                </a:solidFill>
                <a:latin typeface="Times New Roman"/>
                <a:ea typeface="+mj-ea"/>
                <a:cs typeface="+mj-cs"/>
              </a:rPr>
              <a:t>ynamic</a:t>
            </a:r>
            <a:r>
              <a:rPr lang="en-GB" sz="3600" kern="0" dirty="0">
                <a:solidFill>
                  <a:srgbClr val="FFFF00"/>
                </a:solidFill>
                <a:latin typeface="Times New Roman"/>
                <a:ea typeface="+mj-ea"/>
                <a:cs typeface="+mj-cs"/>
              </a:rPr>
              <a:t> </a:t>
            </a:r>
            <a:r>
              <a:rPr lang="en-GB" altLang="hu-HU" sz="3600" kern="0" dirty="0">
                <a:solidFill>
                  <a:srgbClr val="FFFF00"/>
                </a:solidFill>
                <a:latin typeface="Times New Roman"/>
                <a:ea typeface="+mj-ea"/>
                <a:cs typeface="+mj-cs"/>
              </a:rPr>
              <a:t>model</a:t>
            </a:r>
            <a:endParaRPr lang="en-GB" sz="3600" kern="0" dirty="0">
              <a:solidFill>
                <a:srgbClr val="FFFF00"/>
              </a:solidFill>
              <a:latin typeface="Times New Roman"/>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left)">
                                      <p:cBhvr>
                                        <p:cTn id="31" dur="500"/>
                                        <p:tgtEl>
                                          <p:spTgt spid="3">
                                            <p:txEl>
                                              <p:pRg st="1" end="1"/>
                                            </p:txEl>
                                          </p:spTgt>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left)">
                                      <p:cBhvr>
                                        <p:cTn id="39" dur="500"/>
                                        <p:tgtEl>
                                          <p:spTgt spid="3">
                                            <p:txEl>
                                              <p:pRg st="3" end="3"/>
                                            </p:txEl>
                                          </p:spTgt>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500"/>
                                        <p:tgtEl>
                                          <p:spTgt spid="3">
                                            <p:txEl>
                                              <p:pRg st="4" end="4"/>
                                            </p:txEl>
                                          </p:spTgt>
                                        </p:tgtEl>
                                      </p:cBhvr>
                                    </p:animEffect>
                                  </p:childTnLst>
                                </p:cTn>
                              </p:par>
                            </p:childTnLst>
                          </p:cTn>
                        </p:par>
                        <p:par>
                          <p:cTn id="44" fill="hold" nodeType="afterGroup">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par>
                          <p:cTn id="48" fill="hold" nodeType="afterGroup">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left)">
                                      <p:cBhvr>
                                        <p:cTn id="51" dur="500"/>
                                        <p:tgtEl>
                                          <p:spTgt spid="3">
                                            <p:txEl>
                                              <p:pRg st="6" end="6"/>
                                            </p:txEl>
                                          </p:spTgt>
                                        </p:tgtEl>
                                      </p:cBhvr>
                                    </p:animEffect>
                                  </p:childTnLst>
                                </p:cTn>
                              </p:par>
                            </p:childTnLst>
                          </p:cTn>
                        </p:par>
                        <p:par>
                          <p:cTn id="52" fill="hold" nodeType="afterGroup">
                            <p:stCondLst>
                              <p:cond delay="6500"/>
                            </p:stCondLst>
                            <p:childTnLst>
                              <p:par>
                                <p:cTn id="53" presetID="22" presetClass="entr" presetSubtype="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1000"/>
                                        <p:tgtEl>
                                          <p:spTgt spid="10"/>
                                        </p:tgtEl>
                                      </p:cBhvr>
                                    </p:animEffect>
                                  </p:childTnLst>
                                </p:cTn>
                              </p:par>
                            </p:childTnLst>
                          </p:cTn>
                        </p:par>
                        <p:par>
                          <p:cTn id="56" fill="hold" nodeType="afterGroup">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wipe(left)">
                                      <p:cBhvr>
                                        <p:cTn id="59" dur="500"/>
                                        <p:tgtEl>
                                          <p:spTgt spid="11">
                                            <p:txEl>
                                              <p:pRg st="0" end="0"/>
                                            </p:txEl>
                                          </p:spTgt>
                                        </p:tgtEl>
                                      </p:cBhvr>
                                    </p:animEffect>
                                  </p:childTnLst>
                                </p:cTn>
                              </p:par>
                            </p:childTnLst>
                          </p:cTn>
                        </p:par>
                        <p:par>
                          <p:cTn id="60" fill="hold" nodeType="afterGroup">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Effect transition="in" filter="wipe(left)">
                                      <p:cBhvr>
                                        <p:cTn id="63" dur="500"/>
                                        <p:tgtEl>
                                          <p:spTgt spid="11">
                                            <p:txEl>
                                              <p:pRg st="1" end="1"/>
                                            </p:txEl>
                                          </p:spTgt>
                                        </p:tgtEl>
                                      </p:cBhvr>
                                    </p:animEffect>
                                  </p:childTnLst>
                                </p:cTn>
                              </p:par>
                            </p:childTnLst>
                          </p:cTn>
                        </p:par>
                        <p:par>
                          <p:cTn id="64" fill="hold" nodeType="afterGroup">
                            <p:stCondLst>
                              <p:cond delay="8500"/>
                            </p:stCondLst>
                            <p:childTnLst>
                              <p:par>
                                <p:cTn id="65" presetID="22" presetClass="entr" presetSubtype="8" fill="hold" grpId="0" nodeType="after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Effect transition="in" filter="wipe(left)">
                                      <p:cBhvr>
                                        <p:cTn id="67" dur="500"/>
                                        <p:tgtEl>
                                          <p:spTgt spid="11">
                                            <p:txEl>
                                              <p:pRg st="2" end="2"/>
                                            </p:txEl>
                                          </p:spTgt>
                                        </p:tgtEl>
                                      </p:cBhvr>
                                    </p:animEffect>
                                  </p:childTnLst>
                                </p:cTn>
                              </p:par>
                            </p:childTnLst>
                          </p:cTn>
                        </p:par>
                        <p:par>
                          <p:cTn id="68" fill="hold" nodeType="afterGroup">
                            <p:stCondLst>
                              <p:cond delay="9000"/>
                            </p:stCondLst>
                            <p:childTnLst>
                              <p:par>
                                <p:cTn id="69" presetID="22" presetClass="entr" presetSubtype="8" fill="hold" grpId="0" nodeType="afterEffect">
                                  <p:stCondLst>
                                    <p:cond delay="0"/>
                                  </p:stCondLst>
                                  <p:childTnLst>
                                    <p:set>
                                      <p:cBhvr>
                                        <p:cTn id="70" dur="1" fill="hold">
                                          <p:stCondLst>
                                            <p:cond delay="0"/>
                                          </p:stCondLst>
                                        </p:cTn>
                                        <p:tgtEl>
                                          <p:spTgt spid="11">
                                            <p:txEl>
                                              <p:pRg st="3" end="3"/>
                                            </p:txEl>
                                          </p:spTgt>
                                        </p:tgtEl>
                                        <p:attrNameLst>
                                          <p:attrName>style.visibility</p:attrName>
                                        </p:attrNameLst>
                                      </p:cBhvr>
                                      <p:to>
                                        <p:strVal val="visible"/>
                                      </p:to>
                                    </p:set>
                                    <p:animEffect transition="in" filter="wipe(left)">
                                      <p:cBhvr>
                                        <p:cTn id="71" dur="500"/>
                                        <p:tgtEl>
                                          <p:spTgt spid="11">
                                            <p:txEl>
                                              <p:pRg st="3" end="3"/>
                                            </p:txEl>
                                          </p:spTgt>
                                        </p:tgtEl>
                                      </p:cBhvr>
                                    </p:animEffect>
                                  </p:childTnLst>
                                </p:cTn>
                              </p:par>
                            </p:childTnLst>
                          </p:cTn>
                        </p:par>
                        <p:par>
                          <p:cTn id="72" fill="hold" nodeType="afterGroup">
                            <p:stCondLst>
                              <p:cond delay="9500"/>
                            </p:stCondLst>
                            <p:childTnLst>
                              <p:par>
                                <p:cTn id="73" presetID="22" presetClass="entr" presetSubtype="8" fill="hold" grpId="0" nodeType="afterEffect">
                                  <p:stCondLst>
                                    <p:cond delay="0"/>
                                  </p:stCondLst>
                                  <p:childTnLst>
                                    <p:set>
                                      <p:cBhvr>
                                        <p:cTn id="74" dur="1" fill="hold">
                                          <p:stCondLst>
                                            <p:cond delay="0"/>
                                          </p:stCondLst>
                                        </p:cTn>
                                        <p:tgtEl>
                                          <p:spTgt spid="11">
                                            <p:txEl>
                                              <p:pRg st="4" end="4"/>
                                            </p:txEl>
                                          </p:spTgt>
                                        </p:tgtEl>
                                        <p:attrNameLst>
                                          <p:attrName>style.visibility</p:attrName>
                                        </p:attrNameLst>
                                      </p:cBhvr>
                                      <p:to>
                                        <p:strVal val="visible"/>
                                      </p:to>
                                    </p:set>
                                    <p:animEffect transition="in" filter="wipe(left)">
                                      <p:cBhvr>
                                        <p:cTn id="75" dur="500"/>
                                        <p:tgtEl>
                                          <p:spTgt spid="11">
                                            <p:txEl>
                                              <p:pRg st="4" end="4"/>
                                            </p:txEl>
                                          </p:spTgt>
                                        </p:tgtEl>
                                      </p:cBhvr>
                                    </p:animEffect>
                                  </p:childTnLst>
                                </p:cTn>
                              </p:par>
                            </p:childTnLst>
                          </p:cTn>
                        </p:par>
                        <p:par>
                          <p:cTn id="76" fill="hold" nodeType="afterGroup">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11">
                                            <p:txEl>
                                              <p:pRg st="5" end="5"/>
                                            </p:txEl>
                                          </p:spTgt>
                                        </p:tgtEl>
                                        <p:attrNameLst>
                                          <p:attrName>style.visibility</p:attrName>
                                        </p:attrNameLst>
                                      </p:cBhvr>
                                      <p:to>
                                        <p:strVal val="visible"/>
                                      </p:to>
                                    </p:set>
                                    <p:animEffect transition="in" filter="wipe(left)">
                                      <p:cBhvr>
                                        <p:cTn id="79" dur="500"/>
                                        <p:tgtEl>
                                          <p:spTgt spid="11">
                                            <p:txEl>
                                              <p:pRg st="5" end="5"/>
                                            </p:txEl>
                                          </p:spTgt>
                                        </p:tgtEl>
                                      </p:cBhvr>
                                    </p:animEffect>
                                  </p:childTnLst>
                                </p:cTn>
                              </p:par>
                            </p:childTnLst>
                          </p:cTn>
                        </p:par>
                        <p:par>
                          <p:cTn id="80" fill="hold" nodeType="afterGroup">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1">
                                            <p:txEl>
                                              <p:pRg st="6" end="6"/>
                                            </p:txEl>
                                          </p:spTgt>
                                        </p:tgtEl>
                                        <p:attrNameLst>
                                          <p:attrName>style.visibility</p:attrName>
                                        </p:attrNameLst>
                                      </p:cBhvr>
                                      <p:to>
                                        <p:strVal val="visible"/>
                                      </p:to>
                                    </p:set>
                                    <p:animEffect transition="in" filter="wipe(left)">
                                      <p:cBhvr>
                                        <p:cTn id="83" dur="500"/>
                                        <p:tgtEl>
                                          <p:spTgt spid="11">
                                            <p:txEl>
                                              <p:pRg st="6" end="6"/>
                                            </p:txEl>
                                          </p:spTgt>
                                        </p:tgtEl>
                                      </p:cBhvr>
                                    </p:animEffect>
                                  </p:childTnLst>
                                </p:cTn>
                              </p:par>
                            </p:childTnLst>
                          </p:cTn>
                        </p:par>
                        <p:par>
                          <p:cTn id="84" fill="hold" nodeType="afterGroup">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1">
                                            <p:txEl>
                                              <p:pRg st="7" end="7"/>
                                            </p:txEl>
                                          </p:spTgt>
                                        </p:tgtEl>
                                        <p:attrNameLst>
                                          <p:attrName>style.visibility</p:attrName>
                                        </p:attrNameLst>
                                      </p:cBhvr>
                                      <p:to>
                                        <p:strVal val="visible"/>
                                      </p:to>
                                    </p:set>
                                    <p:animEffect transition="in" filter="wipe(left)">
                                      <p:cBhvr>
                                        <p:cTn id="87" dur="500"/>
                                        <p:tgtEl>
                                          <p:spTgt spid="11">
                                            <p:txEl>
                                              <p:pRg st="7" end="7"/>
                                            </p:txEl>
                                          </p:spTgt>
                                        </p:tgtEl>
                                      </p:cBhvr>
                                    </p:animEffect>
                                  </p:childTnLst>
                                </p:cTn>
                              </p:par>
                            </p:childTnLst>
                          </p:cTn>
                        </p:par>
                        <p:par>
                          <p:cTn id="88" fill="hold" nodeType="afterGroup">
                            <p:stCondLst>
                              <p:cond delay="11500"/>
                            </p:stCondLst>
                            <p:childTnLst>
                              <p:par>
                                <p:cTn id="89" presetID="22" presetClass="entr" presetSubtype="8" fill="hold" grpId="0" nodeType="after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Effect transition="in" filter="wipe(left)">
                                      <p:cBhvr>
                                        <p:cTn id="91" dur="500"/>
                                        <p:tgtEl>
                                          <p:spTgt spid="11">
                                            <p:txEl>
                                              <p:pRg st="8" end="8"/>
                                            </p:txEl>
                                          </p:spTgt>
                                        </p:tgtEl>
                                      </p:cBhvr>
                                    </p:animEffect>
                                  </p:childTnLst>
                                </p:cTn>
                              </p:par>
                            </p:childTnLst>
                          </p:cTn>
                        </p:par>
                        <p:par>
                          <p:cTn id="92" fill="hold" nodeType="afterGroup">
                            <p:stCondLst>
                              <p:cond delay="12000"/>
                            </p:stCondLst>
                            <p:childTnLst>
                              <p:par>
                                <p:cTn id="93" presetID="22" presetClass="entr" presetSubtype="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left)">
                                      <p:cBhvr>
                                        <p:cTn id="95" dur="1000"/>
                                        <p:tgtEl>
                                          <p:spTgt spid="33"/>
                                        </p:tgtEl>
                                      </p:cBhvr>
                                    </p:animEffect>
                                  </p:childTnLst>
                                </p:cTn>
                              </p:par>
                            </p:childTnLst>
                          </p:cTn>
                        </p:par>
                        <p:par>
                          <p:cTn id="96" fill="hold" nodeType="afterGroup">
                            <p:stCondLst>
                              <p:cond delay="13000"/>
                            </p:stCondLst>
                            <p:childTnLst>
                              <p:par>
                                <p:cTn id="97" presetID="22" presetClass="entr" presetSubtype="8" fill="hold"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1000"/>
                                        <p:tgtEl>
                                          <p:spTgt spid="13"/>
                                        </p:tgtEl>
                                      </p:cBhvr>
                                    </p:animEffect>
                                  </p:childTnLst>
                                </p:cTn>
                              </p:par>
                            </p:childTnLst>
                          </p:cTn>
                        </p:par>
                        <p:par>
                          <p:cTn id="100" fill="hold" nodeType="afterGroup">
                            <p:stCondLst>
                              <p:cond delay="14000"/>
                            </p:stCondLst>
                            <p:childTnLst>
                              <p:par>
                                <p:cTn id="101" presetID="22" presetClass="entr" presetSubtype="8" fill="hold" grpId="0" nodeType="afterEffect">
                                  <p:stCondLst>
                                    <p:cond delay="0"/>
                                  </p:stCondLst>
                                  <p:childTnLst>
                                    <p:set>
                                      <p:cBhvr>
                                        <p:cTn id="102" dur="1" fill="hold">
                                          <p:stCondLst>
                                            <p:cond delay="0"/>
                                          </p:stCondLst>
                                        </p:cTn>
                                        <p:tgtEl>
                                          <p:spTgt spid="14">
                                            <p:txEl>
                                              <p:pRg st="0" end="0"/>
                                            </p:txEl>
                                          </p:spTgt>
                                        </p:tgtEl>
                                        <p:attrNameLst>
                                          <p:attrName>style.visibility</p:attrName>
                                        </p:attrNameLst>
                                      </p:cBhvr>
                                      <p:to>
                                        <p:strVal val="visible"/>
                                      </p:to>
                                    </p:set>
                                    <p:animEffect transition="in" filter="wipe(left)">
                                      <p:cBhvr>
                                        <p:cTn id="103" dur="500"/>
                                        <p:tgtEl>
                                          <p:spTgt spid="14">
                                            <p:txEl>
                                              <p:pRg st="0" end="0"/>
                                            </p:txEl>
                                          </p:spTgt>
                                        </p:tgtEl>
                                      </p:cBhvr>
                                    </p:animEffect>
                                  </p:childTnLst>
                                </p:cTn>
                              </p:par>
                            </p:childTnLst>
                          </p:cTn>
                        </p:par>
                        <p:par>
                          <p:cTn id="104" fill="hold" nodeType="afterGroup">
                            <p:stCondLst>
                              <p:cond delay="14500"/>
                            </p:stCondLst>
                            <p:childTnLst>
                              <p:par>
                                <p:cTn id="105" presetID="22" presetClass="entr" presetSubtype="8"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left)">
                                      <p:cBhvr>
                                        <p:cTn id="107" dur="1000"/>
                                        <p:tgtEl>
                                          <p:spTgt spid="15"/>
                                        </p:tgtEl>
                                      </p:cBhvr>
                                    </p:animEffect>
                                  </p:childTnLst>
                                </p:cTn>
                              </p:par>
                            </p:childTnLst>
                          </p:cTn>
                        </p:par>
                        <p:par>
                          <p:cTn id="108" fill="hold" nodeType="afterGroup">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7">
                                            <p:txEl>
                                              <p:pRg st="0" end="0"/>
                                            </p:txEl>
                                          </p:spTgt>
                                        </p:tgtEl>
                                        <p:attrNameLst>
                                          <p:attrName>style.visibility</p:attrName>
                                        </p:attrNameLst>
                                      </p:cBhvr>
                                      <p:to>
                                        <p:strVal val="visible"/>
                                      </p:to>
                                    </p:set>
                                    <p:animEffect transition="in" filter="wipe(left)">
                                      <p:cBhvr>
                                        <p:cTn id="111" dur="500"/>
                                        <p:tgtEl>
                                          <p:spTgt spid="17">
                                            <p:txEl>
                                              <p:pRg st="0" end="0"/>
                                            </p:txEl>
                                          </p:spTgt>
                                        </p:tgtEl>
                                      </p:cBhvr>
                                    </p:animEffect>
                                  </p:childTnLst>
                                </p:cTn>
                              </p:par>
                            </p:childTnLst>
                          </p:cTn>
                        </p:par>
                        <p:par>
                          <p:cTn id="112" fill="hold" nodeType="afterGroup">
                            <p:stCondLst>
                              <p:cond delay="16000"/>
                            </p:stCondLst>
                            <p:childTnLst>
                              <p:par>
                                <p:cTn id="113" presetID="22" presetClass="entr" presetSubtype="8"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1000"/>
                                        <p:tgtEl>
                                          <p:spTgt spid="35"/>
                                        </p:tgtEl>
                                      </p:cBhvr>
                                    </p:animEffect>
                                  </p:childTnLst>
                                </p:cTn>
                              </p:par>
                            </p:childTnLst>
                          </p:cTn>
                        </p:par>
                        <p:par>
                          <p:cTn id="116" fill="hold" nodeType="afterGroup">
                            <p:stCondLst>
                              <p:cond delay="17000"/>
                            </p:stCondLst>
                            <p:childTnLst>
                              <p:par>
                                <p:cTn id="117" presetID="22" presetClass="entr" presetSubtype="8"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left)">
                                      <p:cBhvr>
                                        <p:cTn id="119" dur="1000"/>
                                        <p:tgtEl>
                                          <p:spTgt spid="19"/>
                                        </p:tgtEl>
                                      </p:cBhvr>
                                    </p:animEffect>
                                  </p:childTnLst>
                                </p:cTn>
                              </p:par>
                            </p:childTnLst>
                          </p:cTn>
                        </p:par>
                        <p:par>
                          <p:cTn id="120" fill="hold" nodeType="afterGroup">
                            <p:stCondLst>
                              <p:cond delay="18000"/>
                            </p:stCondLst>
                            <p:childTnLst>
                              <p:par>
                                <p:cTn id="121" presetID="22" presetClass="entr" presetSubtype="8" fill="hold" grpId="0" nodeType="afterEffect">
                                  <p:stCondLst>
                                    <p:cond delay="0"/>
                                  </p:stCondLst>
                                  <p:childTnLst>
                                    <p:set>
                                      <p:cBhvr>
                                        <p:cTn id="122" dur="1" fill="hold">
                                          <p:stCondLst>
                                            <p:cond delay="0"/>
                                          </p:stCondLst>
                                        </p:cTn>
                                        <p:tgtEl>
                                          <p:spTgt spid="21">
                                            <p:txEl>
                                              <p:pRg st="0" end="0"/>
                                            </p:txEl>
                                          </p:spTgt>
                                        </p:tgtEl>
                                        <p:attrNameLst>
                                          <p:attrName>style.visibility</p:attrName>
                                        </p:attrNameLst>
                                      </p:cBhvr>
                                      <p:to>
                                        <p:strVal val="visible"/>
                                      </p:to>
                                    </p:set>
                                    <p:animEffect transition="in" filter="wipe(left)">
                                      <p:cBhvr>
                                        <p:cTn id="123" dur="500"/>
                                        <p:tgtEl>
                                          <p:spTgt spid="21">
                                            <p:txEl>
                                              <p:pRg st="0" end="0"/>
                                            </p:txEl>
                                          </p:spTgt>
                                        </p:tgtEl>
                                      </p:cBhvr>
                                    </p:animEffect>
                                  </p:childTnLst>
                                </p:cTn>
                              </p:par>
                            </p:childTnLst>
                          </p:cTn>
                        </p:par>
                        <p:par>
                          <p:cTn id="124" fill="hold" nodeType="afterGroup">
                            <p:stCondLst>
                              <p:cond delay="18500"/>
                            </p:stCondLst>
                            <p:childTnLst>
                              <p:par>
                                <p:cTn id="125" presetID="22" presetClass="entr" presetSubtype="8" fill="hold" nodeType="after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wipe(left)">
                                      <p:cBhvr>
                                        <p:cTn id="127" dur="1000"/>
                                        <p:tgtEl>
                                          <p:spTgt spid="18"/>
                                        </p:tgtEl>
                                      </p:cBhvr>
                                    </p:animEffect>
                                  </p:childTnLst>
                                </p:cTn>
                              </p:par>
                            </p:childTnLst>
                          </p:cTn>
                        </p:par>
                        <p:par>
                          <p:cTn id="128" fill="hold" nodeType="afterGroup">
                            <p:stCondLst>
                              <p:cond delay="19500"/>
                            </p:stCondLst>
                            <p:childTnLst>
                              <p:par>
                                <p:cTn id="129" presetID="22" presetClass="entr" presetSubtype="8" fill="hold" grpId="0" nodeType="afterEffect">
                                  <p:stCondLst>
                                    <p:cond delay="0"/>
                                  </p:stCondLst>
                                  <p:childTnLst>
                                    <p:set>
                                      <p:cBhvr>
                                        <p:cTn id="130" dur="1" fill="hold">
                                          <p:stCondLst>
                                            <p:cond delay="0"/>
                                          </p:stCondLst>
                                        </p:cTn>
                                        <p:tgtEl>
                                          <p:spTgt spid="22">
                                            <p:txEl>
                                              <p:pRg st="0" end="0"/>
                                            </p:txEl>
                                          </p:spTgt>
                                        </p:tgtEl>
                                        <p:attrNameLst>
                                          <p:attrName>style.visibility</p:attrName>
                                        </p:attrNameLst>
                                      </p:cBhvr>
                                      <p:to>
                                        <p:strVal val="visible"/>
                                      </p:to>
                                    </p:set>
                                    <p:animEffect transition="in" filter="wipe(left)">
                                      <p:cBhvr>
                                        <p:cTn id="131" dur="500"/>
                                        <p:tgtEl>
                                          <p:spTgt spid="22">
                                            <p:txEl>
                                              <p:pRg st="0" end="0"/>
                                            </p:txEl>
                                          </p:spTgt>
                                        </p:tgtEl>
                                      </p:cBhvr>
                                    </p:animEffect>
                                  </p:childTnLst>
                                </p:cTn>
                              </p:par>
                            </p:childTnLst>
                          </p:cTn>
                        </p:par>
                        <p:par>
                          <p:cTn id="132" fill="hold" nodeType="afterGroup">
                            <p:stCondLst>
                              <p:cond delay="20000"/>
                            </p:stCondLst>
                            <p:childTnLst>
                              <p:par>
                                <p:cTn id="133" presetID="22" presetClass="entr" presetSubtype="8" fill="hold" grpId="0" nodeType="afterEffect">
                                  <p:stCondLst>
                                    <p:cond delay="0"/>
                                  </p:stCondLst>
                                  <p:childTnLst>
                                    <p:set>
                                      <p:cBhvr>
                                        <p:cTn id="134" dur="1" fill="hold">
                                          <p:stCondLst>
                                            <p:cond delay="0"/>
                                          </p:stCondLst>
                                        </p:cTn>
                                        <p:tgtEl>
                                          <p:spTgt spid="22">
                                            <p:txEl>
                                              <p:pRg st="1" end="1"/>
                                            </p:txEl>
                                          </p:spTgt>
                                        </p:tgtEl>
                                        <p:attrNameLst>
                                          <p:attrName>style.visibility</p:attrName>
                                        </p:attrNameLst>
                                      </p:cBhvr>
                                      <p:to>
                                        <p:strVal val="visible"/>
                                      </p:to>
                                    </p:set>
                                    <p:animEffect transition="in" filter="wipe(left)">
                                      <p:cBhvr>
                                        <p:cTn id="135"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P spid="6" grpId="0" animBg="1"/>
      <p:bldP spid="7" grpId="0" build="p"/>
      <p:bldP spid="8" grpId="0" animBg="1"/>
      <p:bldP spid="9" grpId="0" build="p"/>
      <p:bldP spid="10" grpId="0" animBg="1"/>
      <p:bldP spid="11" grpId="0" build="p" bldLvl="2"/>
      <p:bldP spid="14" grpId="0" build="p"/>
      <p:bldP spid="17" grpId="0" build="p"/>
      <p:bldP spid="22" grpId="0" build="p"/>
      <p:bldP spid="2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C892264-F47C-4FD9-872A-4A7A2EEADED6}"/>
              </a:ext>
            </a:extLst>
          </p:cNvPr>
          <p:cNvSpPr>
            <a:spLocks noGrp="1" noChangeArrowheads="1"/>
          </p:cNvSpPr>
          <p:nvPr>
            <p:ph type="title"/>
          </p:nvPr>
        </p:nvSpPr>
        <p:spPr>
          <a:xfrm>
            <a:off x="304800" y="188913"/>
            <a:ext cx="8426450" cy="549275"/>
          </a:xfrm>
        </p:spPr>
        <p:txBody>
          <a:bodyPr/>
          <a:lstStyle/>
          <a:p>
            <a:r>
              <a:rPr lang="en-GB" altLang="hu-HU" sz="4800"/>
              <a:t>Survey tools, databases, variables</a:t>
            </a:r>
            <a:endParaRPr lang="en-GB" altLang="hu-HU" sz="3200"/>
          </a:p>
        </p:txBody>
      </p:sp>
      <p:sp>
        <p:nvSpPr>
          <p:cNvPr id="2" name="Téglalap 1">
            <a:extLst>
              <a:ext uri="{FF2B5EF4-FFF2-40B4-BE49-F238E27FC236}">
                <a16:creationId xmlns:a16="http://schemas.microsoft.com/office/drawing/2014/main" id="{3B62B4D4-8ACE-46BC-9DC5-D3E91C08671C}"/>
              </a:ext>
            </a:extLst>
          </p:cNvPr>
          <p:cNvSpPr/>
          <p:nvPr/>
        </p:nvSpPr>
        <p:spPr>
          <a:xfrm>
            <a:off x="179388" y="908050"/>
            <a:ext cx="8551862" cy="6407150"/>
          </a:xfrm>
          <a:prstGeom prst="rect">
            <a:avLst/>
          </a:prstGeom>
        </p:spPr>
        <p:txBody>
          <a:bodyPr>
            <a:spAutoFit/>
          </a:bodyPr>
          <a:lstStyle/>
          <a:p>
            <a:pPr marL="457200" indent="-457200">
              <a:spcAft>
                <a:spcPts val="200"/>
              </a:spcAft>
              <a:buFont typeface="Arial" panose="020B0604020202020204" pitchFamily="34" charset="0"/>
              <a:buChar char="•"/>
              <a:defRPr/>
            </a:pPr>
            <a:r>
              <a:rPr lang="en-GB" altLang="hu-HU" dirty="0">
                <a:latin typeface="+mn-lt"/>
              </a:rPr>
              <a:t>Electronic questionnaire</a:t>
            </a:r>
            <a:r>
              <a:rPr lang="hu-HU" altLang="hu-HU" dirty="0">
                <a:latin typeface="+mn-lt"/>
              </a:rPr>
              <a:t>s</a:t>
            </a:r>
            <a:endParaRPr lang="en-GB" altLang="hu-HU" dirty="0">
              <a:latin typeface="+mn-lt"/>
            </a:endParaRP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Organisational</a:t>
            </a:r>
            <a:r>
              <a:rPr lang="en-GB" altLang="hu-HU" dirty="0">
                <a:latin typeface="+mn-lt"/>
                <a:cs typeface="Times New Roman" panose="02020603050405020304" pitchFamily="18" charset="0"/>
              </a:rPr>
              <a:t> (sent to all </a:t>
            </a:r>
            <a:br>
              <a:rPr lang="hu-HU" altLang="hu-HU" dirty="0">
                <a:latin typeface="+mn-lt"/>
                <a:cs typeface="Times New Roman" panose="02020603050405020304" pitchFamily="18" charset="0"/>
              </a:rPr>
            </a:br>
            <a:r>
              <a:rPr lang="en-GB" altLang="hu-HU" dirty="0">
                <a:latin typeface="+mn-lt"/>
                <a:cs typeface="Times New Roman" panose="02020603050405020304" pitchFamily="18" charset="0"/>
              </a:rPr>
              <a:t>educational units (N ~ 18000)</a:t>
            </a: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Individual</a:t>
            </a:r>
            <a:r>
              <a:rPr lang="en-GB" altLang="hu-HU" dirty="0">
                <a:latin typeface="+mn-lt"/>
                <a:cs typeface="Times New Roman" panose="02020603050405020304" pitchFamily="18" charset="0"/>
              </a:rPr>
              <a:t> – distributed by heads of units</a:t>
            </a:r>
            <a:endParaRPr lang="en-GB" altLang="hu-HU" dirty="0">
              <a:latin typeface="+mn-lt"/>
            </a:endParaRPr>
          </a:p>
          <a:p>
            <a:pPr marL="457200" indent="-457200">
              <a:spcAft>
                <a:spcPts val="200"/>
              </a:spcAft>
              <a:buFont typeface="Arial" panose="020B0604020202020204" pitchFamily="34" charset="0"/>
              <a:buChar char="•"/>
              <a:defRPr/>
            </a:pPr>
            <a:r>
              <a:rPr lang="en-GB" altLang="hu-HU" dirty="0">
                <a:latin typeface="+mn-lt"/>
              </a:rPr>
              <a:t>Two rounds</a:t>
            </a:r>
          </a:p>
          <a:p>
            <a:pPr marL="914400" lvl="1" indent="-457200">
              <a:spcAft>
                <a:spcPts val="200"/>
              </a:spcAft>
              <a:buFont typeface="Arial" panose="020B0604020202020204" pitchFamily="34" charset="0"/>
              <a:buChar char="•"/>
              <a:defRPr/>
            </a:pPr>
            <a:r>
              <a:rPr lang="en-GB" altLang="hu-HU" sz="2800" dirty="0">
                <a:latin typeface="+mn-lt"/>
              </a:rPr>
              <a:t>2016 – Only organisational (N </a:t>
            </a:r>
            <a:r>
              <a:rPr lang="en-GB" altLang="hu-HU" sz="2800" dirty="0">
                <a:latin typeface="+mn-lt"/>
                <a:cs typeface="Times New Roman" panose="02020603050405020304" pitchFamily="18" charset="0"/>
              </a:rPr>
              <a:t>~ </a:t>
            </a:r>
            <a:r>
              <a:rPr lang="en-GB" altLang="hu-HU" sz="2800" dirty="0">
                <a:latin typeface="+mn-lt"/>
              </a:rPr>
              <a:t>5000 units)</a:t>
            </a:r>
          </a:p>
          <a:p>
            <a:pPr marL="914400" lvl="1" indent="-457200">
              <a:spcAft>
                <a:spcPts val="200"/>
              </a:spcAft>
              <a:buFont typeface="Arial" panose="020B0604020202020204" pitchFamily="34" charset="0"/>
              <a:buChar char="•"/>
              <a:defRPr/>
            </a:pPr>
            <a:r>
              <a:rPr lang="en-GB" altLang="hu-HU" sz="2800" dirty="0">
                <a:latin typeface="+mn-lt"/>
              </a:rPr>
              <a:t>2018 – Two levels</a:t>
            </a:r>
          </a:p>
          <a:p>
            <a:pPr marL="1371600" lvl="2" indent="-457200">
              <a:spcAft>
                <a:spcPts val="200"/>
              </a:spcAft>
              <a:buFont typeface="Arial" panose="020B0604020202020204" pitchFamily="34" charset="0"/>
              <a:buChar char="•"/>
              <a:defRPr/>
            </a:pPr>
            <a:r>
              <a:rPr lang="en-GB" altLang="hu-HU" sz="2400" dirty="0">
                <a:latin typeface="+mn-lt"/>
              </a:rPr>
              <a:t>Organisational (N </a:t>
            </a:r>
            <a:r>
              <a:rPr lang="en-GB" altLang="hu-HU" sz="2400" dirty="0">
                <a:latin typeface="+mn-lt"/>
                <a:cs typeface="Times New Roman" panose="02020603050405020304" pitchFamily="18" charset="0"/>
              </a:rPr>
              <a:t>~ </a:t>
            </a:r>
            <a:r>
              <a:rPr lang="en-GB" altLang="hu-HU" sz="2400" dirty="0">
                <a:latin typeface="+mn-lt"/>
              </a:rPr>
              <a:t>2000 units)</a:t>
            </a:r>
          </a:p>
          <a:p>
            <a:pPr marL="1371600" lvl="2" indent="-457200">
              <a:spcAft>
                <a:spcPts val="200"/>
              </a:spcAft>
              <a:buFont typeface="Arial" panose="020B0604020202020204" pitchFamily="34" charset="0"/>
              <a:buChar char="•"/>
              <a:defRPr/>
            </a:pPr>
            <a:r>
              <a:rPr lang="en-GB" altLang="hu-HU" sz="2400" dirty="0">
                <a:latin typeface="+mn-lt"/>
              </a:rPr>
              <a:t>Individual (N </a:t>
            </a:r>
            <a:r>
              <a:rPr lang="en-GB" altLang="hu-HU" sz="2400" dirty="0">
                <a:latin typeface="+mn-lt"/>
                <a:cs typeface="Times New Roman" panose="02020603050405020304" pitchFamily="18" charset="0"/>
              </a:rPr>
              <a:t>~</a:t>
            </a:r>
            <a:r>
              <a:rPr lang="en-GB" altLang="hu-HU" sz="2400" dirty="0">
                <a:latin typeface="+mn-lt"/>
              </a:rPr>
              <a:t> 4000 units)</a:t>
            </a:r>
          </a:p>
          <a:p>
            <a:pPr marL="457200" indent="-457200">
              <a:spcAft>
                <a:spcPts val="200"/>
              </a:spcAft>
              <a:buFont typeface="Arial" panose="020B0604020202020204" pitchFamily="34" charset="0"/>
              <a:buChar char="•"/>
              <a:defRPr/>
            </a:pPr>
            <a:r>
              <a:rPr lang="en-GB" altLang="hu-HU" dirty="0">
                <a:latin typeface="+mn-lt"/>
              </a:rPr>
              <a:t>Merged databases</a:t>
            </a:r>
            <a:r>
              <a:rPr lang="hu-HU" altLang="hu-HU" dirty="0">
                <a:latin typeface="+mn-lt"/>
              </a:rPr>
              <a:t> </a:t>
            </a:r>
            <a:r>
              <a:rPr lang="hu-HU" altLang="hu-HU" sz="1600" dirty="0">
                <a:latin typeface="+mn-lt"/>
              </a:rPr>
              <a:t>(</a:t>
            </a:r>
            <a:r>
              <a:rPr lang="en-GB" altLang="hu-HU" sz="1600" dirty="0">
                <a:latin typeface="+mn-lt"/>
              </a:rPr>
              <a:t>Innova1 + Innova2 organisational + Innova</a:t>
            </a:r>
            <a:r>
              <a:rPr lang="hu-HU" altLang="hu-HU" sz="1600" dirty="0">
                <a:latin typeface="+mn-lt"/>
              </a:rPr>
              <a:t>2</a:t>
            </a:r>
            <a:r>
              <a:rPr lang="en-GB" altLang="hu-HU" sz="1600" dirty="0">
                <a:latin typeface="+mn-lt"/>
              </a:rPr>
              <a:t> individual)</a:t>
            </a:r>
          </a:p>
          <a:p>
            <a:pPr marL="457200" indent="-457200">
              <a:spcAft>
                <a:spcPts val="200"/>
              </a:spcAft>
              <a:buFont typeface="Arial" panose="020B0604020202020204" pitchFamily="34" charset="0"/>
              <a:buChar char="•"/>
              <a:defRPr/>
            </a:pPr>
            <a:r>
              <a:rPr lang="en-GB" altLang="hu-HU" dirty="0">
                <a:latin typeface="+mn-lt"/>
              </a:rPr>
              <a:t>Variables used in this analysis</a:t>
            </a:r>
            <a:endParaRPr lang="hu-HU" altLang="hu-HU" dirty="0">
              <a:latin typeface="+mn-lt"/>
            </a:endParaRPr>
          </a:p>
          <a:p>
            <a:pPr marL="457200" indent="-457200">
              <a:spcAft>
                <a:spcPts val="200"/>
              </a:spcAft>
              <a:buFont typeface="Arial" panose="020B0604020202020204" pitchFamily="34" charset="0"/>
              <a:buChar char="•"/>
              <a:defRPr/>
            </a:pPr>
            <a:r>
              <a:rPr lang="en-GB" altLang="hu-HU" dirty="0">
                <a:latin typeface="+mn-lt"/>
              </a:rPr>
              <a:t>Non-representative samples</a:t>
            </a:r>
            <a:endParaRPr lang="hu-HU" altLang="hu-HU" dirty="0">
              <a:latin typeface="+mn-lt"/>
            </a:endParaRPr>
          </a:p>
          <a:p>
            <a:pPr marL="457200" indent="-457200">
              <a:spcAft>
                <a:spcPts val="200"/>
              </a:spcAft>
              <a:buFont typeface="Arial" panose="020B0604020202020204" pitchFamily="34" charset="0"/>
              <a:buChar char="•"/>
              <a:defRPr/>
            </a:pPr>
            <a:endParaRPr lang="en-GB" altLang="hu-HU" dirty="0">
              <a:latin typeface="+mn-lt"/>
            </a:endParaRPr>
          </a:p>
        </p:txBody>
      </p:sp>
      <p:pic>
        <p:nvPicPr>
          <p:cNvPr id="5" name="Kép 4">
            <a:hlinkClick r:id="" action="ppaction://customshow?id=3&amp;return=true"/>
            <a:extLst>
              <a:ext uri="{FF2B5EF4-FFF2-40B4-BE49-F238E27FC236}">
                <a16:creationId xmlns:a16="http://schemas.microsoft.com/office/drawing/2014/main" id="{9BD21FFB-4877-4671-9A66-4758EB1B56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052513"/>
            <a:ext cx="1677987" cy="12239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13&amp;return=true"/>
            <a:extLst>
              <a:ext uri="{FF2B5EF4-FFF2-40B4-BE49-F238E27FC236}">
                <a16:creationId xmlns:a16="http://schemas.microsoft.com/office/drawing/2014/main" id="{BA74ACF7-9227-4534-A5C8-E0FDC8EC62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5805488"/>
            <a:ext cx="644525" cy="4699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wipe(left)">
                                      <p:cBhvr>
                                        <p:cTn id="5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D6B81D5-03B7-46E9-A4C7-25DF8654CA31}"/>
              </a:ext>
            </a:extLst>
          </p:cNvPr>
          <p:cNvSpPr>
            <a:spLocks noGrp="1" noChangeArrowheads="1"/>
          </p:cNvSpPr>
          <p:nvPr>
            <p:ph type="title"/>
          </p:nvPr>
        </p:nvSpPr>
        <p:spPr>
          <a:xfrm>
            <a:off x="395288" y="115888"/>
            <a:ext cx="8153400" cy="504825"/>
          </a:xfrm>
        </p:spPr>
        <p:txBody>
          <a:bodyPr/>
          <a:lstStyle/>
          <a:p>
            <a:r>
              <a:rPr lang="en-GB" altLang="hu-HU"/>
              <a:t>Data collection tool</a:t>
            </a:r>
            <a:br>
              <a:rPr lang="en-GB" altLang="hu-HU" sz="1400"/>
            </a:br>
            <a:r>
              <a:rPr lang="en-GB" altLang="hu-HU" sz="1400"/>
              <a:t>(examples of questions)</a:t>
            </a:r>
          </a:p>
        </p:txBody>
      </p:sp>
      <p:graphicFrame>
        <p:nvGraphicFramePr>
          <p:cNvPr id="3" name="Táblázat 2">
            <a:extLst>
              <a:ext uri="{FF2B5EF4-FFF2-40B4-BE49-F238E27FC236}">
                <a16:creationId xmlns:a16="http://schemas.microsoft.com/office/drawing/2014/main" id="{E91FEE46-35D3-459F-8B86-C4BF3BB70595}"/>
              </a:ext>
            </a:extLst>
          </p:cNvPr>
          <p:cNvGraphicFramePr>
            <a:graphicFrameLocks noGrp="1"/>
          </p:cNvGraphicFramePr>
          <p:nvPr/>
        </p:nvGraphicFramePr>
        <p:xfrm>
          <a:off x="107950" y="836613"/>
          <a:ext cx="8999538" cy="2736850"/>
        </p:xfrm>
        <a:graphic>
          <a:graphicData uri="http://schemas.openxmlformats.org/drawingml/2006/table">
            <a:tbl>
              <a:tblPr firstRow="1" firstCol="1" lastRow="1" lastCol="1">
                <a:tableStyleId>{5C22544A-7EE6-4342-B048-85BDC9FD1C3A}</a:tableStyleId>
              </a:tblPr>
              <a:tblGrid>
                <a:gridCol w="4320028">
                  <a:extLst>
                    <a:ext uri="{9D8B030D-6E8A-4147-A177-3AD203B41FA5}">
                      <a16:colId xmlns:a16="http://schemas.microsoft.com/office/drawing/2014/main" val="20000"/>
                    </a:ext>
                  </a:extLst>
                </a:gridCol>
                <a:gridCol w="935902">
                  <a:extLst>
                    <a:ext uri="{9D8B030D-6E8A-4147-A177-3AD203B41FA5}">
                      <a16:colId xmlns:a16="http://schemas.microsoft.com/office/drawing/2014/main" val="20001"/>
                    </a:ext>
                  </a:extLst>
                </a:gridCol>
                <a:gridCol w="935902">
                  <a:extLst>
                    <a:ext uri="{9D8B030D-6E8A-4147-A177-3AD203B41FA5}">
                      <a16:colId xmlns:a16="http://schemas.microsoft.com/office/drawing/2014/main" val="20002"/>
                    </a:ext>
                  </a:extLst>
                </a:gridCol>
                <a:gridCol w="935902">
                  <a:extLst>
                    <a:ext uri="{9D8B030D-6E8A-4147-A177-3AD203B41FA5}">
                      <a16:colId xmlns:a16="http://schemas.microsoft.com/office/drawing/2014/main" val="20003"/>
                    </a:ext>
                  </a:extLst>
                </a:gridCol>
                <a:gridCol w="935902">
                  <a:extLst>
                    <a:ext uri="{9D8B030D-6E8A-4147-A177-3AD203B41FA5}">
                      <a16:colId xmlns:a16="http://schemas.microsoft.com/office/drawing/2014/main" val="20004"/>
                    </a:ext>
                  </a:extLst>
                </a:gridCol>
                <a:gridCol w="935902">
                  <a:extLst>
                    <a:ext uri="{9D8B030D-6E8A-4147-A177-3AD203B41FA5}">
                      <a16:colId xmlns:a16="http://schemas.microsoft.com/office/drawing/2014/main" val="20005"/>
                    </a:ext>
                  </a:extLst>
                </a:gridCol>
              </a:tblGrid>
              <a:tr h="912283">
                <a:tc>
                  <a:txBody>
                    <a:bodyPr/>
                    <a:lstStyle/>
                    <a:p>
                      <a:pPr>
                        <a:spcAft>
                          <a:spcPts val="0"/>
                        </a:spcAft>
                      </a:pPr>
                      <a:r>
                        <a:rPr lang="en-GB" sz="2800" noProof="0" dirty="0">
                          <a:effectLst/>
                        </a:rPr>
                        <a:t> Individual</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extLst>
                  <a:ext uri="{0D108BD9-81ED-4DB2-BD59-A6C34878D82A}">
                    <a16:rowId xmlns:a16="http://schemas.microsoft.com/office/drawing/2014/main" val="10000"/>
                  </a:ext>
                </a:extLst>
              </a:tr>
              <a:tr h="456142">
                <a:tc>
                  <a:txBody>
                    <a:bodyPr/>
                    <a:lstStyle/>
                    <a:p>
                      <a:pPr>
                        <a:spcAft>
                          <a:spcPts val="0"/>
                        </a:spcAft>
                      </a:pPr>
                      <a:r>
                        <a:rPr lang="en-GB" sz="1300" dirty="0">
                          <a:effectLst/>
                        </a:rPr>
                        <a:t>I started to use different solutions from my previous practice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1"/>
                  </a:ext>
                </a:extLst>
              </a:tr>
              <a:tr h="456142">
                <a:tc>
                  <a:txBody>
                    <a:bodyPr/>
                    <a:lstStyle/>
                    <a:p>
                      <a:pPr>
                        <a:spcAft>
                          <a:spcPts val="0"/>
                        </a:spcAft>
                      </a:pPr>
                      <a:r>
                        <a:rPr lang="en-GB" sz="1300" dirty="0">
                          <a:effectLst/>
                        </a:rPr>
                        <a:t>I discovered and started to use solutions that were significantly different from my previous practice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2"/>
                  </a:ext>
                </a:extLst>
              </a:tr>
              <a:tr h="456142">
                <a:tc>
                  <a:txBody>
                    <a:bodyPr/>
                    <a:lstStyle/>
                    <a:p>
                      <a:pPr>
                        <a:spcAft>
                          <a:spcPts val="0"/>
                        </a:spcAft>
                      </a:pPr>
                      <a:r>
                        <a:rPr lang="en-GB" sz="1300" dirty="0">
                          <a:effectLst/>
                        </a:rPr>
                        <a:t>I started to use solutions that were significantly differed from my previous practice, which I learnt from others</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3"/>
                  </a:ext>
                </a:extLst>
              </a:tr>
              <a:tr h="456142">
                <a:tc>
                  <a:txBody>
                    <a:bodyPr/>
                    <a:lstStyle/>
                    <a:p>
                      <a:pPr>
                        <a:spcAft>
                          <a:spcPts val="0"/>
                        </a:spcAft>
                      </a:pPr>
                      <a:r>
                        <a:rPr lang="en-GB" sz="1300" dirty="0">
                          <a:effectLst/>
                        </a:rPr>
                        <a:t>Some of the new solutions I invented significantly improved the efficiency of my work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extLst>
                  <a:ext uri="{0D108BD9-81ED-4DB2-BD59-A6C34878D82A}">
                    <a16:rowId xmlns:a16="http://schemas.microsoft.com/office/drawing/2014/main" val="10004"/>
                  </a:ext>
                </a:extLst>
              </a:tr>
            </a:tbl>
          </a:graphicData>
        </a:graphic>
      </p:graphicFrame>
      <p:graphicFrame>
        <p:nvGraphicFramePr>
          <p:cNvPr id="5" name="Táblázat 4">
            <a:extLst>
              <a:ext uri="{FF2B5EF4-FFF2-40B4-BE49-F238E27FC236}">
                <a16:creationId xmlns:a16="http://schemas.microsoft.com/office/drawing/2014/main" id="{E0C26042-F22B-4E77-8C1A-8B03A78CC266}"/>
              </a:ext>
            </a:extLst>
          </p:cNvPr>
          <p:cNvGraphicFramePr>
            <a:graphicFrameLocks noGrp="1"/>
          </p:cNvGraphicFramePr>
          <p:nvPr/>
        </p:nvGraphicFramePr>
        <p:xfrm>
          <a:off x="107950" y="3789363"/>
          <a:ext cx="8999538" cy="2735262"/>
        </p:xfrm>
        <a:graphic>
          <a:graphicData uri="http://schemas.openxmlformats.org/drawingml/2006/table">
            <a:tbl>
              <a:tblPr firstRow="1" firstCol="1" lastRow="1" lastCol="1">
                <a:tableStyleId>{5C22544A-7EE6-4342-B048-85BDC9FD1C3A}</a:tableStyleId>
              </a:tblPr>
              <a:tblGrid>
                <a:gridCol w="4320028">
                  <a:extLst>
                    <a:ext uri="{9D8B030D-6E8A-4147-A177-3AD203B41FA5}">
                      <a16:colId xmlns:a16="http://schemas.microsoft.com/office/drawing/2014/main" val="20000"/>
                    </a:ext>
                  </a:extLst>
                </a:gridCol>
                <a:gridCol w="935902">
                  <a:extLst>
                    <a:ext uri="{9D8B030D-6E8A-4147-A177-3AD203B41FA5}">
                      <a16:colId xmlns:a16="http://schemas.microsoft.com/office/drawing/2014/main" val="20001"/>
                    </a:ext>
                  </a:extLst>
                </a:gridCol>
                <a:gridCol w="935902">
                  <a:extLst>
                    <a:ext uri="{9D8B030D-6E8A-4147-A177-3AD203B41FA5}">
                      <a16:colId xmlns:a16="http://schemas.microsoft.com/office/drawing/2014/main" val="20002"/>
                    </a:ext>
                  </a:extLst>
                </a:gridCol>
                <a:gridCol w="935902">
                  <a:extLst>
                    <a:ext uri="{9D8B030D-6E8A-4147-A177-3AD203B41FA5}">
                      <a16:colId xmlns:a16="http://schemas.microsoft.com/office/drawing/2014/main" val="20003"/>
                    </a:ext>
                  </a:extLst>
                </a:gridCol>
                <a:gridCol w="935902">
                  <a:extLst>
                    <a:ext uri="{9D8B030D-6E8A-4147-A177-3AD203B41FA5}">
                      <a16:colId xmlns:a16="http://schemas.microsoft.com/office/drawing/2014/main" val="20004"/>
                    </a:ext>
                  </a:extLst>
                </a:gridCol>
                <a:gridCol w="935902">
                  <a:extLst>
                    <a:ext uri="{9D8B030D-6E8A-4147-A177-3AD203B41FA5}">
                      <a16:colId xmlns:a16="http://schemas.microsoft.com/office/drawing/2014/main" val="20005"/>
                    </a:ext>
                  </a:extLst>
                </a:gridCol>
              </a:tblGrid>
              <a:tr h="911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rPr>
                        <a:t> </a:t>
                      </a:r>
                      <a:r>
                        <a:rPr lang="en-GB" sz="2800" noProof="0" dirty="0" err="1">
                          <a:effectLst/>
                        </a:rPr>
                        <a:t>Organsiational</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extLst>
                  <a:ext uri="{0D108BD9-81ED-4DB2-BD59-A6C34878D82A}">
                    <a16:rowId xmlns:a16="http://schemas.microsoft.com/office/drawing/2014/main" val="10000"/>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Some of our colleagues started to use solutions that are significantly different from previous practice</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1"/>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Our staff has found new successful solutions for the organisation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2"/>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Following the </a:t>
                      </a:r>
                      <a:r>
                        <a:rPr lang="hu-HU" sz="1300" dirty="0" err="1">
                          <a:effectLst/>
                          <a:latin typeface="+mn-lt"/>
                          <a:ea typeface="Times New Roman" panose="02020603050405020304" pitchFamily="18" charset="0"/>
                          <a:cs typeface="Calibri" panose="020F0502020204030204" pitchFamily="34" charset="0"/>
                        </a:rPr>
                        <a:t>new</a:t>
                      </a:r>
                      <a:r>
                        <a:rPr lang="hu-HU" sz="1300" dirty="0">
                          <a:effectLst/>
                          <a:latin typeface="+mn-lt"/>
                          <a:ea typeface="Times New Roman" panose="02020603050405020304" pitchFamily="18" charset="0"/>
                          <a:cs typeface="Calibri" panose="020F0502020204030204" pitchFamily="34" charset="0"/>
                        </a:rPr>
                        <a:t> </a:t>
                      </a:r>
                      <a:r>
                        <a:rPr lang="hu-HU" sz="1300" dirty="0" err="1">
                          <a:effectLst/>
                          <a:latin typeface="+mn-lt"/>
                          <a:ea typeface="Times New Roman" panose="02020603050405020304" pitchFamily="18" charset="0"/>
                          <a:cs typeface="Calibri" panose="020F0502020204030204" pitchFamily="34" charset="0"/>
                        </a:rPr>
                        <a:t>solutions</a:t>
                      </a:r>
                      <a:r>
                        <a:rPr lang="hu-HU" sz="1300" dirty="0">
                          <a:effectLst/>
                          <a:latin typeface="+mn-lt"/>
                          <a:ea typeface="Times New Roman" panose="02020603050405020304" pitchFamily="18" charset="0"/>
                          <a:cs typeface="Calibri" panose="020F0502020204030204" pitchFamily="34" charset="0"/>
                        </a:rPr>
                        <a:t> </a:t>
                      </a:r>
                      <a:r>
                        <a:rPr lang="en-GB" sz="1300" dirty="0">
                          <a:effectLst/>
                          <a:latin typeface="+mn-lt"/>
                          <a:ea typeface="Times New Roman" panose="02020603050405020304" pitchFamily="18" charset="0"/>
                          <a:cs typeface="Calibri" panose="020F0502020204030204" pitchFamily="34" charset="0"/>
                        </a:rPr>
                        <a:t>initiated by our staff, the effectiveness of the organisation has improved considerably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3"/>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Innovations are permanently incorporated into our day-to-day operations</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25F8EA0-784E-4D10-B289-A36615946583}"/>
              </a:ext>
            </a:extLst>
          </p:cNvPr>
          <p:cNvSpPr>
            <a:spLocks noGrp="1" noChangeArrowheads="1"/>
          </p:cNvSpPr>
          <p:nvPr>
            <p:ph type="title"/>
          </p:nvPr>
        </p:nvSpPr>
        <p:spPr>
          <a:xfrm>
            <a:off x="304800" y="188913"/>
            <a:ext cx="8153400" cy="801687"/>
          </a:xfrm>
        </p:spPr>
        <p:txBody>
          <a:bodyPr/>
          <a:lstStyle/>
          <a:p>
            <a:r>
              <a:rPr lang="en-GB" altLang="hu-HU" sz="3200"/>
              <a:t>Organisational and individual </a:t>
            </a:r>
            <a:br>
              <a:rPr lang="hu-HU" altLang="hu-HU" sz="3200"/>
            </a:br>
            <a:r>
              <a:rPr lang="en-GB" altLang="hu-HU" sz="3200"/>
              <a:t>composite innovation activity indicators (CII)</a:t>
            </a:r>
          </a:p>
        </p:txBody>
      </p:sp>
      <p:sp>
        <p:nvSpPr>
          <p:cNvPr id="205827" name="Rectangle 3">
            <a:extLst>
              <a:ext uri="{FF2B5EF4-FFF2-40B4-BE49-F238E27FC236}">
                <a16:creationId xmlns:a16="http://schemas.microsoft.com/office/drawing/2014/main" id="{6C16D39A-0052-4898-84D4-CAF8D9794BD5}"/>
              </a:ext>
            </a:extLst>
          </p:cNvPr>
          <p:cNvSpPr>
            <a:spLocks noGrp="1" noChangeArrowheads="1"/>
          </p:cNvSpPr>
          <p:nvPr>
            <p:ph type="body" idx="1"/>
          </p:nvPr>
        </p:nvSpPr>
        <p:spPr>
          <a:xfrm>
            <a:off x="179388" y="5622925"/>
            <a:ext cx="3097212" cy="1046163"/>
          </a:xfrm>
        </p:spPr>
        <p:txBody>
          <a:bodyPr/>
          <a:lstStyle/>
          <a:p>
            <a:pPr marL="0" indent="0">
              <a:buFontTx/>
              <a:buNone/>
            </a:pPr>
            <a:r>
              <a:rPr lang="en-GB" altLang="hu-HU" sz="1800"/>
              <a:t>Source: data from the Innova2 individual and organisational databases</a:t>
            </a:r>
          </a:p>
        </p:txBody>
      </p:sp>
      <p:pic>
        <p:nvPicPr>
          <p:cNvPr id="2" name="Kép 1">
            <a:extLst>
              <a:ext uri="{FF2B5EF4-FFF2-40B4-BE49-F238E27FC236}">
                <a16:creationId xmlns:a16="http://schemas.microsoft.com/office/drawing/2014/main" id="{4F885006-A331-441B-B2E6-5BB0FA2D96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20788"/>
            <a:ext cx="4714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a:extLst>
              <a:ext uri="{FF2B5EF4-FFF2-40B4-BE49-F238E27FC236}">
                <a16:creationId xmlns:a16="http://schemas.microsoft.com/office/drawing/2014/main" id="{3687E5C1-3A56-402F-8E45-40E4A7D86F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2708275"/>
            <a:ext cx="44592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0B922C5F-C7C6-4428-9064-6F44623D9A82}"/>
              </a:ext>
            </a:extLst>
          </p:cNvPr>
          <p:cNvSpPr txBox="1">
            <a:spLocks noChangeArrowheads="1"/>
          </p:cNvSpPr>
          <p:nvPr/>
        </p:nvSpPr>
        <p:spPr bwMode="auto">
          <a:xfrm>
            <a:off x="1704975" y="1311275"/>
            <a:ext cx="19446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a:solidFill>
                  <a:srgbClr val="FF0000"/>
                </a:solidFill>
              </a:rPr>
              <a:t>Organisational CII</a:t>
            </a:r>
          </a:p>
        </p:txBody>
      </p:sp>
      <p:sp>
        <p:nvSpPr>
          <p:cNvPr id="9" name="Rectangle 3">
            <a:extLst>
              <a:ext uri="{FF2B5EF4-FFF2-40B4-BE49-F238E27FC236}">
                <a16:creationId xmlns:a16="http://schemas.microsoft.com/office/drawing/2014/main" id="{9074DBA7-F4DD-410E-A573-CC649C53FDC0}"/>
              </a:ext>
            </a:extLst>
          </p:cNvPr>
          <p:cNvSpPr txBox="1">
            <a:spLocks noChangeArrowheads="1"/>
          </p:cNvSpPr>
          <p:nvPr/>
        </p:nvSpPr>
        <p:spPr bwMode="auto">
          <a:xfrm>
            <a:off x="6300788" y="2852738"/>
            <a:ext cx="194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a:solidFill>
                  <a:srgbClr val="FF0000"/>
                </a:solidFill>
              </a:rPr>
              <a:t>Individual CII</a:t>
            </a:r>
          </a:p>
        </p:txBody>
      </p:sp>
      <p:sp>
        <p:nvSpPr>
          <p:cNvPr id="4" name="Téglalap 3">
            <a:extLst>
              <a:ext uri="{FF2B5EF4-FFF2-40B4-BE49-F238E27FC236}">
                <a16:creationId xmlns:a16="http://schemas.microsoft.com/office/drawing/2014/main" id="{91505E0D-0853-4B6C-87DB-C85C35AD8D8D}"/>
              </a:ext>
            </a:extLst>
          </p:cNvPr>
          <p:cNvSpPr/>
          <p:nvPr/>
        </p:nvSpPr>
        <p:spPr>
          <a:xfrm>
            <a:off x="1979613" y="1700213"/>
            <a:ext cx="1804987" cy="1492250"/>
          </a:xfrm>
          <a:prstGeom prst="rect">
            <a:avLst/>
          </a:prstGeom>
        </p:spPr>
        <p:txBody>
          <a:bodyPr>
            <a:spAutoFit/>
          </a:bodyPr>
          <a:lstStyle/>
          <a:p>
            <a:pPr>
              <a:defRPr/>
            </a:pPr>
            <a:r>
              <a:rPr lang="en-GB" sz="1300" b="1" dirty="0">
                <a:solidFill>
                  <a:srgbClr val="C00000"/>
                </a:solidFill>
                <a:latin typeface="+mn-lt"/>
                <a:ea typeface="Times New Roman" panose="02020603050405020304" pitchFamily="18" charset="0"/>
              </a:rPr>
              <a:t>Example of question:</a:t>
            </a:r>
            <a:r>
              <a:rPr lang="en-GB" sz="1300" dirty="0">
                <a:solidFill>
                  <a:srgbClr val="C00000"/>
                </a:solidFill>
                <a:latin typeface="+mn-lt"/>
                <a:ea typeface="Times New Roman" panose="02020603050405020304" pitchFamily="18" charset="0"/>
              </a:rPr>
              <a:t>. </a:t>
            </a:r>
            <a:r>
              <a:rPr lang="hu-HU" sz="1300" dirty="0">
                <a:solidFill>
                  <a:srgbClr val="C00000"/>
                </a:solidFill>
                <a:latin typeface="+mn-lt"/>
                <a:ea typeface="Times New Roman" panose="02020603050405020304" pitchFamily="18" charset="0"/>
              </a:rPr>
              <a:t>„</a:t>
            </a:r>
            <a:r>
              <a:rPr lang="en-GB" sz="1300" dirty="0">
                <a:solidFill>
                  <a:srgbClr val="C00000"/>
                </a:solidFill>
                <a:latin typeface="+mn-lt"/>
                <a:ea typeface="Times New Roman" panose="02020603050405020304" pitchFamily="18" charset="0"/>
              </a:rPr>
              <a:t>Following the new solutions initiated by our staff, the effectiveness of the organisation has improved considerably</a:t>
            </a:r>
            <a:r>
              <a:rPr lang="hu-HU" sz="1300" dirty="0">
                <a:solidFill>
                  <a:srgbClr val="C00000"/>
                </a:solidFill>
                <a:latin typeface="+mn-lt"/>
                <a:ea typeface="Times New Roman" panose="02020603050405020304" pitchFamily="18" charset="0"/>
              </a:rPr>
              <a:t>”</a:t>
            </a:r>
            <a:endParaRPr lang="en-GB" sz="1300" dirty="0">
              <a:solidFill>
                <a:srgbClr val="C00000"/>
              </a:solidFill>
              <a:latin typeface="+mn-lt"/>
            </a:endParaRPr>
          </a:p>
        </p:txBody>
      </p:sp>
      <p:sp>
        <p:nvSpPr>
          <p:cNvPr id="5" name="Téglalap 4">
            <a:extLst>
              <a:ext uri="{FF2B5EF4-FFF2-40B4-BE49-F238E27FC236}">
                <a16:creationId xmlns:a16="http://schemas.microsoft.com/office/drawing/2014/main" id="{C24870E3-3056-4FF8-B9AA-1BB6BE91493A}"/>
              </a:ext>
            </a:extLst>
          </p:cNvPr>
          <p:cNvSpPr/>
          <p:nvPr/>
        </p:nvSpPr>
        <p:spPr>
          <a:xfrm>
            <a:off x="6443663" y="3287713"/>
            <a:ext cx="1873250" cy="1292225"/>
          </a:xfrm>
          <a:prstGeom prst="rect">
            <a:avLst/>
          </a:prstGeom>
        </p:spPr>
        <p:txBody>
          <a:bodyPr>
            <a:spAutoFit/>
          </a:bodyPr>
          <a:lstStyle/>
          <a:p>
            <a:pPr>
              <a:defRPr/>
            </a:pPr>
            <a:r>
              <a:rPr lang="en-GB" sz="1300" b="1" dirty="0">
                <a:solidFill>
                  <a:srgbClr val="C00000"/>
                </a:solidFill>
                <a:ea typeface="Times New Roman" panose="02020603050405020304" pitchFamily="18" charset="0"/>
              </a:rPr>
              <a:t>Example of question:</a:t>
            </a:r>
            <a:br>
              <a:rPr lang="hu-HU" sz="1300" b="1" dirty="0">
                <a:solidFill>
                  <a:srgbClr val="C00000"/>
                </a:solidFill>
                <a:ea typeface="Times New Roman" panose="02020603050405020304" pitchFamily="18" charset="0"/>
              </a:rPr>
            </a:br>
            <a:r>
              <a:rPr lang="en-GB" sz="1300" dirty="0">
                <a:solidFill>
                  <a:srgbClr val="C00000"/>
                </a:solidFill>
                <a:latin typeface="+mn-lt"/>
                <a:ea typeface="Calibri" panose="020F0502020204030204" pitchFamily="34" charset="0"/>
              </a:rPr>
              <a:t>„Some of the new solutions I invented significantly improved the efficiency of my work</a:t>
            </a:r>
            <a:r>
              <a:rPr lang="hu-HU" sz="1300" dirty="0">
                <a:solidFill>
                  <a:srgbClr val="C00000"/>
                </a:solidFill>
                <a:latin typeface="+mn-lt"/>
                <a:ea typeface="Calibri" panose="020F0502020204030204" pitchFamily="34" charset="0"/>
              </a:rPr>
              <a:t>”</a:t>
            </a:r>
            <a:endParaRPr lang="en-GB" sz="1300" dirty="0">
              <a:solidFill>
                <a:srgbClr val="C0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0" end="0"/>
                                            </p:txEl>
                                          </p:spTgt>
                                        </p:tgtEl>
                                        <p:attrNameLst>
                                          <p:attrName>style.visibility</p:attrName>
                                        </p:attrNameLst>
                                      </p:cBhvr>
                                      <p:to>
                                        <p:strVal val="visible"/>
                                      </p:to>
                                    </p:set>
                                    <p:animEffect transition="in" filter="wipe(left)">
                                      <p:cBhvr>
                                        <p:cTn id="31"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P spid="8" grpId="0" build="p" bldLvl="2" autoUpdateAnimBg="0"/>
      <p:bldP spid="9" grpId="0" build="p" bldLvl="2" autoUpdateAnimBg="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4F2E9FF-7B39-44EB-926B-F7CEDD36FB03}"/>
              </a:ext>
            </a:extLst>
          </p:cNvPr>
          <p:cNvSpPr>
            <a:spLocks noGrp="1" noChangeArrowheads="1"/>
          </p:cNvSpPr>
          <p:nvPr>
            <p:ph type="title"/>
          </p:nvPr>
        </p:nvSpPr>
        <p:spPr>
          <a:xfrm>
            <a:off x="250825" y="188913"/>
            <a:ext cx="8713788" cy="647700"/>
          </a:xfrm>
        </p:spPr>
        <p:txBody>
          <a:bodyPr/>
          <a:lstStyle/>
          <a:p>
            <a:r>
              <a:rPr lang="en-GB" altLang="hu-HU" sz="4000"/>
              <a:t>Variables used in this analysis</a:t>
            </a:r>
          </a:p>
        </p:txBody>
      </p:sp>
      <p:sp>
        <p:nvSpPr>
          <p:cNvPr id="205827" name="Rectangle 3">
            <a:extLst>
              <a:ext uri="{FF2B5EF4-FFF2-40B4-BE49-F238E27FC236}">
                <a16:creationId xmlns:a16="http://schemas.microsoft.com/office/drawing/2014/main" id="{888D80B7-2D55-4EFF-B5A1-D333B2C63D0C}"/>
              </a:ext>
            </a:extLst>
          </p:cNvPr>
          <p:cNvSpPr>
            <a:spLocks noGrp="1" noChangeArrowheads="1"/>
          </p:cNvSpPr>
          <p:nvPr>
            <p:ph type="body" idx="1"/>
          </p:nvPr>
        </p:nvSpPr>
        <p:spPr>
          <a:xfrm>
            <a:off x="468313" y="936625"/>
            <a:ext cx="7829550" cy="5905500"/>
          </a:xfrm>
        </p:spPr>
        <p:txBody>
          <a:bodyPr/>
          <a:lstStyle/>
          <a:p>
            <a:pPr>
              <a:spcBef>
                <a:spcPct val="0"/>
              </a:spcBef>
              <a:spcAft>
                <a:spcPts val="300"/>
              </a:spcAft>
            </a:pPr>
            <a:r>
              <a:rPr lang="en-GB" altLang="hu-HU" sz="3600" i="1"/>
              <a:t>Individual</a:t>
            </a:r>
            <a:r>
              <a:rPr lang="en-GB" altLang="hu-HU" sz="3600"/>
              <a:t> characteristics</a:t>
            </a:r>
          </a:p>
          <a:p>
            <a:pPr lvl="1">
              <a:spcBef>
                <a:spcPct val="0"/>
              </a:spcBef>
              <a:spcAft>
                <a:spcPts val="300"/>
              </a:spcAft>
            </a:pPr>
            <a:r>
              <a:rPr lang="en-GB" altLang="hu-HU"/>
              <a:t>Innovation activity (CII)</a:t>
            </a:r>
          </a:p>
          <a:p>
            <a:pPr lvl="1">
              <a:spcBef>
                <a:spcPct val="0"/>
              </a:spcBef>
              <a:spcAft>
                <a:spcPts val="300"/>
              </a:spcAft>
            </a:pPr>
            <a:r>
              <a:rPr lang="en-GB" altLang="hu-HU"/>
              <a:t>Innovation workplace behaviour (IWB)</a:t>
            </a:r>
            <a:br>
              <a:rPr lang="en-GB" altLang="hu-HU"/>
            </a:br>
            <a:r>
              <a:rPr lang="en-GB" altLang="hu-HU" sz="1600"/>
              <a:t>(creative - implementer)</a:t>
            </a:r>
          </a:p>
          <a:p>
            <a:pPr>
              <a:spcBef>
                <a:spcPct val="0"/>
              </a:spcBef>
              <a:spcAft>
                <a:spcPts val="300"/>
              </a:spcAft>
            </a:pPr>
            <a:r>
              <a:rPr lang="en-GB" altLang="hu-HU" sz="3600" i="1"/>
              <a:t>Organisational</a:t>
            </a:r>
            <a:r>
              <a:rPr lang="en-GB" altLang="hu-HU" sz="3600"/>
              <a:t> (workplace) characteristics</a:t>
            </a:r>
          </a:p>
          <a:p>
            <a:pPr lvl="1">
              <a:spcBef>
                <a:spcPct val="0"/>
              </a:spcBef>
              <a:spcAft>
                <a:spcPts val="300"/>
              </a:spcAft>
            </a:pPr>
            <a:r>
              <a:rPr lang="en-GB" altLang="hu-HU"/>
              <a:t>Organisational innovation activity</a:t>
            </a:r>
            <a:r>
              <a:rPr lang="hu-HU" altLang="hu-HU"/>
              <a:t> (CII)</a:t>
            </a:r>
            <a:r>
              <a:rPr lang="en-GB" altLang="hu-HU"/>
              <a:t> </a:t>
            </a:r>
          </a:p>
          <a:p>
            <a:pPr lvl="1">
              <a:spcBef>
                <a:spcPct val="0"/>
              </a:spcBef>
              <a:spcAft>
                <a:spcPts val="300"/>
              </a:spcAft>
            </a:pPr>
            <a:r>
              <a:rPr lang="en-GB" altLang="hu-HU"/>
              <a:t>Organisational learning and culture </a:t>
            </a:r>
            <a:br>
              <a:rPr lang="en-GB" altLang="hu-HU"/>
            </a:br>
            <a:r>
              <a:rPr lang="en-GB" altLang="hu-HU" sz="1600"/>
              <a:t>(coherence/openness; support for learning/work; learning culture; </a:t>
            </a:r>
            <a:br>
              <a:rPr lang="en-GB" altLang="hu-HU" sz="1600"/>
            </a:br>
            <a:r>
              <a:rPr lang="en-GB" altLang="hu-HU" sz="1600"/>
              <a:t>effectiveness and dynamism)</a:t>
            </a:r>
          </a:p>
          <a:p>
            <a:pPr lvl="1">
              <a:spcBef>
                <a:spcPct val="0"/>
              </a:spcBef>
              <a:spcAft>
                <a:spcPts val="300"/>
              </a:spcAft>
            </a:pPr>
            <a:r>
              <a:rPr lang="en-GB" altLang="hu-HU"/>
              <a:t>Organisational </a:t>
            </a:r>
            <a:r>
              <a:rPr lang="hu-HU" altLang="hu-HU"/>
              <a:t>performance</a:t>
            </a:r>
          </a:p>
          <a:p>
            <a:pPr>
              <a:spcBef>
                <a:spcPct val="0"/>
              </a:spcBef>
              <a:spcAft>
                <a:spcPts val="300"/>
              </a:spcAft>
            </a:pPr>
            <a:r>
              <a:rPr lang="en-GB" altLang="hu-HU" sz="3600"/>
              <a:t>Analysis base</a:t>
            </a:r>
            <a:r>
              <a:rPr lang="hu-HU" altLang="hu-HU" sz="3600"/>
              <a:t>d</a:t>
            </a:r>
            <a:r>
              <a:rPr lang="en-GB" altLang="hu-HU" sz="3600"/>
              <a:t> on a limited sample </a:t>
            </a:r>
            <a:br>
              <a:rPr lang="en-GB" altLang="hu-HU" sz="3600"/>
            </a:br>
            <a:r>
              <a:rPr lang="en-GB" altLang="hu-HU" sz="2000"/>
              <a:t>(Only those who presented a concrete innovation!)</a:t>
            </a:r>
          </a:p>
        </p:txBody>
      </p:sp>
      <p:pic>
        <p:nvPicPr>
          <p:cNvPr id="8" name="Kép 7">
            <a:extLst>
              <a:ext uri="{FF2B5EF4-FFF2-40B4-BE49-F238E27FC236}">
                <a16:creationId xmlns:a16="http://schemas.microsoft.com/office/drawing/2014/main" id="{CF60E2E9-5700-4DA0-9701-394AC1734E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089025"/>
            <a:ext cx="16652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a:extLst>
              <a:ext uri="{FF2B5EF4-FFF2-40B4-BE49-F238E27FC236}">
                <a16:creationId xmlns:a16="http://schemas.microsoft.com/office/drawing/2014/main" id="{B221F261-311A-421A-B162-A66D5185DC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3125" y="2924175"/>
            <a:ext cx="16621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3" end="3"/>
                                            </p:txEl>
                                          </p:spTgt>
                                        </p:tgtEl>
                                        <p:attrNameLst>
                                          <p:attrName>style.visibility</p:attrName>
                                        </p:attrNameLst>
                                      </p:cBhvr>
                                      <p:to>
                                        <p:strVal val="visible"/>
                                      </p:to>
                                    </p:set>
                                    <p:animEffect transition="in" filter="wipe(left)">
                                      <p:cBhvr>
                                        <p:cTn id="23" dur="500"/>
                                        <p:tgtEl>
                                          <p:spTgt spid="205827">
                                            <p:txEl>
                                              <p:pRg st="3" end="3"/>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827">
                                            <p:txEl>
                                              <p:pRg st="7" end="7"/>
                                            </p:txEl>
                                          </p:spTgt>
                                        </p:tgtEl>
                                        <p:attrNameLst>
                                          <p:attrName>style.visibility</p:attrName>
                                        </p:attrNameLst>
                                      </p:cBhvr>
                                      <p:to>
                                        <p:strVal val="visible"/>
                                      </p:to>
                                    </p:set>
                                    <p:animEffect transition="in" filter="wipe(left)">
                                      <p:cBhvr>
                                        <p:cTn id="43" dur="500"/>
                                        <p:tgtEl>
                                          <p:spTgt spid="20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A909DCB-994B-4696-82C3-0097C82E2880}"/>
              </a:ext>
            </a:extLst>
          </p:cNvPr>
          <p:cNvSpPr>
            <a:spLocks noGrp="1" noChangeArrowheads="1"/>
          </p:cNvSpPr>
          <p:nvPr>
            <p:ph type="title"/>
          </p:nvPr>
        </p:nvSpPr>
        <p:spPr>
          <a:xfrm>
            <a:off x="250825" y="263525"/>
            <a:ext cx="8713788" cy="731838"/>
          </a:xfrm>
        </p:spPr>
        <p:txBody>
          <a:bodyPr/>
          <a:lstStyle/>
          <a:p>
            <a:r>
              <a:rPr lang="en-GB" altLang="hu-HU" sz="4000"/>
              <a:t>Individual innovative activity/behaviour and organisational context</a:t>
            </a:r>
          </a:p>
        </p:txBody>
      </p:sp>
      <p:sp>
        <p:nvSpPr>
          <p:cNvPr id="205827" name="Rectangle 3">
            <a:extLst>
              <a:ext uri="{FF2B5EF4-FFF2-40B4-BE49-F238E27FC236}">
                <a16:creationId xmlns:a16="http://schemas.microsoft.com/office/drawing/2014/main" id="{AA5F7326-D8E9-4D86-8558-4C39CBFF4D84}"/>
              </a:ext>
            </a:extLst>
          </p:cNvPr>
          <p:cNvSpPr>
            <a:spLocks noGrp="1" noChangeArrowheads="1"/>
          </p:cNvSpPr>
          <p:nvPr>
            <p:ph type="body" idx="1"/>
          </p:nvPr>
        </p:nvSpPr>
        <p:spPr>
          <a:xfrm>
            <a:off x="265113" y="1365250"/>
            <a:ext cx="6610350" cy="5248275"/>
          </a:xfrm>
        </p:spPr>
        <p:txBody>
          <a:bodyPr/>
          <a:lstStyle/>
          <a:p>
            <a:r>
              <a:rPr lang="en-GB" altLang="hu-HU" sz="3000"/>
              <a:t>The level of innovation activity (CII)</a:t>
            </a:r>
          </a:p>
          <a:p>
            <a:r>
              <a:rPr lang="en-GB" altLang="hu-HU" sz="3000"/>
              <a:t>Individual innovation activity and behaviour in different organisations </a:t>
            </a:r>
          </a:p>
          <a:p>
            <a:pPr lvl="1">
              <a:spcBef>
                <a:spcPct val="0"/>
              </a:spcBef>
              <a:spcAft>
                <a:spcPts val="600"/>
              </a:spcAft>
            </a:pPr>
            <a:r>
              <a:rPr lang="en-GB" altLang="hu-HU" sz="2200"/>
              <a:t>Individual CII in various kinds of</a:t>
            </a:r>
            <a:br>
              <a:rPr lang="en-GB" altLang="hu-HU" sz="2200"/>
            </a:br>
            <a:r>
              <a:rPr lang="en-GB" altLang="hu-HU" sz="2200"/>
              <a:t>organisational settings</a:t>
            </a:r>
          </a:p>
          <a:p>
            <a:pPr lvl="1">
              <a:spcBef>
                <a:spcPct val="0"/>
              </a:spcBef>
              <a:spcAft>
                <a:spcPts val="600"/>
              </a:spcAft>
            </a:pPr>
            <a:r>
              <a:rPr lang="en-GB" altLang="hu-HU" sz="2200"/>
              <a:t>Individual CII and </a:t>
            </a:r>
            <a:br>
              <a:rPr lang="en-GB" altLang="hu-HU" sz="2200"/>
            </a:br>
            <a:r>
              <a:rPr lang="en-GB" altLang="hu-HU" sz="2200"/>
              <a:t>organisational learning</a:t>
            </a:r>
          </a:p>
          <a:p>
            <a:pPr lvl="1">
              <a:spcBef>
                <a:spcPct val="0"/>
              </a:spcBef>
              <a:spcAft>
                <a:spcPts val="600"/>
              </a:spcAft>
            </a:pPr>
            <a:r>
              <a:rPr lang="en-GB" altLang="hu-HU" sz="2200"/>
              <a:t>Individual CII and organisational profile</a:t>
            </a:r>
            <a:br>
              <a:rPr lang="en-GB" altLang="hu-HU" sz="2200"/>
            </a:br>
            <a:r>
              <a:rPr lang="en-GB" altLang="hu-HU" sz="2200"/>
              <a:t>(effectiveness and dynamism)</a:t>
            </a:r>
          </a:p>
          <a:p>
            <a:pPr lvl="1">
              <a:spcBef>
                <a:spcPct val="0"/>
              </a:spcBef>
              <a:spcAft>
                <a:spcPts val="600"/>
              </a:spcAft>
            </a:pPr>
            <a:r>
              <a:rPr lang="en-GB" altLang="hu-HU" sz="2200"/>
              <a:t>Four IWB types and organisational profile</a:t>
            </a:r>
            <a:br>
              <a:rPr lang="en-GB" altLang="hu-HU" sz="2200"/>
            </a:br>
            <a:r>
              <a:rPr lang="en-GB" altLang="hu-HU" sz="2200"/>
              <a:t>(effectiveness and dynamism)</a:t>
            </a:r>
            <a:endParaRPr lang="en-GB" altLang="hu-HU" sz="800"/>
          </a:p>
          <a:p>
            <a:pPr>
              <a:spcBef>
                <a:spcPct val="0"/>
              </a:spcBef>
            </a:pPr>
            <a:r>
              <a:rPr lang="en-GB" altLang="hu-HU" sz="3000"/>
              <a:t>CII &amp; IWB in clusters of organisations</a:t>
            </a:r>
            <a:endParaRPr lang="en-GB" altLang="hu-HU" sz="2200"/>
          </a:p>
        </p:txBody>
      </p:sp>
      <p:pic>
        <p:nvPicPr>
          <p:cNvPr id="2" name="Kép 1">
            <a:hlinkClick r:id="" action="ppaction://customshow?id=4&amp;return=true"/>
            <a:extLst>
              <a:ext uri="{FF2B5EF4-FFF2-40B4-BE49-F238E27FC236}">
                <a16:creationId xmlns:a16="http://schemas.microsoft.com/office/drawing/2014/main" id="{7397F4F3-92A4-4616-8C6C-80D118953C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9625" y="1420813"/>
            <a:ext cx="1430338" cy="104933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Kép 6">
            <a:hlinkClick r:id="" action="ppaction://customshow?id=10&amp;return=true"/>
            <a:extLst>
              <a:ext uri="{FF2B5EF4-FFF2-40B4-BE49-F238E27FC236}">
                <a16:creationId xmlns:a16="http://schemas.microsoft.com/office/drawing/2014/main" id="{04C93A6A-7E09-4A42-8012-6E4E384C92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40413"/>
            <a:ext cx="1162050" cy="8382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 name="Kép 8">
            <a:hlinkClick r:id="" action="ppaction://customshow?id=5&amp;return=true"/>
            <a:extLst>
              <a:ext uri="{FF2B5EF4-FFF2-40B4-BE49-F238E27FC236}">
                <a16:creationId xmlns:a16="http://schemas.microsoft.com/office/drawing/2014/main" id="{5856111B-342F-462E-A0BC-CA0F536CE1B0}"/>
              </a:ext>
            </a:extLst>
          </p:cNvPr>
          <p:cNvPicPr>
            <a:picLocks noChangeAspect="1"/>
          </p:cNvPicPr>
          <p:nvPr/>
        </p:nvPicPr>
        <p:blipFill>
          <a:blip r:embed="rId5"/>
          <a:stretch>
            <a:fillRect/>
          </a:stretch>
        </p:blipFill>
        <p:spPr>
          <a:xfrm>
            <a:off x="6084888" y="3038475"/>
            <a:ext cx="858837" cy="606425"/>
          </a:xfrm>
          <a:prstGeom prst="rect">
            <a:avLst/>
          </a:prstGeom>
          <a:ln w="38100">
            <a:solidFill>
              <a:schemeClr val="accent1">
                <a:lumMod val="60000"/>
                <a:lumOff val="40000"/>
              </a:schemeClr>
            </a:solidFill>
          </a:ln>
        </p:spPr>
      </p:pic>
      <p:pic>
        <p:nvPicPr>
          <p:cNvPr id="13" name="Kép 12">
            <a:hlinkClick r:id="" action="ppaction://customshow?id=6&amp;return=true"/>
            <a:extLst>
              <a:ext uri="{FF2B5EF4-FFF2-40B4-BE49-F238E27FC236}">
                <a16:creationId xmlns:a16="http://schemas.microsoft.com/office/drawing/2014/main" id="{0A448EB2-887E-4D60-9E34-64A194388A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0363" y="3616325"/>
            <a:ext cx="885825" cy="6048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4" name="Kép 13">
            <a:hlinkClick r:id="" action="ppaction://customshow?id=12&amp;return=true"/>
            <a:extLst>
              <a:ext uri="{FF2B5EF4-FFF2-40B4-BE49-F238E27FC236}">
                <a16:creationId xmlns:a16="http://schemas.microsoft.com/office/drawing/2014/main" id="{A5A6CB72-ABB9-430C-8396-35B9AF790B16}"/>
              </a:ext>
            </a:extLst>
          </p:cNvPr>
          <p:cNvPicPr>
            <a:picLocks noChangeAspect="1"/>
          </p:cNvPicPr>
          <p:nvPr/>
        </p:nvPicPr>
        <p:blipFill>
          <a:blip r:embed="rId7"/>
          <a:stretch>
            <a:fillRect/>
          </a:stretch>
        </p:blipFill>
        <p:spPr>
          <a:xfrm>
            <a:off x="7326313" y="4233863"/>
            <a:ext cx="846137" cy="635000"/>
          </a:xfrm>
          <a:prstGeom prst="rect">
            <a:avLst/>
          </a:prstGeom>
          <a:ln w="38100">
            <a:solidFill>
              <a:schemeClr val="accent1">
                <a:lumMod val="60000"/>
                <a:lumOff val="40000"/>
              </a:schemeClr>
            </a:solidFill>
          </a:ln>
        </p:spPr>
      </p:pic>
      <p:pic>
        <p:nvPicPr>
          <p:cNvPr id="15" name="Kép 14">
            <a:hlinkClick r:id="" action="ppaction://customshow?id=9&amp;return=true"/>
            <a:extLst>
              <a:ext uri="{FF2B5EF4-FFF2-40B4-BE49-F238E27FC236}">
                <a16:creationId xmlns:a16="http://schemas.microsoft.com/office/drawing/2014/main" id="{9BC7A79C-717F-4917-B40B-B2CC288BC4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69238" y="4856163"/>
            <a:ext cx="879475" cy="5889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4" end="4"/>
                                            </p:txEl>
                                          </p:spTgt>
                                        </p:tgtEl>
                                        <p:attrNameLst>
                                          <p:attrName>style.visibility</p:attrName>
                                        </p:attrNameLst>
                                      </p:cBhvr>
                                      <p:to>
                                        <p:strVal val="visible"/>
                                      </p:to>
                                    </p:set>
                                    <p:animEffect transition="in" filter="wipe(left)">
                                      <p:cBhvr>
                                        <p:cTn id="35" dur="500"/>
                                        <p:tgtEl>
                                          <p:spTgt spid="205827">
                                            <p:txEl>
                                              <p:pRg st="4" end="4"/>
                                            </p:txEl>
                                          </p:spTgt>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827">
                                            <p:txEl>
                                              <p:pRg st="5" end="5"/>
                                            </p:txEl>
                                          </p:spTgt>
                                        </p:tgtEl>
                                        <p:attrNameLst>
                                          <p:attrName>style.visibility</p:attrName>
                                        </p:attrNameLst>
                                      </p:cBhvr>
                                      <p:to>
                                        <p:strVal val="visible"/>
                                      </p:to>
                                    </p:set>
                                    <p:animEffect transition="in" filter="wipe(left)">
                                      <p:cBhvr>
                                        <p:cTn id="43" dur="500"/>
                                        <p:tgtEl>
                                          <p:spTgt spid="205827">
                                            <p:txEl>
                                              <p:pRg st="5" end="5"/>
                                            </p:txEl>
                                          </p:spTgt>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5827">
                                            <p:txEl>
                                              <p:pRg st="6" end="6"/>
                                            </p:txEl>
                                          </p:spTgt>
                                        </p:tgtEl>
                                        <p:attrNameLst>
                                          <p:attrName>style.visibility</p:attrName>
                                        </p:attrNameLst>
                                      </p:cBhvr>
                                      <p:to>
                                        <p:strVal val="visible"/>
                                      </p:to>
                                    </p:set>
                                    <p:animEffect transition="in" filter="wipe(left)">
                                      <p:cBhvr>
                                        <p:cTn id="51" dur="500"/>
                                        <p:tgtEl>
                                          <p:spTgt spid="205827">
                                            <p:txEl>
                                              <p:pRg st="6" end="6"/>
                                            </p:txEl>
                                          </p:spTgt>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F130BF6-6D3B-4916-B1AC-648A7B5BD0FD}"/>
              </a:ext>
            </a:extLst>
          </p:cNvPr>
          <p:cNvSpPr>
            <a:spLocks noGrp="1" noChangeArrowheads="1"/>
          </p:cNvSpPr>
          <p:nvPr>
            <p:ph type="title"/>
          </p:nvPr>
        </p:nvSpPr>
        <p:spPr>
          <a:xfrm>
            <a:off x="179388" y="188913"/>
            <a:ext cx="5851525" cy="1152525"/>
          </a:xfrm>
        </p:spPr>
        <p:txBody>
          <a:bodyPr/>
          <a:lstStyle/>
          <a:p>
            <a:pPr algn="l"/>
            <a:r>
              <a:rPr lang="en-GB" altLang="hu-HU" sz="4000"/>
              <a:t>Measuring organisational performance in Innova</a:t>
            </a:r>
          </a:p>
        </p:txBody>
      </p:sp>
      <p:sp>
        <p:nvSpPr>
          <p:cNvPr id="2" name="Téglalap 1">
            <a:extLst>
              <a:ext uri="{FF2B5EF4-FFF2-40B4-BE49-F238E27FC236}">
                <a16:creationId xmlns:a16="http://schemas.microsoft.com/office/drawing/2014/main" id="{C5C596F5-376F-433F-830E-2CA938769A0F}"/>
              </a:ext>
            </a:extLst>
          </p:cNvPr>
          <p:cNvSpPr/>
          <p:nvPr/>
        </p:nvSpPr>
        <p:spPr>
          <a:xfrm>
            <a:off x="-171450" y="1557338"/>
            <a:ext cx="6300788" cy="4924425"/>
          </a:xfrm>
          <a:prstGeom prst="rect">
            <a:avLst/>
          </a:prstGeom>
        </p:spPr>
        <p:txBody>
          <a:bodyPr>
            <a:spAutoFit/>
          </a:bodyPr>
          <a:lstStyle/>
          <a:p>
            <a:pPr marL="914400" lvl="1" indent="-457200">
              <a:buFont typeface="Arial" panose="020B0604020202020204" pitchFamily="34" charset="0"/>
              <a:buChar char="•"/>
              <a:defRPr/>
            </a:pPr>
            <a:r>
              <a:rPr lang="en-GB" altLang="hu-HU" dirty="0">
                <a:latin typeface="+mn-lt"/>
              </a:rPr>
              <a:t>Using internal and external data</a:t>
            </a:r>
          </a:p>
          <a:p>
            <a:pPr marL="914400" lvl="1" indent="-457200">
              <a:buFont typeface="Arial" panose="020B0604020202020204" pitchFamily="34" charset="0"/>
              <a:buChar char="•"/>
              <a:defRPr/>
            </a:pPr>
            <a:r>
              <a:rPr lang="en-GB" altLang="hu-HU" dirty="0">
                <a:latin typeface="+mn-lt"/>
              </a:rPr>
              <a:t>Internal data</a:t>
            </a:r>
          </a:p>
          <a:p>
            <a:pPr marL="1371600" lvl="2" indent="-457200">
              <a:buFont typeface="Arial" panose="020B0604020202020204" pitchFamily="34" charset="0"/>
              <a:buChar char="•"/>
              <a:defRPr/>
            </a:pPr>
            <a:r>
              <a:rPr lang="en-GB" altLang="hu-HU" sz="2200" dirty="0">
                <a:latin typeface="+mn-lt"/>
              </a:rPr>
              <a:t>Several performance areas</a:t>
            </a:r>
          </a:p>
          <a:p>
            <a:pPr marL="1371600" lvl="2" indent="-457200">
              <a:buFont typeface="Arial" panose="020B0604020202020204" pitchFamily="34" charset="0"/>
              <a:buChar char="•"/>
              <a:defRPr/>
            </a:pPr>
            <a:r>
              <a:rPr lang="en-GB" altLang="hu-HU" sz="2200" dirty="0">
                <a:latin typeface="+mn-lt"/>
              </a:rPr>
              <a:t>Both current status and change</a:t>
            </a:r>
          </a:p>
          <a:p>
            <a:pPr marL="1371600" lvl="2" indent="-457200">
              <a:buFont typeface="Arial" panose="020B0604020202020204" pitchFamily="34" charset="0"/>
              <a:buChar char="•"/>
              <a:defRPr/>
            </a:pPr>
            <a:r>
              <a:rPr lang="en-GB" altLang="hu-HU" sz="2200" dirty="0">
                <a:latin typeface="+mn-lt"/>
              </a:rPr>
              <a:t>Comparison with earlier own performance and similar organisations</a:t>
            </a:r>
          </a:p>
          <a:p>
            <a:pPr marL="1371600" lvl="2" indent="-457200">
              <a:buFont typeface="Arial" panose="020B0604020202020204" pitchFamily="34" charset="0"/>
              <a:buChar char="•"/>
              <a:defRPr/>
            </a:pPr>
            <a:r>
              <a:rPr lang="en-GB" altLang="hu-HU" sz="2200" dirty="0">
                <a:latin typeface="+mn-lt"/>
              </a:rPr>
              <a:t>Combining data from leaders and staff</a:t>
            </a:r>
          </a:p>
          <a:p>
            <a:pPr marL="914400" lvl="1" indent="-457200">
              <a:buFont typeface="Arial" panose="020B0604020202020204" pitchFamily="34" charset="0"/>
              <a:buChar char="•"/>
              <a:defRPr/>
            </a:pPr>
            <a:r>
              <a:rPr lang="en-GB" altLang="hu-HU" dirty="0">
                <a:latin typeface="+mn-lt"/>
              </a:rPr>
              <a:t>Further possibilities: </a:t>
            </a:r>
            <a:br>
              <a:rPr lang="en-GB" altLang="hu-HU" dirty="0">
                <a:latin typeface="+mn-lt"/>
              </a:rPr>
            </a:br>
            <a:r>
              <a:rPr lang="en-GB" altLang="hu-HU" dirty="0">
                <a:latin typeface="+mn-lt"/>
              </a:rPr>
              <a:t>linking internal </a:t>
            </a:r>
            <a:r>
              <a:rPr lang="hu-HU" altLang="hu-HU" dirty="0">
                <a:latin typeface="+mn-lt"/>
              </a:rPr>
              <a:t>and </a:t>
            </a:r>
            <a:br>
              <a:rPr lang="hu-HU" altLang="hu-HU" dirty="0">
                <a:latin typeface="+mn-lt"/>
              </a:rPr>
            </a:br>
            <a:r>
              <a:rPr lang="en-GB" altLang="hu-HU" dirty="0">
                <a:latin typeface="+mn-lt"/>
              </a:rPr>
              <a:t>external data </a:t>
            </a:r>
            <a:br>
              <a:rPr lang="en-GB" altLang="hu-HU" dirty="0">
                <a:latin typeface="+mn-lt"/>
              </a:rPr>
            </a:br>
            <a:r>
              <a:rPr lang="en-GB" altLang="hu-HU" sz="2200" dirty="0">
                <a:latin typeface="+mn-lt"/>
              </a:rPr>
              <a:t>(e.g. national competence measurement</a:t>
            </a:r>
            <a:br>
              <a:rPr lang="en-GB" altLang="hu-HU" sz="2200" dirty="0">
                <a:latin typeface="+mn-lt"/>
              </a:rPr>
            </a:br>
            <a:r>
              <a:rPr lang="en-GB" altLang="hu-HU" sz="2200" dirty="0">
                <a:latin typeface="+mn-lt"/>
              </a:rPr>
              <a:t>results aggregated at school level)</a:t>
            </a:r>
          </a:p>
        </p:txBody>
      </p:sp>
      <p:pic>
        <p:nvPicPr>
          <p:cNvPr id="3" name="Kép 2">
            <a:extLst>
              <a:ext uri="{FF2B5EF4-FFF2-40B4-BE49-F238E27FC236}">
                <a16:creationId xmlns:a16="http://schemas.microsoft.com/office/drawing/2014/main" id="{D54D4AEE-FEE1-46E5-9974-9ABCE7BCEC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130675"/>
            <a:ext cx="201612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áblázat 3">
            <a:extLst>
              <a:ext uri="{FF2B5EF4-FFF2-40B4-BE49-F238E27FC236}">
                <a16:creationId xmlns:a16="http://schemas.microsoft.com/office/drawing/2014/main" id="{046E33B2-7BFB-4198-AD17-BE8EFCB953E8}"/>
              </a:ext>
            </a:extLst>
          </p:cNvPr>
          <p:cNvGraphicFramePr>
            <a:graphicFrameLocks noGrp="1"/>
          </p:cNvGraphicFramePr>
          <p:nvPr/>
        </p:nvGraphicFramePr>
        <p:xfrm>
          <a:off x="6227763" y="196850"/>
          <a:ext cx="2844800" cy="3663950"/>
        </p:xfrm>
        <a:graphic>
          <a:graphicData uri="http://schemas.openxmlformats.org/drawingml/2006/table">
            <a:tbl>
              <a:tblPr firstRow="1" firstCol="1" lastRow="1" lastCol="1"/>
              <a:tblGrid>
                <a:gridCol w="2844800">
                  <a:extLst>
                    <a:ext uri="{9D8B030D-6E8A-4147-A177-3AD203B41FA5}">
                      <a16:colId xmlns:a16="http://schemas.microsoft.com/office/drawing/2014/main" val="20000"/>
                    </a:ext>
                  </a:extLst>
                </a:gridCol>
              </a:tblGrid>
              <a:tr h="577756">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Basic outcomes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emotional development, graduation results, end-of-grade grades, graduates, etc.)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6441">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Other achievements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competitions, placement in the labour market, etc.)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7756">
                <a:tc>
                  <a:txBody>
                    <a:bodyPr/>
                    <a:lstStyle/>
                    <a:p>
                      <a:pPr marL="171450" indent="-171450">
                        <a:lnSpc>
                          <a:spcPct val="115000"/>
                        </a:lnSpc>
                        <a:spcAft>
                          <a:spcPts val="0"/>
                        </a:spcAft>
                        <a:buFont typeface="Arial" panose="020B0604020202020204" pitchFamily="34" charset="0"/>
                        <a:buChar char="•"/>
                      </a:pPr>
                      <a:r>
                        <a:rPr lang="en-GB" sz="11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Satisfaction of stakeholders </a:t>
                      </a:r>
                      <a:r>
                        <a:rPr lang="en-GB" sz="10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students, parents, maintainers, labour market, partners, etc.) </a:t>
                      </a: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3602">
                <a:tc>
                  <a:txBody>
                    <a:bodyPr/>
                    <a:lstStyle/>
                    <a:p>
                      <a:pPr marL="171450" indent="-171450">
                        <a:lnSpc>
                          <a:spcPct val="115000"/>
                        </a:lnSpc>
                        <a:spcAft>
                          <a:spcPts val="0"/>
                        </a:spcAft>
                        <a:buFont typeface="Arial" panose="020B0604020202020204" pitchFamily="34" charset="0"/>
                        <a:buChar char="•"/>
                      </a:pPr>
                      <a:r>
                        <a:rPr lang="en-GB" sz="11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The reputation of the organisation </a:t>
                      </a: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6441">
                <a:tc>
                  <a:txBody>
                    <a:bodyPr/>
                    <a:lstStyle/>
                    <a:p>
                      <a:pPr marL="171450" indent="-171450">
                        <a:lnSpc>
                          <a:spcPct val="115000"/>
                        </a:lnSpc>
                        <a:spcAft>
                          <a:spcPts val="0"/>
                        </a:spcAft>
                        <a:buFont typeface="Arial" panose="020B0604020202020204" pitchFamily="34" charset="0"/>
                        <a:buChar char="•"/>
                      </a:pPr>
                      <a:r>
                        <a:rPr lang="en-GB" sz="11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Organisational growth </a:t>
                      </a:r>
                      <a:r>
                        <a:rPr lang="en-GB" sz="10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increase in number of employees, increase in number of users, etc.) </a:t>
                      </a: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6441">
                <a:tc>
                  <a:txBody>
                    <a:bodyPr/>
                    <a:lstStyle/>
                    <a:p>
                      <a:pPr marL="171450" indent="-171450">
                        <a:lnSpc>
                          <a:spcPct val="115000"/>
                        </a:lnSpc>
                        <a:spcAft>
                          <a:spcPts val="0"/>
                        </a:spcAft>
                        <a:buFont typeface="Arial" panose="020B0604020202020204" pitchFamily="34" charset="0"/>
                        <a:buChar char="•"/>
                      </a:pPr>
                      <a:r>
                        <a:rPr lang="en-GB" sz="11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External resources </a:t>
                      </a:r>
                      <a:r>
                        <a:rPr lang="en-GB" sz="1000" noProof="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projects, applications, grants) </a:t>
                      </a: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9070">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Improvement of internal organisation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training of staff, cooperation within the organization, organizational processes, use of resources  etc.)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6441">
                <a:tc>
                  <a:txBody>
                    <a:bodyPr/>
                    <a:lstStyle/>
                    <a:p>
                      <a:pPr marL="171450" indent="-171450">
                        <a:lnSpc>
                          <a:spcPct val="115000"/>
                        </a:lnSpc>
                        <a:spcAft>
                          <a:spcPts val="0"/>
                        </a:spcAft>
                        <a:buFont typeface="Arial" panose="020B0604020202020204" pitchFamily="34" charset="0"/>
                        <a:buChar char="•"/>
                      </a:pPr>
                      <a:r>
                        <a:rPr lang="en-GB" sz="11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Rate of dropout </a:t>
                      </a:r>
                      <a:r>
                        <a:rPr lang="en-GB"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rPr>
                        <a:t>(e.g. early school leavers, non-degree students) </a:t>
                      </a:r>
                      <a:endParaRPr lang="hu-HU" sz="1000" dirty="0">
                        <a:solidFill>
                          <a:schemeClr val="tx2">
                            <a:lumMod val="40000"/>
                            <a:lumOff val="60000"/>
                          </a:schemeClr>
                        </a:solidFill>
                        <a:effectLst/>
                        <a:latin typeface="+mn-lt"/>
                        <a:ea typeface="Times New Roman" panose="02020603050405020304" pitchFamily="18" charset="0"/>
                        <a:cs typeface="Times New Roman" panose="02020603050405020304" pitchFamily="18" charset="0"/>
                      </a:endParaRPr>
                    </a:p>
                  </a:txBody>
                  <a:tcPr marL="68604" marR="68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6" name="Egyenes összekötő nyíllal 5">
            <a:extLst>
              <a:ext uri="{FF2B5EF4-FFF2-40B4-BE49-F238E27FC236}">
                <a16:creationId xmlns:a16="http://schemas.microsoft.com/office/drawing/2014/main" id="{2E09405D-AA5A-4E09-AA91-610BE0CF7A9A}"/>
              </a:ext>
            </a:extLst>
          </p:cNvPr>
          <p:cNvCxnSpPr>
            <a:cxnSpLocks noChangeShapeType="1"/>
          </p:cNvCxnSpPr>
          <p:nvPr/>
        </p:nvCxnSpPr>
        <p:spPr bwMode="auto">
          <a:xfrm flipV="1">
            <a:off x="4427538" y="2205038"/>
            <a:ext cx="1603375" cy="576262"/>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8" name="Egyenes összekötő nyíllal 7">
            <a:extLst>
              <a:ext uri="{FF2B5EF4-FFF2-40B4-BE49-F238E27FC236}">
                <a16:creationId xmlns:a16="http://schemas.microsoft.com/office/drawing/2014/main" id="{C0984E33-085D-4A79-9E63-6935C9971AA0}"/>
              </a:ext>
            </a:extLst>
          </p:cNvPr>
          <p:cNvCxnSpPr>
            <a:cxnSpLocks noChangeShapeType="1"/>
          </p:cNvCxnSpPr>
          <p:nvPr/>
        </p:nvCxnSpPr>
        <p:spPr bwMode="auto">
          <a:xfrm>
            <a:off x="4787900" y="3141663"/>
            <a:ext cx="2016125" cy="1201737"/>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par>
                          <p:cTn id="28" fill="hold" nodeType="afterGroup">
                            <p:stCondLst>
                              <p:cond delay="3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left)">
                                      <p:cBhvr>
                                        <p:cTn id="39" dur="500"/>
                                        <p:tgtEl>
                                          <p:spTgt spid="2">
                                            <p:txEl>
                                              <p:pRg st="4" end="4"/>
                                            </p:txEl>
                                          </p:spTgt>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left)">
                                      <p:cBhvr>
                                        <p:cTn id="43" dur="500"/>
                                        <p:tgtEl>
                                          <p:spTgt spid="2">
                                            <p:txEl>
                                              <p:pRg st="5" end="5"/>
                                            </p:txEl>
                                          </p:spTgt>
                                        </p:tgtEl>
                                      </p:cBhvr>
                                    </p:animEffect>
                                  </p:childTnLst>
                                </p:cTn>
                              </p:par>
                            </p:childTnLst>
                          </p:cTn>
                        </p:par>
                        <p:par>
                          <p:cTn id="44" fill="hold" nodeType="afterGroup">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wipe(left)">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2CC760-FADC-4A5B-80E9-7C52C68685B2}"/>
              </a:ext>
            </a:extLst>
          </p:cNvPr>
          <p:cNvSpPr>
            <a:spLocks noGrp="1" noChangeArrowheads="1"/>
          </p:cNvSpPr>
          <p:nvPr>
            <p:ph type="title"/>
          </p:nvPr>
        </p:nvSpPr>
        <p:spPr>
          <a:xfrm>
            <a:off x="107950" y="260350"/>
            <a:ext cx="8856663" cy="865188"/>
          </a:xfrm>
        </p:spPr>
        <p:txBody>
          <a:bodyPr/>
          <a:lstStyle/>
          <a:p>
            <a:r>
              <a:rPr lang="en-GB" altLang="hu-HU" sz="3200"/>
              <a:t>Individual innovation activity in four types of organisational constellations </a:t>
            </a:r>
            <a:r>
              <a:rPr lang="en-GB" altLang="hu-HU" sz="2000"/>
              <a:t>(CII, 1-100 scale)</a:t>
            </a:r>
            <a:endParaRPr lang="en-GB" altLang="hu-HU" sz="2800"/>
          </a:p>
        </p:txBody>
      </p:sp>
      <p:sp>
        <p:nvSpPr>
          <p:cNvPr id="205827" name="Rectangle 3">
            <a:extLst>
              <a:ext uri="{FF2B5EF4-FFF2-40B4-BE49-F238E27FC236}">
                <a16:creationId xmlns:a16="http://schemas.microsoft.com/office/drawing/2014/main" id="{19D91E89-0947-47E5-A2C5-AC7964042ABC}"/>
              </a:ext>
            </a:extLst>
          </p:cNvPr>
          <p:cNvSpPr>
            <a:spLocks noGrp="1" noChangeArrowheads="1"/>
          </p:cNvSpPr>
          <p:nvPr>
            <p:ph type="body" idx="1"/>
          </p:nvPr>
        </p:nvSpPr>
        <p:spPr>
          <a:xfrm>
            <a:off x="128588" y="5949950"/>
            <a:ext cx="8856662" cy="863600"/>
          </a:xfrm>
        </p:spPr>
        <p:txBody>
          <a:bodyPr/>
          <a:lstStyle/>
          <a:p>
            <a:pPr marL="0" indent="0">
              <a:buFontTx/>
              <a:buNone/>
            </a:pPr>
            <a:r>
              <a:rPr lang="en-GB" altLang="hu-HU" sz="1200"/>
              <a:t>Notes: Data from the Innova2 individual and from the Innova1 organisational database. The scale indicates the value of individual CII (1-100 scale). The numbers above the bars show the number of cases. All differences, except for the difference between the “Empty iron box” and the “Empty shell” people are statistically significant. Unsurprisingly the “Perl in shell" situation seems to be the most favourable for the emergence of high level individual innovation activity.</a:t>
            </a:r>
            <a:endParaRPr lang="hu-HU" altLang="hu-HU" sz="1200"/>
          </a:p>
        </p:txBody>
      </p:sp>
      <p:graphicFrame>
        <p:nvGraphicFramePr>
          <p:cNvPr id="6" name="Diagram 5">
            <a:extLst>
              <a:ext uri="{FF2B5EF4-FFF2-40B4-BE49-F238E27FC236}">
                <a16:creationId xmlns:a16="http://schemas.microsoft.com/office/drawing/2014/main" id="{F58178A6-61D5-4014-B645-F547EECED968}"/>
              </a:ext>
            </a:extLst>
          </p:cNvPr>
          <p:cNvGraphicFramePr>
            <a:graphicFrameLocks/>
          </p:cNvGraphicFramePr>
          <p:nvPr/>
        </p:nvGraphicFramePr>
        <p:xfrm>
          <a:off x="0" y="1340768"/>
          <a:ext cx="9144000" cy="44644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Kép 2">
            <a:hlinkClick r:id="" action="ppaction://customshow?id=18&amp;return=true"/>
            <a:extLst>
              <a:ext uri="{FF2B5EF4-FFF2-40B4-BE49-F238E27FC236}">
                <a16:creationId xmlns:a16="http://schemas.microsoft.com/office/drawing/2014/main" id="{3C5C60E6-9DF1-4EB3-96E1-06977F189EB3}"/>
              </a:ext>
            </a:extLst>
          </p:cNvPr>
          <p:cNvPicPr>
            <a:picLocks noChangeAspect="1"/>
          </p:cNvPicPr>
          <p:nvPr/>
        </p:nvPicPr>
        <p:blipFill>
          <a:blip r:embed="rId4"/>
          <a:stretch>
            <a:fillRect/>
          </a:stretch>
        </p:blipFill>
        <p:spPr>
          <a:xfrm>
            <a:off x="1042988" y="1341438"/>
            <a:ext cx="1516062" cy="1143000"/>
          </a:xfrm>
          <a:prstGeom prst="rect">
            <a:avLst/>
          </a:prstGeom>
          <a:ln w="38100">
            <a:solidFill>
              <a:schemeClr val="accent1">
                <a:lumMod val="60000"/>
                <a:lumOff val="40000"/>
              </a:schemeClr>
            </a:solidFill>
          </a:ln>
        </p:spPr>
      </p:pic>
      <p:pic>
        <p:nvPicPr>
          <p:cNvPr id="7" name="Kép 6">
            <a:extLst>
              <a:ext uri="{FF2B5EF4-FFF2-40B4-BE49-F238E27FC236}">
                <a16:creationId xmlns:a16="http://schemas.microsoft.com/office/drawing/2014/main" id="{62EB9B98-C725-418C-A38E-A591E566D4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4454525"/>
            <a:ext cx="6492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7">
            <a:extLst>
              <a:ext uri="{FF2B5EF4-FFF2-40B4-BE49-F238E27FC236}">
                <a16:creationId xmlns:a16="http://schemas.microsoft.com/office/drawing/2014/main" id="{95B4517B-88F2-47F7-9C29-D336D09D30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090988"/>
            <a:ext cx="10795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a:extLst>
              <a:ext uri="{FF2B5EF4-FFF2-40B4-BE49-F238E27FC236}">
                <a16:creationId xmlns:a16="http://schemas.microsoft.com/office/drawing/2014/main" id="{0D6B7D47-B658-4EC9-BCEF-26D8545799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30888" y="3357563"/>
            <a:ext cx="12461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ép 9">
            <a:extLst>
              <a:ext uri="{FF2B5EF4-FFF2-40B4-BE49-F238E27FC236}">
                <a16:creationId xmlns:a16="http://schemas.microsoft.com/office/drawing/2014/main" id="{8E06C010-893B-49AD-81E3-458AF2EF003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2851150"/>
            <a:ext cx="11525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0" end="0"/>
                                            </p:txEl>
                                          </p:spTgt>
                                        </p:tgtEl>
                                        <p:attrNameLst>
                                          <p:attrName>style.visibility</p:attrName>
                                        </p:attrNameLst>
                                      </p:cBhvr>
                                      <p:to>
                                        <p:strVal val="visible"/>
                                      </p:to>
                                    </p:set>
                                    <p:animEffect transition="in" filter="wipe(left)">
                                      <p:cBhvr>
                                        <p:cTn id="2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C724A748-6D29-434B-9779-3525E913449E}"/>
              </a:ext>
            </a:extLst>
          </p:cNvPr>
          <p:cNvGraphicFramePr>
            <a:graphicFrameLocks noGrp="1"/>
          </p:cNvGraphicFramePr>
          <p:nvPr/>
        </p:nvGraphicFramePr>
        <p:xfrm>
          <a:off x="0" y="0"/>
          <a:ext cx="9144000" cy="6951663"/>
        </p:xfrm>
        <a:graphic>
          <a:graphicData uri="http://schemas.openxmlformats.org/drawingml/2006/table">
            <a:tbl>
              <a:tblPr>
                <a:tableStyleId>{5C22544A-7EE6-4342-B048-85BDC9FD1C3A}</a:tableStyleId>
              </a:tblPr>
              <a:tblGrid>
                <a:gridCol w="5292081">
                  <a:extLst>
                    <a:ext uri="{9D8B030D-6E8A-4147-A177-3AD203B41FA5}">
                      <a16:colId xmlns:a16="http://schemas.microsoft.com/office/drawing/2014/main" val="20000"/>
                    </a:ext>
                  </a:extLst>
                </a:gridCol>
                <a:gridCol w="2153149">
                  <a:extLst>
                    <a:ext uri="{9D8B030D-6E8A-4147-A177-3AD203B41FA5}">
                      <a16:colId xmlns:a16="http://schemas.microsoft.com/office/drawing/2014/main" val="20001"/>
                    </a:ext>
                  </a:extLst>
                </a:gridCol>
                <a:gridCol w="1698770">
                  <a:extLst>
                    <a:ext uri="{9D8B030D-6E8A-4147-A177-3AD203B41FA5}">
                      <a16:colId xmlns:a16="http://schemas.microsoft.com/office/drawing/2014/main" val="20002"/>
                    </a:ext>
                  </a:extLst>
                </a:gridCol>
              </a:tblGrid>
              <a:tr h="811482">
                <a:tc>
                  <a:txBody>
                    <a:bodyPr/>
                    <a:lstStyle/>
                    <a:p>
                      <a:pPr algn="l" fontAlgn="b"/>
                      <a:r>
                        <a:rPr lang="en-GB" sz="2000" u="none" strike="noStrike" noProof="0" dirty="0">
                          <a:effectLst/>
                        </a:rPr>
                        <a:t> </a:t>
                      </a:r>
                      <a:r>
                        <a:rPr lang="en-GB" sz="2000" b="1" u="none" strike="noStrike" noProof="0" dirty="0">
                          <a:solidFill>
                            <a:srgbClr val="FF0000"/>
                          </a:solidFill>
                          <a:effectLst/>
                        </a:rPr>
                        <a:t>INNOVATÍVE</a:t>
                      </a:r>
                      <a:r>
                        <a:rPr lang="en-GB" sz="2000" b="1" u="none" strike="noStrike" baseline="0" noProof="0" dirty="0">
                          <a:solidFill>
                            <a:srgbClr val="FF0000"/>
                          </a:solidFill>
                          <a:effectLst/>
                        </a:rPr>
                        <a:t> WORK BEHAVIOUR</a:t>
                      </a:r>
                      <a:r>
                        <a:rPr lang="hu-HU" sz="2000" b="1" u="none" strike="noStrike" baseline="0" noProof="0" dirty="0">
                          <a:solidFill>
                            <a:srgbClr val="FF0000"/>
                          </a:solidFill>
                          <a:effectLst/>
                        </a:rPr>
                        <a:t> (IWB)</a:t>
                      </a:r>
                      <a:endParaRPr lang="en-GB" sz="2000" b="1" i="0" u="none" strike="noStrike" noProof="0" dirty="0">
                        <a:solidFill>
                          <a:srgbClr val="FF0000"/>
                        </a:solidFill>
                        <a:effectLst/>
                        <a:latin typeface="Arial" panose="020B0604020202020204" pitchFamily="34" charset="0"/>
                      </a:endParaRPr>
                    </a:p>
                  </a:txBody>
                  <a:tcPr marL="6350" marR="6350" marT="6351" marB="0" anchor="ctr"/>
                </a:tc>
                <a:tc>
                  <a:txBody>
                    <a:bodyPr/>
                    <a:lstStyle/>
                    <a:p>
                      <a:pPr algn="ctr" fontAlgn="b"/>
                      <a:r>
                        <a:rPr lang="en-GB" sz="2000" u="none" strike="noStrike" noProof="0" dirty="0">
                          <a:effectLst/>
                        </a:rPr>
                        <a:t>Factor 1 (</a:t>
                      </a:r>
                      <a:r>
                        <a:rPr lang="en-GB" sz="2000" b="1" u="none" strike="noStrike" noProof="0" dirty="0">
                          <a:effectLst/>
                        </a:rPr>
                        <a:t>IMPLEMENTER</a:t>
                      </a:r>
                      <a:r>
                        <a:rPr lang="en-GB" sz="2000" u="none" strike="noStrike" noProof="0" dirty="0">
                          <a:effectLst/>
                        </a:rPr>
                        <a:t>)</a:t>
                      </a:r>
                      <a:endParaRPr lang="en-GB" sz="2000" b="1" i="0" u="none" strike="noStrike" noProof="0" dirty="0">
                        <a:solidFill>
                          <a:srgbClr val="000000"/>
                        </a:solidFill>
                        <a:effectLst/>
                        <a:latin typeface="Arial" panose="020B0604020202020204" pitchFamily="34" charset="0"/>
                      </a:endParaRPr>
                    </a:p>
                  </a:txBody>
                  <a:tcPr marL="6350" marR="6350" marT="6351" marB="0" anchor="ctr"/>
                </a:tc>
                <a:tc>
                  <a:txBody>
                    <a:bodyPr/>
                    <a:lstStyle/>
                    <a:p>
                      <a:pPr algn="ctr" fontAlgn="b"/>
                      <a:r>
                        <a:rPr lang="en-GB" sz="2000" u="none" strike="noStrike" noProof="0" dirty="0">
                          <a:effectLst/>
                        </a:rPr>
                        <a:t>Factor  2 (</a:t>
                      </a:r>
                      <a:r>
                        <a:rPr lang="en-GB" sz="2000" b="1" u="none" strike="noStrike" noProof="0" dirty="0">
                          <a:effectLst/>
                        </a:rPr>
                        <a:t>CREATIVE</a:t>
                      </a:r>
                      <a:r>
                        <a:rPr lang="en-GB" sz="2000" u="none" strike="noStrike" noProof="0" dirty="0">
                          <a:effectLst/>
                        </a:rPr>
                        <a:t>)</a:t>
                      </a:r>
                      <a:endParaRPr lang="en-GB" sz="2000" b="1" i="0" u="none" strike="noStrike" noProof="0" dirty="0">
                        <a:solidFill>
                          <a:srgbClr val="000000"/>
                        </a:solidFill>
                        <a:effectLst/>
                        <a:latin typeface="Arial" panose="020B0604020202020204" pitchFamily="34" charset="0"/>
                      </a:endParaRPr>
                    </a:p>
                  </a:txBody>
                  <a:tcPr marL="6350" marR="6350" marT="6351" marB="0" anchor="ctr"/>
                </a:tc>
                <a:extLst>
                  <a:ext uri="{0D108BD9-81ED-4DB2-BD59-A6C34878D82A}">
                    <a16:rowId xmlns:a16="http://schemas.microsoft.com/office/drawing/2014/main" val="10000"/>
                  </a:ext>
                </a:extLst>
              </a:tr>
              <a:tr h="450822">
                <a:tc>
                  <a:txBody>
                    <a:bodyPr/>
                    <a:lstStyle/>
                    <a:p>
                      <a:pPr algn="l" fontAlgn="t"/>
                      <a:r>
                        <a:rPr lang="en-US" sz="1800" b="0" i="0" u="none" strike="noStrike" kern="1200" dirty="0">
                          <a:solidFill>
                            <a:srgbClr val="000000"/>
                          </a:solidFill>
                          <a:effectLst/>
                          <a:latin typeface="+mn-lt"/>
                          <a:ea typeface="+mn-ea"/>
                          <a:cs typeface="+mn-cs"/>
                        </a:rPr>
                        <a:t>Obtaining approval to realize 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,833</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,201</a:t>
                      </a:r>
                    </a:p>
                  </a:txBody>
                  <a:tcPr marL="6350" marR="6350" marT="6351" marB="0" anchor="ctr">
                    <a:solidFill>
                      <a:schemeClr val="tx2">
                        <a:lumMod val="20000"/>
                        <a:lumOff val="80000"/>
                      </a:schemeClr>
                    </a:solidFill>
                  </a:tcPr>
                </a:tc>
                <a:extLst>
                  <a:ext uri="{0D108BD9-81ED-4DB2-BD59-A6C34878D82A}">
                    <a16:rowId xmlns:a16="http://schemas.microsoft.com/office/drawing/2014/main" val="10001"/>
                  </a:ext>
                </a:extLst>
              </a:tr>
              <a:tr h="450822">
                <a:tc>
                  <a:txBody>
                    <a:bodyPr/>
                    <a:lstStyle/>
                    <a:p>
                      <a:pPr algn="l" fontAlgn="t"/>
                      <a:r>
                        <a:rPr lang="en-US" sz="1800" b="0" i="0" u="none" strike="noStrike" kern="1200" dirty="0">
                          <a:solidFill>
                            <a:srgbClr val="000000"/>
                          </a:solidFill>
                          <a:effectLst/>
                          <a:latin typeface="+mn-lt"/>
                          <a:ea typeface="+mn-ea"/>
                          <a:cs typeface="+mn-cs"/>
                        </a:rPr>
                        <a:t>Searching for supporters to realize 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,808</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,217</a:t>
                      </a:r>
                    </a:p>
                  </a:txBody>
                  <a:tcPr marL="6350" marR="6350" marT="6351" marB="0" anchor="ctr">
                    <a:solidFill>
                      <a:schemeClr val="tx2">
                        <a:lumMod val="20000"/>
                        <a:lumOff val="80000"/>
                      </a:schemeClr>
                    </a:solidFill>
                  </a:tcPr>
                </a:tc>
                <a:extLst>
                  <a:ext uri="{0D108BD9-81ED-4DB2-BD59-A6C34878D82A}">
                    <a16:rowId xmlns:a16="http://schemas.microsoft.com/office/drawing/2014/main" val="10002"/>
                  </a:ext>
                </a:extLst>
              </a:tr>
              <a:tr h="630599">
                <a:tc>
                  <a:txBody>
                    <a:bodyPr/>
                    <a:lstStyle/>
                    <a:p>
                      <a:pPr algn="l" fontAlgn="t"/>
                      <a:r>
                        <a:rPr lang="en-US" sz="1800" b="0" i="0" u="none" strike="noStrike" kern="1200" dirty="0">
                          <a:solidFill>
                            <a:srgbClr val="000000"/>
                          </a:solidFill>
                          <a:effectLst/>
                          <a:latin typeface="+mn-lt"/>
                          <a:ea typeface="+mn-ea"/>
                          <a:cs typeface="+mn-cs"/>
                        </a:rPr>
                        <a:t>Encouraging staff members who are important in the institution to adopt 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,787</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,219</a:t>
                      </a:r>
                    </a:p>
                  </a:txBody>
                  <a:tcPr marL="6350" marR="6350" marT="6351" marB="0" anchor="ctr">
                    <a:solidFill>
                      <a:schemeClr val="tx2">
                        <a:lumMod val="20000"/>
                        <a:lumOff val="80000"/>
                      </a:schemeClr>
                    </a:solidFill>
                  </a:tcPr>
                </a:tc>
                <a:extLst>
                  <a:ext uri="{0D108BD9-81ED-4DB2-BD59-A6C34878D82A}">
                    <a16:rowId xmlns:a16="http://schemas.microsoft.com/office/drawing/2014/main" val="10003"/>
                  </a:ext>
                </a:extLst>
              </a:tr>
              <a:tr h="660454">
                <a:tc>
                  <a:txBody>
                    <a:bodyPr/>
                    <a:lstStyle/>
                    <a:p>
                      <a:pPr algn="l" fontAlgn="t"/>
                      <a:r>
                        <a:rPr lang="en-US" sz="1800" b="0" i="0" u="none" strike="noStrike" kern="1200" dirty="0">
                          <a:solidFill>
                            <a:srgbClr val="000000"/>
                          </a:solidFill>
                          <a:effectLst/>
                          <a:latin typeface="+mn-lt"/>
                          <a:ea typeface="+mn-ea"/>
                          <a:cs typeface="+mn-cs"/>
                        </a:rPr>
                        <a:t>Taking risks to make promising solutions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,734</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,334</a:t>
                      </a:r>
                    </a:p>
                  </a:txBody>
                  <a:tcPr marL="6350" marR="6350" marT="6351" marB="0" anchor="ctr">
                    <a:solidFill>
                      <a:schemeClr val="tx2">
                        <a:lumMod val="20000"/>
                        <a:lumOff val="80000"/>
                      </a:schemeClr>
                    </a:solidFill>
                  </a:tcPr>
                </a:tc>
                <a:extLst>
                  <a:ext uri="{0D108BD9-81ED-4DB2-BD59-A6C34878D82A}">
                    <a16:rowId xmlns:a16="http://schemas.microsoft.com/office/drawing/2014/main" val="10004"/>
                  </a:ext>
                </a:extLst>
              </a:tr>
              <a:tr h="450822">
                <a:tc>
                  <a:txBody>
                    <a:bodyPr/>
                    <a:lstStyle/>
                    <a:p>
                      <a:pPr algn="l" fontAlgn="t"/>
                      <a:r>
                        <a:rPr lang="en-US" sz="1800" b="0" i="0" u="none" strike="noStrike" kern="1200" dirty="0">
                          <a:solidFill>
                            <a:srgbClr val="000000"/>
                          </a:solidFill>
                          <a:effectLst/>
                          <a:latin typeface="+mn-lt"/>
                          <a:ea typeface="+mn-ea"/>
                          <a:cs typeface="+mn-cs"/>
                        </a:rPr>
                        <a:t>Systematically introducing new solutions at work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,718</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,420</a:t>
                      </a:r>
                    </a:p>
                  </a:txBody>
                  <a:tcPr marL="6350" marR="6350" marT="6351" marB="0" anchor="ctr">
                    <a:solidFill>
                      <a:schemeClr val="tx2">
                        <a:lumMod val="20000"/>
                        <a:lumOff val="80000"/>
                      </a:schemeClr>
                    </a:solidFill>
                  </a:tcPr>
                </a:tc>
                <a:extLst>
                  <a:ext uri="{0D108BD9-81ED-4DB2-BD59-A6C34878D82A}">
                    <a16:rowId xmlns:a16="http://schemas.microsoft.com/office/drawing/2014/main" val="10005"/>
                  </a:ext>
                </a:extLst>
              </a:tr>
              <a:tr h="450822">
                <a:tc>
                  <a:txBody>
                    <a:bodyPr/>
                    <a:lstStyle/>
                    <a:p>
                      <a:pPr algn="l" fontAlgn="t"/>
                      <a:r>
                        <a:rPr lang="en-US" sz="1800" b="0" i="0" u="none" strike="noStrike" kern="1200" dirty="0">
                          <a:solidFill>
                            <a:srgbClr val="000000"/>
                          </a:solidFill>
                          <a:effectLst/>
                          <a:latin typeface="+mn-lt"/>
                          <a:ea typeface="+mn-ea"/>
                          <a:cs typeface="+mn-cs"/>
                        </a:rPr>
                        <a:t>Converting new ideas into a practical solution</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,703</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,445</a:t>
                      </a:r>
                    </a:p>
                  </a:txBody>
                  <a:tcPr marL="6350" marR="6350" marT="6351" marB="0" anchor="ctr">
                    <a:solidFill>
                      <a:schemeClr val="tx2">
                        <a:lumMod val="20000"/>
                        <a:lumOff val="80000"/>
                      </a:schemeClr>
                    </a:solidFill>
                  </a:tcPr>
                </a:tc>
                <a:extLst>
                  <a:ext uri="{0D108BD9-81ED-4DB2-BD59-A6C34878D82A}">
                    <a16:rowId xmlns:a16="http://schemas.microsoft.com/office/drawing/2014/main" val="10006"/>
                  </a:ext>
                </a:extLst>
              </a:tr>
              <a:tr h="450822">
                <a:tc>
                  <a:txBody>
                    <a:bodyPr/>
                    <a:lstStyle/>
                    <a:p>
                      <a:pPr algn="l" fontAlgn="t"/>
                      <a:r>
                        <a:rPr lang="en-US" sz="1800" b="0" i="0" u="none" strike="noStrike" kern="1200" dirty="0">
                          <a:solidFill>
                            <a:srgbClr val="000000"/>
                          </a:solidFill>
                          <a:effectLst/>
                          <a:latin typeface="+mn-lt"/>
                          <a:ea typeface="+mn-ea"/>
                          <a:cs typeface="+mn-cs"/>
                        </a:rPr>
                        <a:t>Evaluating the usefulness of emerging new ideas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,664</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,452</a:t>
                      </a:r>
                    </a:p>
                  </a:txBody>
                  <a:tcPr marL="6350" marR="6350" marT="6351" marB="0" anchor="ctr">
                    <a:solidFill>
                      <a:schemeClr val="tx2">
                        <a:lumMod val="20000"/>
                        <a:lumOff val="80000"/>
                      </a:schemeClr>
                    </a:solidFill>
                  </a:tcPr>
                </a:tc>
                <a:extLst>
                  <a:ext uri="{0D108BD9-81ED-4DB2-BD59-A6C34878D82A}">
                    <a16:rowId xmlns:a16="http://schemas.microsoft.com/office/drawing/2014/main" val="10007"/>
                  </a:ext>
                </a:extLst>
              </a:tr>
              <a:tr h="450822">
                <a:tc>
                  <a:txBody>
                    <a:bodyPr/>
                    <a:lstStyle/>
                    <a:p>
                      <a:pPr algn="l" fontAlgn="t"/>
                      <a:r>
                        <a:rPr lang="en-US" sz="1800" b="0" i="0" u="none" strike="noStrike" kern="1200" dirty="0">
                          <a:solidFill>
                            <a:srgbClr val="000000"/>
                          </a:solidFill>
                          <a:effectLst/>
                          <a:latin typeface="+mn-lt"/>
                          <a:ea typeface="+mn-ea"/>
                          <a:cs typeface="+mn-cs"/>
                        </a:rPr>
                        <a:t>Following up on developments in institutions like us </a:t>
                      </a:r>
                    </a:p>
                  </a:txBody>
                  <a:tcPr marL="6350" marR="6350" marT="6351" marB="0">
                    <a:solidFill>
                      <a:schemeClr val="accent1">
                        <a:lumMod val="40000"/>
                        <a:lumOff val="60000"/>
                      </a:schemeClr>
                    </a:solidFill>
                  </a:tcPr>
                </a:tc>
                <a:tc>
                  <a:txBody>
                    <a:bodyPr/>
                    <a:lstStyle/>
                    <a:p>
                      <a:pPr algn="ctr" fontAlgn="ctr"/>
                      <a:r>
                        <a:rPr lang="hu-HU" sz="1800" b="1" i="0" u="none" strike="noStrike" kern="1200" dirty="0">
                          <a:solidFill>
                            <a:srgbClr val="000000"/>
                          </a:solidFill>
                          <a:effectLst/>
                          <a:latin typeface="+mn-lt"/>
                          <a:ea typeface="+mn-ea"/>
                          <a:cs typeface="+mn-cs"/>
                        </a:rPr>
                        <a:t>,635</a:t>
                      </a:r>
                    </a:p>
                  </a:txBody>
                  <a:tcPr marL="6350" marR="6350" marT="6351" marB="0" anchor="ctr">
                    <a:solidFill>
                      <a:schemeClr val="accent1">
                        <a:lumMod val="40000"/>
                        <a:lumOff val="60000"/>
                      </a:schemeClr>
                    </a:solidFill>
                  </a:tcPr>
                </a:tc>
                <a:tc>
                  <a:txBody>
                    <a:bodyPr/>
                    <a:lstStyle/>
                    <a:p>
                      <a:pPr algn="ctr" fontAlgn="ctr"/>
                      <a:r>
                        <a:rPr lang="hu-HU" sz="1800" b="0" i="0" u="none" strike="noStrike" kern="1200" dirty="0">
                          <a:solidFill>
                            <a:srgbClr val="000000"/>
                          </a:solidFill>
                          <a:effectLst/>
                          <a:latin typeface="+mn-lt"/>
                          <a:ea typeface="+mn-ea"/>
                          <a:cs typeface="+mn-cs"/>
                        </a:rPr>
                        <a:t>,373</a:t>
                      </a:r>
                    </a:p>
                  </a:txBody>
                  <a:tcPr marL="6350" marR="6350" marT="6351" marB="0" anchor="ctr">
                    <a:solidFill>
                      <a:schemeClr val="tx2">
                        <a:lumMod val="20000"/>
                        <a:lumOff val="80000"/>
                      </a:schemeClr>
                    </a:solidFill>
                  </a:tcPr>
                </a:tc>
                <a:extLst>
                  <a:ext uri="{0D108BD9-81ED-4DB2-BD59-A6C34878D82A}">
                    <a16:rowId xmlns:a16="http://schemas.microsoft.com/office/drawing/2014/main" val="10008"/>
                  </a:ext>
                </a:extLst>
              </a:tr>
              <a:tr h="664963">
                <a:tc>
                  <a:txBody>
                    <a:bodyPr/>
                    <a:lstStyle/>
                    <a:p>
                      <a:pPr algn="l" fontAlgn="t"/>
                      <a:r>
                        <a:rPr lang="en-US" sz="1800" b="0" i="0" u="none" strike="noStrike" kern="1200" dirty="0">
                          <a:solidFill>
                            <a:srgbClr val="000000"/>
                          </a:solidFill>
                          <a:effectLst/>
                          <a:latin typeface="+mn-lt"/>
                          <a:ea typeface="+mn-ea"/>
                          <a:cs typeface="+mn-cs"/>
                        </a:rPr>
                        <a:t>Finding new working methods, techniques, tools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,260</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,832</a:t>
                      </a:r>
                    </a:p>
                  </a:txBody>
                  <a:tcPr marL="6350" marR="6350" marT="6351" marB="0" anchor="ctr">
                    <a:solidFill>
                      <a:srgbClr val="FFC000"/>
                    </a:solidFill>
                  </a:tcPr>
                </a:tc>
                <a:extLst>
                  <a:ext uri="{0D108BD9-81ED-4DB2-BD59-A6C34878D82A}">
                    <a16:rowId xmlns:a16="http://schemas.microsoft.com/office/drawing/2014/main" val="10009"/>
                  </a:ext>
                </a:extLst>
              </a:tr>
              <a:tr h="462093">
                <a:tc>
                  <a:txBody>
                    <a:bodyPr/>
                    <a:lstStyle/>
                    <a:p>
                      <a:pPr algn="l" fontAlgn="t"/>
                      <a:r>
                        <a:rPr lang="en-US" sz="1800" b="0" i="0" u="none" strike="noStrike" kern="1200" dirty="0">
                          <a:solidFill>
                            <a:srgbClr val="000000"/>
                          </a:solidFill>
                          <a:effectLst/>
                          <a:latin typeface="+mn-lt"/>
                          <a:ea typeface="+mn-ea"/>
                          <a:cs typeface="+mn-cs"/>
                        </a:rPr>
                        <a:t>Finding new ideas in difficult areas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,293</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,790</a:t>
                      </a:r>
                    </a:p>
                  </a:txBody>
                  <a:tcPr marL="6350" marR="6350" marT="6351" marB="0" anchor="ctr">
                    <a:solidFill>
                      <a:srgbClr val="FFC000"/>
                    </a:solidFill>
                  </a:tcPr>
                </a:tc>
                <a:extLst>
                  <a:ext uri="{0D108BD9-81ED-4DB2-BD59-A6C34878D82A}">
                    <a16:rowId xmlns:a16="http://schemas.microsoft.com/office/drawing/2014/main" val="10010"/>
                  </a:ext>
                </a:extLst>
              </a:tr>
              <a:tr h="555048">
                <a:tc>
                  <a:txBody>
                    <a:bodyPr/>
                    <a:lstStyle/>
                    <a:p>
                      <a:pPr algn="l" fontAlgn="t"/>
                      <a:r>
                        <a:rPr lang="en-US" sz="1800" b="0" i="0" u="none" strike="noStrike" kern="1200" dirty="0">
                          <a:solidFill>
                            <a:srgbClr val="000000"/>
                          </a:solidFill>
                          <a:effectLst/>
                          <a:latin typeface="+mn-lt"/>
                          <a:ea typeface="+mn-ea"/>
                          <a:cs typeface="+mn-cs"/>
                        </a:rPr>
                        <a:t>Creating original solutions for specific problem situations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,348</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,755</a:t>
                      </a:r>
                    </a:p>
                  </a:txBody>
                  <a:tcPr marL="6350" marR="6350" marT="6351" marB="0" anchor="ctr">
                    <a:solidFill>
                      <a:srgbClr val="FFC000"/>
                    </a:solidFill>
                  </a:tcPr>
                </a:tc>
                <a:extLst>
                  <a:ext uri="{0D108BD9-81ED-4DB2-BD59-A6C34878D82A}">
                    <a16:rowId xmlns:a16="http://schemas.microsoft.com/office/drawing/2014/main" val="10011"/>
                  </a:ext>
                </a:extLst>
              </a:tr>
              <a:tr h="462093">
                <a:tc>
                  <a:txBody>
                    <a:bodyPr/>
                    <a:lstStyle/>
                    <a:p>
                      <a:pPr algn="l" fontAlgn="t"/>
                      <a:r>
                        <a:rPr lang="en-US" sz="1800" b="0" i="0" u="none" strike="noStrike" kern="1200" dirty="0">
                          <a:solidFill>
                            <a:srgbClr val="000000"/>
                          </a:solidFill>
                          <a:effectLst/>
                          <a:latin typeface="+mn-lt"/>
                          <a:ea typeface="+mn-ea"/>
                          <a:cs typeface="+mn-cs"/>
                        </a:rPr>
                        <a:t>Follow up on new developments in my field </a:t>
                      </a:r>
                    </a:p>
                  </a:txBody>
                  <a:tcPr marL="6350" marR="6350" marT="6351" marB="0">
                    <a:solidFill>
                      <a:srgbClr val="FFC000"/>
                    </a:solidFill>
                  </a:tcPr>
                </a:tc>
                <a:tc>
                  <a:txBody>
                    <a:bodyPr/>
                    <a:lstStyle/>
                    <a:p>
                      <a:pPr algn="ctr" fontAlgn="ctr"/>
                      <a:r>
                        <a:rPr lang="hu-HU" sz="1800" b="0" i="0" u="none" strike="noStrike" kern="1200" dirty="0">
                          <a:solidFill>
                            <a:srgbClr val="000000"/>
                          </a:solidFill>
                          <a:effectLst/>
                          <a:latin typeface="+mn-lt"/>
                          <a:ea typeface="+mn-ea"/>
                          <a:cs typeface="+mn-cs"/>
                        </a:rPr>
                        <a:t>,235</a:t>
                      </a:r>
                    </a:p>
                  </a:txBody>
                  <a:tcPr marL="6350" marR="6350" marT="6351" marB="0" anchor="ctr">
                    <a:solidFill>
                      <a:schemeClr val="tx2">
                        <a:lumMod val="20000"/>
                        <a:lumOff val="80000"/>
                      </a:schemeClr>
                    </a:solidFill>
                  </a:tcPr>
                </a:tc>
                <a:tc>
                  <a:txBody>
                    <a:bodyPr/>
                    <a:lstStyle/>
                    <a:p>
                      <a:pPr algn="ctr" fontAlgn="ctr"/>
                      <a:r>
                        <a:rPr lang="hu-HU" sz="1800" b="1" i="0" u="none" strike="noStrike" kern="1200" dirty="0">
                          <a:solidFill>
                            <a:srgbClr val="000000"/>
                          </a:solidFill>
                          <a:effectLst/>
                          <a:latin typeface="+mn-lt"/>
                          <a:ea typeface="+mn-ea"/>
                          <a:cs typeface="+mn-cs"/>
                        </a:rPr>
                        <a:t>,684</a:t>
                      </a:r>
                    </a:p>
                  </a:txBody>
                  <a:tcPr marL="6350" marR="6350" marT="6351" marB="0" anchor="ctr">
                    <a:solidFill>
                      <a:srgbClr val="FFC000"/>
                    </a:solidFill>
                  </a:tcPr>
                </a:tc>
                <a:extLst>
                  <a:ext uri="{0D108BD9-81ED-4DB2-BD59-A6C34878D82A}">
                    <a16:rowId xmlns:a16="http://schemas.microsoft.com/office/drawing/2014/main" val="10012"/>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104FB3-7B2B-422E-A013-91BE3D3ACEBF}"/>
              </a:ext>
            </a:extLst>
          </p:cNvPr>
          <p:cNvSpPr>
            <a:spLocks noGrp="1" noChangeArrowheads="1"/>
          </p:cNvSpPr>
          <p:nvPr>
            <p:ph type="title"/>
          </p:nvPr>
        </p:nvSpPr>
        <p:spPr>
          <a:xfrm>
            <a:off x="107950" y="260350"/>
            <a:ext cx="7200900" cy="720725"/>
          </a:xfrm>
        </p:spPr>
        <p:txBody>
          <a:bodyPr/>
          <a:lstStyle/>
          <a:p>
            <a:r>
              <a:rPr lang="hu-HU" altLang="hu-HU" sz="2800"/>
              <a:t>Innovation activity and learning organisations</a:t>
            </a:r>
            <a:endParaRPr lang="en-GB" altLang="hu-HU" sz="2800"/>
          </a:p>
        </p:txBody>
      </p:sp>
      <p:sp>
        <p:nvSpPr>
          <p:cNvPr id="205827" name="Rectangle 3">
            <a:extLst>
              <a:ext uri="{FF2B5EF4-FFF2-40B4-BE49-F238E27FC236}">
                <a16:creationId xmlns:a16="http://schemas.microsoft.com/office/drawing/2014/main" id="{5E6714F1-6F72-4B6C-9752-C7CA0955DF38}"/>
              </a:ext>
            </a:extLst>
          </p:cNvPr>
          <p:cNvSpPr>
            <a:spLocks noGrp="1" noChangeArrowheads="1"/>
          </p:cNvSpPr>
          <p:nvPr>
            <p:ph type="body" idx="1"/>
          </p:nvPr>
        </p:nvSpPr>
        <p:spPr>
          <a:xfrm>
            <a:off x="179388" y="5949950"/>
            <a:ext cx="8856662" cy="863600"/>
          </a:xfrm>
        </p:spPr>
        <p:txBody>
          <a:bodyPr/>
          <a:lstStyle/>
          <a:p>
            <a:pPr marL="0" indent="0">
              <a:buFontTx/>
              <a:buNone/>
            </a:pPr>
            <a:r>
              <a:rPr lang="en-GB" altLang="hu-HU" sz="1200"/>
              <a:t>Notes: Data from the Innova2 individual and from the Innova1 organisational database. The scale indicates the value of individual CII (1-100 scale). The numbers above the bars show the number of cases. Differences in function of "Coherence/openness" are statistically not significant. Differences between the lover and higher one thirds in "Support for learning and work" are statistically significant as well as the differences between the lover and medium high one thirds of "Learning culture".</a:t>
            </a:r>
            <a:endParaRPr lang="hu-HU" altLang="hu-HU" sz="1200"/>
          </a:p>
        </p:txBody>
      </p:sp>
      <p:graphicFrame>
        <p:nvGraphicFramePr>
          <p:cNvPr id="6" name="Diagram 5">
            <a:extLst>
              <a:ext uri="{FF2B5EF4-FFF2-40B4-BE49-F238E27FC236}">
                <a16:creationId xmlns:a16="http://schemas.microsoft.com/office/drawing/2014/main" id="{00C496B6-193F-4E5F-8903-0A82A75C6E38}"/>
              </a:ext>
            </a:extLst>
          </p:cNvPr>
          <p:cNvGraphicFramePr>
            <a:graphicFrameLocks/>
          </p:cNvGraphicFramePr>
          <p:nvPr/>
        </p:nvGraphicFramePr>
        <p:xfrm>
          <a:off x="179388" y="1052736"/>
          <a:ext cx="8857108" cy="4825106"/>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7&amp;return=true"/>
            <a:extLst>
              <a:ext uri="{FF2B5EF4-FFF2-40B4-BE49-F238E27FC236}">
                <a16:creationId xmlns:a16="http://schemas.microsoft.com/office/drawing/2014/main" id="{7CCFFDE3-9CFD-440F-90D7-DBA1189097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12713"/>
            <a:ext cx="1263650" cy="939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0" end="0"/>
                                            </p:txEl>
                                          </p:spTgt>
                                        </p:tgtEl>
                                        <p:attrNameLst>
                                          <p:attrName>style.visibility</p:attrName>
                                        </p:attrNameLst>
                                      </p:cBhvr>
                                      <p:to>
                                        <p:strVal val="visible"/>
                                      </p:to>
                                    </p:set>
                                    <p:animEffect transition="in" filter="wipe(left)">
                                      <p:cBhvr>
                                        <p:cTn id="15"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9B5802A-959D-4E25-9370-423C94C785DA}"/>
              </a:ext>
            </a:extLst>
          </p:cNvPr>
          <p:cNvSpPr>
            <a:spLocks noGrp="1" noChangeArrowheads="1"/>
          </p:cNvSpPr>
          <p:nvPr>
            <p:ph type="title"/>
          </p:nvPr>
        </p:nvSpPr>
        <p:spPr>
          <a:xfrm>
            <a:off x="211138" y="244475"/>
            <a:ext cx="8283575" cy="820738"/>
          </a:xfrm>
        </p:spPr>
        <p:txBody>
          <a:bodyPr/>
          <a:lstStyle/>
          <a:p>
            <a:r>
              <a:rPr lang="en-GB" altLang="hu-HU"/>
              <a:t>Innovation research in education: the background</a:t>
            </a:r>
          </a:p>
        </p:txBody>
      </p:sp>
      <p:sp>
        <p:nvSpPr>
          <p:cNvPr id="205827" name="Rectangle 3">
            <a:extLst>
              <a:ext uri="{FF2B5EF4-FFF2-40B4-BE49-F238E27FC236}">
                <a16:creationId xmlns:a16="http://schemas.microsoft.com/office/drawing/2014/main" id="{447B888A-372F-471D-8136-CDF2F74F8D1B}"/>
              </a:ext>
            </a:extLst>
          </p:cNvPr>
          <p:cNvSpPr>
            <a:spLocks noGrp="1" noChangeArrowheads="1"/>
          </p:cNvSpPr>
          <p:nvPr>
            <p:ph type="body" idx="1"/>
          </p:nvPr>
        </p:nvSpPr>
        <p:spPr>
          <a:xfrm>
            <a:off x="184150" y="1504950"/>
            <a:ext cx="8337550" cy="5222875"/>
          </a:xfrm>
        </p:spPr>
        <p:txBody>
          <a:bodyPr/>
          <a:lstStyle/>
          <a:p>
            <a:pPr>
              <a:spcAft>
                <a:spcPts val="600"/>
              </a:spcAft>
            </a:pPr>
            <a:r>
              <a:rPr lang="en-GB" altLang="hu-HU" sz="3600"/>
              <a:t>Innovation </a:t>
            </a:r>
            <a:r>
              <a:rPr lang="hu-HU" altLang="hu-HU" sz="3600"/>
              <a:t>is </a:t>
            </a:r>
            <a:r>
              <a:rPr lang="en-GB" altLang="hu-HU" sz="3600"/>
              <a:t>seen as a </a:t>
            </a:r>
            <a:br>
              <a:rPr lang="hu-HU" altLang="hu-HU" sz="3600"/>
            </a:br>
            <a:r>
              <a:rPr lang="en-GB" altLang="hu-HU" sz="3600"/>
              <a:t>major source of improving </a:t>
            </a:r>
            <a:br>
              <a:rPr lang="en-GB" altLang="hu-HU" sz="3600"/>
            </a:br>
            <a:r>
              <a:rPr lang="en-GB" altLang="hu-HU" sz="3600"/>
              <a:t>effectiveness in the public </a:t>
            </a:r>
            <a:br>
              <a:rPr lang="hu-HU" altLang="hu-HU" sz="3600"/>
            </a:br>
            <a:r>
              <a:rPr lang="en-GB" altLang="hu-HU" sz="3600"/>
              <a:t>sector</a:t>
            </a:r>
            <a:r>
              <a:rPr lang="hu-HU" altLang="hu-HU" sz="3600"/>
              <a:t>, </a:t>
            </a:r>
            <a:r>
              <a:rPr lang="en-GB" altLang="hu-HU" sz="3600"/>
              <a:t>including education</a:t>
            </a:r>
          </a:p>
          <a:p>
            <a:pPr>
              <a:spcAft>
                <a:spcPts val="600"/>
              </a:spcAft>
            </a:pPr>
            <a:r>
              <a:rPr lang="en-GB" altLang="hu-HU" sz="3600"/>
              <a:t>Challenges: </a:t>
            </a:r>
          </a:p>
          <a:p>
            <a:pPr lvl="1">
              <a:spcAft>
                <a:spcPts val="600"/>
              </a:spcAft>
            </a:pPr>
            <a:r>
              <a:rPr lang="en-GB" altLang="hu-HU" sz="2400"/>
              <a:t>How to adapt national innovation</a:t>
            </a:r>
            <a:br>
              <a:rPr lang="en-GB" altLang="hu-HU" sz="2400"/>
            </a:br>
            <a:r>
              <a:rPr lang="en-GB" altLang="hu-HU" sz="2400"/>
              <a:t>strategies to the specific </a:t>
            </a:r>
            <a:br>
              <a:rPr lang="en-GB" altLang="hu-HU" sz="2400"/>
            </a:br>
            <a:r>
              <a:rPr lang="en-GB" altLang="hu-HU" sz="2400"/>
              <a:t>education sector context</a:t>
            </a:r>
          </a:p>
          <a:p>
            <a:pPr lvl="1">
              <a:spcAft>
                <a:spcPts val="600"/>
              </a:spcAft>
            </a:pPr>
            <a:r>
              <a:rPr lang="en-GB" altLang="hu-HU" sz="2400"/>
              <a:t>How to measure innovation </a:t>
            </a:r>
            <a:br>
              <a:rPr lang="en-GB" altLang="hu-HU" sz="2400"/>
            </a:br>
            <a:r>
              <a:rPr lang="en-GB" altLang="hu-HU" sz="2400"/>
              <a:t>in the education sector</a:t>
            </a:r>
          </a:p>
        </p:txBody>
      </p:sp>
      <p:pic>
        <p:nvPicPr>
          <p:cNvPr id="6148" name="Kép 4">
            <a:extLst>
              <a:ext uri="{FF2B5EF4-FFF2-40B4-BE49-F238E27FC236}">
                <a16:creationId xmlns:a16="http://schemas.microsoft.com/office/drawing/2014/main" id="{F088E56D-EB4B-4A7E-949F-E2D82EAA7F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4154488"/>
            <a:ext cx="18272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Kép 5">
            <a:hlinkClick r:id="rId4"/>
            <a:extLst>
              <a:ext uri="{FF2B5EF4-FFF2-40B4-BE49-F238E27FC236}">
                <a16:creationId xmlns:a16="http://schemas.microsoft.com/office/drawing/2014/main" id="{D4A5E4AF-3C44-4703-B00D-17293187B9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0663" y="5589588"/>
            <a:ext cx="900112" cy="11382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Kép 8">
            <a:hlinkClick r:id="rId6"/>
            <a:extLst>
              <a:ext uri="{FF2B5EF4-FFF2-40B4-BE49-F238E27FC236}">
                <a16:creationId xmlns:a16="http://schemas.microsoft.com/office/drawing/2014/main" id="{B9DC9A26-A5F1-4669-81D6-D43CCF2A32A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19738" y="4581525"/>
            <a:ext cx="1416050" cy="1992313"/>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151" name="Kép 6">
            <a:hlinkClick r:id="rId8"/>
            <a:extLst>
              <a:ext uri="{FF2B5EF4-FFF2-40B4-BE49-F238E27FC236}">
                <a16:creationId xmlns:a16="http://schemas.microsoft.com/office/drawing/2014/main" id="{864823C8-EAB1-4B01-880F-299E685B06A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03913" y="1485900"/>
            <a:ext cx="1158875" cy="14684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 name="Kép 1">
            <a:hlinkClick r:id="rId10"/>
            <a:extLst>
              <a:ext uri="{FF2B5EF4-FFF2-40B4-BE49-F238E27FC236}">
                <a16:creationId xmlns:a16="http://schemas.microsoft.com/office/drawing/2014/main" id="{A154F1B3-FCDB-40FF-9D5B-951B1944599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99250" y="1876425"/>
            <a:ext cx="1222375" cy="15700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0" name="Kép 9">
            <a:hlinkClick r:id="rId12"/>
            <a:extLst>
              <a:ext uri="{FF2B5EF4-FFF2-40B4-BE49-F238E27FC236}">
                <a16:creationId xmlns:a16="http://schemas.microsoft.com/office/drawing/2014/main" id="{B24E4527-FC34-484C-B5E1-CC17CE1CC43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99350" y="2203450"/>
            <a:ext cx="1277938" cy="1433513"/>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wipe(left)">
                                      <p:cBhvr>
                                        <p:cTn id="11" dur="500"/>
                                        <p:tgtEl>
                                          <p:spTgt spid="615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1" end="1"/>
                                            </p:txEl>
                                          </p:spTgt>
                                        </p:tgtEl>
                                        <p:attrNameLst>
                                          <p:attrName>style.visibility</p:attrName>
                                        </p:attrNameLst>
                                      </p:cBhvr>
                                      <p:to>
                                        <p:strVal val="visible"/>
                                      </p:to>
                                    </p:set>
                                    <p:animEffect transition="in" filter="wipe(left)">
                                      <p:cBhvr>
                                        <p:cTn id="23" dur="500"/>
                                        <p:tgtEl>
                                          <p:spTgt spid="205827">
                                            <p:txEl>
                                              <p:pRg st="1" end="1"/>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2" end="2"/>
                                            </p:txEl>
                                          </p:spTgt>
                                        </p:tgtEl>
                                        <p:attrNameLst>
                                          <p:attrName>style.visibility</p:attrName>
                                        </p:attrNameLst>
                                      </p:cBhvr>
                                      <p:to>
                                        <p:strVal val="visible"/>
                                      </p:to>
                                    </p:set>
                                    <p:animEffect transition="in" filter="wipe(left)">
                                      <p:cBhvr>
                                        <p:cTn id="27" dur="500"/>
                                        <p:tgtEl>
                                          <p:spTgt spid="205827">
                                            <p:txEl>
                                              <p:pRg st="2" end="2"/>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3" end="3"/>
                                            </p:txEl>
                                          </p:spTgt>
                                        </p:tgtEl>
                                        <p:attrNameLst>
                                          <p:attrName>style.visibility</p:attrName>
                                        </p:attrNameLst>
                                      </p:cBhvr>
                                      <p:to>
                                        <p:strVal val="visible"/>
                                      </p:to>
                                    </p:set>
                                    <p:animEffect transition="in" filter="wipe(left)">
                                      <p:cBhvr>
                                        <p:cTn id="31" dur="500"/>
                                        <p:tgtEl>
                                          <p:spTgt spid="205827">
                                            <p:txEl>
                                              <p:pRg st="3" end="3"/>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6149"/>
                                        </p:tgtEl>
                                        <p:attrNameLst>
                                          <p:attrName>style.visibility</p:attrName>
                                        </p:attrNameLst>
                                      </p:cBhvr>
                                      <p:to>
                                        <p:strVal val="visible"/>
                                      </p:to>
                                    </p:set>
                                    <p:animEffect transition="in" filter="wipe(left)">
                                      <p:cBhvr>
                                        <p:cTn id="39" dur="500"/>
                                        <p:tgtEl>
                                          <p:spTgt spid="6149"/>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6148"/>
                                        </p:tgtEl>
                                        <p:attrNameLst>
                                          <p:attrName>style.visibility</p:attrName>
                                        </p:attrNameLst>
                                      </p:cBhvr>
                                      <p:to>
                                        <p:strVal val="visible"/>
                                      </p:to>
                                    </p:set>
                                    <p:animEffect transition="in" filter="wipe(left)">
                                      <p:cBhvr>
                                        <p:cTn id="4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05370AAC-3262-453A-B531-B071345B1C59}"/>
              </a:ext>
            </a:extLst>
          </p:cNvPr>
          <p:cNvGraphicFramePr>
            <a:graphicFrameLocks noGrp="1"/>
          </p:cNvGraphicFramePr>
          <p:nvPr/>
        </p:nvGraphicFramePr>
        <p:xfrm>
          <a:off x="0" y="-17463"/>
          <a:ext cx="9123363" cy="6886576"/>
        </p:xfrm>
        <a:graphic>
          <a:graphicData uri="http://schemas.openxmlformats.org/drawingml/2006/table">
            <a:tbl>
              <a:tblPr firstRow="1" firstCol="1" bandRow="1">
                <a:tableStyleId>{5C22544A-7EE6-4342-B048-85BDC9FD1C3A}</a:tableStyleId>
              </a:tblPr>
              <a:tblGrid>
                <a:gridCol w="6047238">
                  <a:extLst>
                    <a:ext uri="{9D8B030D-6E8A-4147-A177-3AD203B41FA5}">
                      <a16:colId xmlns:a16="http://schemas.microsoft.com/office/drawing/2014/main" val="20000"/>
                    </a:ext>
                  </a:extLst>
                </a:gridCol>
                <a:gridCol w="1025375">
                  <a:extLst>
                    <a:ext uri="{9D8B030D-6E8A-4147-A177-3AD203B41FA5}">
                      <a16:colId xmlns:a16="http://schemas.microsoft.com/office/drawing/2014/main" val="20001"/>
                    </a:ext>
                  </a:extLst>
                </a:gridCol>
                <a:gridCol w="1025375">
                  <a:extLst>
                    <a:ext uri="{9D8B030D-6E8A-4147-A177-3AD203B41FA5}">
                      <a16:colId xmlns:a16="http://schemas.microsoft.com/office/drawing/2014/main" val="20002"/>
                    </a:ext>
                  </a:extLst>
                </a:gridCol>
                <a:gridCol w="1025375">
                  <a:extLst>
                    <a:ext uri="{9D8B030D-6E8A-4147-A177-3AD203B41FA5}">
                      <a16:colId xmlns:a16="http://schemas.microsoft.com/office/drawing/2014/main" val="20003"/>
                    </a:ext>
                  </a:extLst>
                </a:gridCol>
              </a:tblGrid>
              <a:tr h="12657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dirty="0">
                          <a:effectLst/>
                        </a:rPr>
                        <a:t> </a:t>
                      </a:r>
                      <a:r>
                        <a:rPr lang="hu-HU" altLang="hu-HU" sz="2800" dirty="0"/>
                        <a:t>Schools </a:t>
                      </a:r>
                      <a:r>
                        <a:rPr lang="hu-HU" altLang="hu-HU" sz="2800" dirty="0" err="1"/>
                        <a:t>as</a:t>
                      </a:r>
                      <a:r>
                        <a:rPr lang="hu-HU" altLang="hu-HU" sz="2800" dirty="0"/>
                        <a:t> learning </a:t>
                      </a:r>
                      <a:r>
                        <a:rPr lang="hu-HU" altLang="hu-HU" sz="2800" dirty="0" err="1"/>
                        <a:t>organisations</a:t>
                      </a:r>
                      <a:br>
                        <a:rPr lang="hu-HU" altLang="hu-HU" sz="1200" dirty="0"/>
                      </a:br>
                      <a:r>
                        <a:rPr lang="hu-HU" altLang="hu-HU" sz="1200" dirty="0"/>
                        <a:t>(</a:t>
                      </a:r>
                      <a:r>
                        <a:rPr lang="en-GB" sz="1200" dirty="0"/>
                        <a:t>Notes: Data from the Innova</a:t>
                      </a:r>
                      <a:r>
                        <a:rPr lang="hu-HU" sz="1200" dirty="0"/>
                        <a:t>1</a:t>
                      </a:r>
                      <a:r>
                        <a:rPr lang="en-GB" sz="1200" dirty="0"/>
                        <a:t> </a:t>
                      </a:r>
                      <a:r>
                        <a:rPr lang="hu-HU" sz="1200" dirty="0" err="1"/>
                        <a:t>survey</a:t>
                      </a:r>
                      <a:r>
                        <a:rPr lang="hu-HU" altLang="hu-HU" sz="1200" dirty="0"/>
                        <a:t>)</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1 (“Coherence/</a:t>
                      </a:r>
                      <a:endParaRPr lang="hu-HU" sz="1400" dirty="0">
                        <a:effectLst/>
                        <a:latin typeface="+mn-lt"/>
                      </a:endParaRPr>
                    </a:p>
                    <a:p>
                      <a:pPr algn="ctr">
                        <a:lnSpc>
                          <a:spcPct val="107000"/>
                        </a:lnSpc>
                        <a:spcAft>
                          <a:spcPts val="0"/>
                        </a:spcAft>
                      </a:pPr>
                      <a:r>
                        <a:rPr lang="en-GB" sz="1400" dirty="0">
                          <a:effectLst/>
                          <a:latin typeface="+mn-lt"/>
                        </a:rPr>
                        <a:t>openness”)</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2</a:t>
                      </a:r>
                      <a:endParaRPr lang="hu-HU" sz="1400" dirty="0">
                        <a:effectLst/>
                        <a:latin typeface="+mn-lt"/>
                      </a:endParaRPr>
                    </a:p>
                    <a:p>
                      <a:pPr algn="ctr">
                        <a:lnSpc>
                          <a:spcPct val="107000"/>
                        </a:lnSpc>
                        <a:spcAft>
                          <a:spcPts val="0"/>
                        </a:spcAft>
                      </a:pPr>
                      <a:r>
                        <a:rPr lang="en-GB" sz="1400" dirty="0">
                          <a:effectLst/>
                          <a:latin typeface="+mn-lt"/>
                        </a:rPr>
                        <a:t>(“Support for learning and work”)</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3 (“Learning Culture”)</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0"/>
                  </a:ext>
                </a:extLst>
              </a:tr>
              <a:tr h="461898">
                <a:tc>
                  <a:txBody>
                    <a:bodyPr/>
                    <a:lstStyle/>
                    <a:p>
                      <a:pPr>
                        <a:lnSpc>
                          <a:spcPct val="107000"/>
                        </a:lnSpc>
                        <a:spcAft>
                          <a:spcPts val="0"/>
                        </a:spcAft>
                      </a:pPr>
                      <a:r>
                        <a:rPr lang="en-GB" sz="1300" dirty="0">
                          <a:effectLst/>
                        </a:rPr>
                        <a:t>The organisation/institution encourages employees to seek solutions to problems even beyond the institution</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,741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,112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1"/>
                  </a:ext>
                </a:extLst>
              </a:tr>
              <a:tr h="461898">
                <a:tc>
                  <a:txBody>
                    <a:bodyPr/>
                    <a:lstStyle/>
                    <a:p>
                      <a:pPr>
                        <a:lnSpc>
                          <a:spcPct val="107000"/>
                        </a:lnSpc>
                        <a:spcAft>
                          <a:spcPts val="0"/>
                        </a:spcAft>
                      </a:pPr>
                      <a:r>
                        <a:rPr lang="en-GB" sz="1300" dirty="0">
                          <a:effectLst/>
                        </a:rPr>
                        <a:t>In our organisation/institution there is a great consideration of how decisions impact the employees’ morale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,729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,108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,168</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2"/>
                  </a:ext>
                </a:extLst>
              </a:tr>
              <a:tr h="461898">
                <a:tc>
                  <a:txBody>
                    <a:bodyPr/>
                    <a:lstStyle/>
                    <a:p>
                      <a:pPr>
                        <a:lnSpc>
                          <a:spcPct val="107000"/>
                        </a:lnSpc>
                        <a:spcAft>
                          <a:spcPts val="0"/>
                        </a:spcAft>
                      </a:pPr>
                      <a:r>
                        <a:rPr lang="en-GB" sz="1300" dirty="0">
                          <a:effectLst/>
                        </a:rPr>
                        <a:t>In this organisation/institution there is an aspiration of unifying ideas regarding the organisation’s vision for the future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a:effectLst/>
                          <a:latin typeface="+mn-lt"/>
                        </a:rPr>
                        <a:t>,653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,335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,261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3"/>
                  </a:ext>
                </a:extLst>
              </a:tr>
              <a:tr h="423926">
                <a:tc>
                  <a:txBody>
                    <a:bodyPr/>
                    <a:lstStyle/>
                    <a:p>
                      <a:pPr>
                        <a:lnSpc>
                          <a:spcPct val="107000"/>
                        </a:lnSpc>
                        <a:spcAft>
                          <a:spcPts val="0"/>
                        </a:spcAft>
                      </a:pPr>
                      <a:r>
                        <a:rPr lang="en-GB" sz="1300" dirty="0">
                          <a:effectLst/>
                        </a:rPr>
                        <a:t>The organisation/institution supports that employees think in a community perspective </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,619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,320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,313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4"/>
                  </a:ext>
                </a:extLst>
              </a:tr>
              <a:tr h="307932">
                <a:tc>
                  <a:txBody>
                    <a:bodyPr/>
                    <a:lstStyle/>
                    <a:p>
                      <a:pPr>
                        <a:lnSpc>
                          <a:spcPct val="107000"/>
                        </a:lnSpc>
                        <a:spcAft>
                          <a:spcPts val="0"/>
                        </a:spcAft>
                      </a:pPr>
                      <a:r>
                        <a:rPr lang="en-GB" sz="1300" dirty="0">
                          <a:effectLst/>
                        </a:rPr>
                        <a:t>The organisation/institution recognises staff initiatives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,546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,531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,190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5"/>
                  </a:ext>
                </a:extLst>
              </a:tr>
              <a:tr h="307932">
                <a:tc>
                  <a:txBody>
                    <a:bodyPr/>
                    <a:lstStyle/>
                    <a:p>
                      <a:pPr>
                        <a:lnSpc>
                          <a:spcPct val="107000"/>
                        </a:lnSpc>
                        <a:spcAft>
                          <a:spcPts val="0"/>
                        </a:spcAft>
                      </a:pPr>
                      <a:r>
                        <a:rPr lang="en-GB" sz="1300" dirty="0">
                          <a:effectLst/>
                        </a:rPr>
                        <a:t>The organisation/institution works with external partners to achieve common goals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,507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,386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,180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6"/>
                  </a:ext>
                </a:extLst>
              </a:tr>
              <a:tr h="461898">
                <a:tc>
                  <a:txBody>
                    <a:bodyPr/>
                    <a:lstStyle/>
                    <a:p>
                      <a:pPr>
                        <a:lnSpc>
                          <a:spcPct val="107000"/>
                        </a:lnSpc>
                        <a:spcAft>
                          <a:spcPts val="0"/>
                        </a:spcAft>
                      </a:pPr>
                      <a:r>
                        <a:rPr lang="en-GB" sz="1300" dirty="0">
                          <a:effectLst/>
                        </a:rPr>
                        <a:t>The organisation/institution provides adequate resources to the employees in order to successfully complete their tasks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a:effectLst/>
                          <a:latin typeface="+mn-lt"/>
                        </a:rPr>
                        <a:t>,126</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7"/>
                  </a:ext>
                </a:extLst>
              </a:tr>
              <a:tr h="461898">
                <a:tc>
                  <a:txBody>
                    <a:bodyPr/>
                    <a:lstStyle/>
                    <a:p>
                      <a:pPr>
                        <a:lnSpc>
                          <a:spcPct val="107000"/>
                        </a:lnSpc>
                        <a:spcAft>
                          <a:spcPts val="0"/>
                        </a:spcAft>
                      </a:pPr>
                      <a:r>
                        <a:rPr lang="en-GB" sz="1300" dirty="0">
                          <a:effectLst/>
                        </a:rPr>
                        <a:t>The organisation/institution generally supports the need for learning and training opportunities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,147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extLst>
                  <a:ext uri="{0D108BD9-81ED-4DB2-BD59-A6C34878D82A}">
                    <a16:rowId xmlns:a16="http://schemas.microsoft.com/office/drawing/2014/main" val="10008"/>
                  </a:ext>
                </a:extLst>
              </a:tr>
              <a:tr h="307932">
                <a:tc>
                  <a:txBody>
                    <a:bodyPr/>
                    <a:lstStyle/>
                    <a:p>
                      <a:pPr>
                        <a:lnSpc>
                          <a:spcPct val="107000"/>
                        </a:lnSpc>
                        <a:spcAft>
                          <a:spcPts val="0"/>
                        </a:spcAft>
                      </a:pPr>
                      <a:r>
                        <a:rPr lang="en-GB" sz="1300" dirty="0">
                          <a:effectLst/>
                        </a:rPr>
                        <a:t>In the organisation/institution, the number of those that learn new skills is growing</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,173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,645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,300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9"/>
                  </a:ext>
                </a:extLst>
              </a:tr>
              <a:tr h="461898">
                <a:tc>
                  <a:txBody>
                    <a:bodyPr/>
                    <a:lstStyle/>
                    <a:p>
                      <a:pPr>
                        <a:lnSpc>
                          <a:spcPct val="107000"/>
                        </a:lnSpc>
                        <a:spcAft>
                          <a:spcPts val="0"/>
                        </a:spcAft>
                      </a:pPr>
                      <a:r>
                        <a:rPr lang="en-GB" sz="1300" dirty="0">
                          <a:effectLst/>
                        </a:rPr>
                        <a:t>The organisation/institution provides a quick and easy access to necessary information to the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dirty="0">
                          <a:effectLst/>
                          <a:latin typeface="+mn-lt"/>
                        </a:rPr>
                        <a:t>,443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,573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,130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10"/>
                  </a:ext>
                </a:extLst>
              </a:tr>
              <a:tr h="307932">
                <a:tc>
                  <a:txBody>
                    <a:bodyPr/>
                    <a:lstStyle/>
                    <a:p>
                      <a:pPr>
                        <a:lnSpc>
                          <a:spcPct val="107000"/>
                        </a:lnSpc>
                        <a:spcAft>
                          <a:spcPts val="0"/>
                        </a:spcAft>
                      </a:pPr>
                      <a:r>
                        <a:rPr lang="en-GB" sz="1300" dirty="0">
                          <a:effectLst/>
                        </a:rPr>
                        <a:t>The organisation/institution recognises  the learning activities of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,461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,528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,347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11"/>
                  </a:ext>
                </a:extLst>
              </a:tr>
              <a:tr h="461898">
                <a:tc>
                  <a:txBody>
                    <a:bodyPr/>
                    <a:lstStyle/>
                    <a:p>
                      <a:pPr>
                        <a:lnSpc>
                          <a:spcPct val="107000"/>
                        </a:lnSpc>
                        <a:spcAft>
                          <a:spcPts val="0"/>
                        </a:spcAft>
                      </a:pPr>
                      <a:r>
                        <a:rPr lang="en-GB" sz="1300" dirty="0">
                          <a:effectLst/>
                        </a:rPr>
                        <a:t>The employees are open to provide and receive honest feedback from and to each other</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,167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,163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,905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2"/>
                  </a:ext>
                </a:extLst>
              </a:tr>
              <a:tr h="307932">
                <a:tc>
                  <a:txBody>
                    <a:bodyPr/>
                    <a:lstStyle/>
                    <a:p>
                      <a:pPr>
                        <a:lnSpc>
                          <a:spcPct val="107000"/>
                        </a:lnSpc>
                        <a:spcAft>
                          <a:spcPts val="0"/>
                        </a:spcAft>
                      </a:pPr>
                      <a:r>
                        <a:rPr lang="en-GB" sz="1300" dirty="0">
                          <a:effectLst/>
                        </a:rPr>
                        <a:t>The employees openly discuss mistakes in order to learn from them</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,222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a:effectLst/>
                          <a:latin typeface="+mn-lt"/>
                        </a:rPr>
                        <a:t>,109</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,871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3"/>
                  </a:ext>
                </a:extLst>
              </a:tr>
              <a:tr h="423926">
                <a:tc>
                  <a:txBody>
                    <a:bodyPr/>
                    <a:lstStyle/>
                    <a:p>
                      <a:pPr>
                        <a:lnSpc>
                          <a:spcPct val="107000"/>
                        </a:lnSpc>
                        <a:spcAft>
                          <a:spcPts val="0"/>
                        </a:spcAft>
                      </a:pPr>
                      <a:r>
                        <a:rPr lang="en-GB" sz="1300" dirty="0">
                          <a:effectLst/>
                        </a:rPr>
                        <a:t>The employees approach problems in their work as opportunities to learn and develop</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dirty="0">
                          <a:effectLst/>
                          <a:latin typeface="+mn-lt"/>
                        </a:rPr>
                        <a:t>,294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,239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,744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4"/>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6A8B61D-12B1-44A7-96FC-A129B8D61FC0}"/>
              </a:ext>
            </a:extLst>
          </p:cNvPr>
          <p:cNvSpPr>
            <a:spLocks noGrp="1" noChangeArrowheads="1"/>
          </p:cNvSpPr>
          <p:nvPr>
            <p:ph type="title"/>
          </p:nvPr>
        </p:nvSpPr>
        <p:spPr>
          <a:xfrm>
            <a:off x="107950" y="260350"/>
            <a:ext cx="8856663" cy="865188"/>
          </a:xfrm>
        </p:spPr>
        <p:txBody>
          <a:bodyPr/>
          <a:lstStyle/>
          <a:p>
            <a:r>
              <a:rPr lang="en-GB" altLang="hu-HU" sz="2800"/>
              <a:t>The level of innovation activity of individuals (CII scores) working in different organisational environments</a:t>
            </a:r>
          </a:p>
        </p:txBody>
      </p:sp>
      <p:sp>
        <p:nvSpPr>
          <p:cNvPr id="205827" name="Rectangle 3">
            <a:extLst>
              <a:ext uri="{FF2B5EF4-FFF2-40B4-BE49-F238E27FC236}">
                <a16:creationId xmlns:a16="http://schemas.microsoft.com/office/drawing/2014/main" id="{E109D131-BEE2-4F90-AF96-1FA6E938B993}"/>
              </a:ext>
            </a:extLst>
          </p:cNvPr>
          <p:cNvSpPr>
            <a:spLocks noGrp="1" noChangeArrowheads="1"/>
          </p:cNvSpPr>
          <p:nvPr>
            <p:ph type="body" idx="1"/>
          </p:nvPr>
        </p:nvSpPr>
        <p:spPr>
          <a:xfrm>
            <a:off x="179388" y="6092825"/>
            <a:ext cx="8856662" cy="720725"/>
          </a:xfrm>
        </p:spPr>
        <p:txBody>
          <a:bodyPr/>
          <a:lstStyle/>
          <a:p>
            <a:pPr marL="0" indent="0">
              <a:buFontTx/>
              <a:buNone/>
            </a:pPr>
            <a:r>
              <a:rPr lang="en-GB" altLang="hu-HU" sz="1200"/>
              <a:t>Notes: Data from the Innova2 individual and organisational databases. The scale indicates the value of the CII score (1-100 scale). The numbers above the bars show the number of cases. Differences between, except between two highest values are statistically significant. The four types are based on a factor analysis of Quinn questionnaire items</a:t>
            </a:r>
          </a:p>
        </p:txBody>
      </p:sp>
      <p:graphicFrame>
        <p:nvGraphicFramePr>
          <p:cNvPr id="5" name="Diagram 4">
            <a:extLst>
              <a:ext uri="{FF2B5EF4-FFF2-40B4-BE49-F238E27FC236}">
                <a16:creationId xmlns:a16="http://schemas.microsoft.com/office/drawing/2014/main" id="{0BD06155-B5C5-4C9E-B383-502C2FF7F617}"/>
              </a:ext>
            </a:extLst>
          </p:cNvPr>
          <p:cNvGraphicFramePr/>
          <p:nvPr/>
        </p:nvGraphicFramePr>
        <p:xfrm>
          <a:off x="107951" y="1268760"/>
          <a:ext cx="8856662" cy="4680520"/>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extLst>
              <a:ext uri="{FF2B5EF4-FFF2-40B4-BE49-F238E27FC236}">
                <a16:creationId xmlns:a16="http://schemas.microsoft.com/office/drawing/2014/main" id="{97ED1A39-628C-44C9-9D72-45B6E40FDCE0}"/>
              </a:ext>
            </a:extLst>
          </p:cNvPr>
          <p:cNvPicPr>
            <a:picLocks noChangeAspect="1"/>
          </p:cNvPicPr>
          <p:nvPr/>
        </p:nvPicPr>
        <p:blipFill>
          <a:blip r:embed="rId4"/>
          <a:stretch>
            <a:fillRect/>
          </a:stretch>
        </p:blipFill>
        <p:spPr>
          <a:xfrm>
            <a:off x="1042988" y="1484313"/>
            <a:ext cx="1441450" cy="1079500"/>
          </a:xfrm>
          <a:prstGeom prst="rect">
            <a:avLst/>
          </a:prstGeom>
          <a:ln w="38100">
            <a:solidFill>
              <a:schemeClr val="accent1">
                <a:lumMod val="60000"/>
                <a:lumOff val="40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0" end="0"/>
                                            </p:txEl>
                                          </p:spTgt>
                                        </p:tgtEl>
                                        <p:attrNameLst>
                                          <p:attrName>style.visibility</p:attrName>
                                        </p:attrNameLst>
                                      </p:cBhvr>
                                      <p:to>
                                        <p:strVal val="visible"/>
                                      </p:to>
                                    </p:set>
                                    <p:animEffect transition="in" filter="wipe(left)">
                                      <p:cBhvr>
                                        <p:cTn id="11"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DFD5F72B-B863-4617-BA75-A1C5E984B420}"/>
              </a:ext>
            </a:extLst>
          </p:cNvPr>
          <p:cNvGraphicFramePr>
            <a:graphicFrameLocks noGrp="1"/>
          </p:cNvGraphicFramePr>
          <p:nvPr/>
        </p:nvGraphicFramePr>
        <p:xfrm>
          <a:off x="7938" y="0"/>
          <a:ext cx="9144000" cy="6858000"/>
        </p:xfrm>
        <a:graphic>
          <a:graphicData uri="http://schemas.openxmlformats.org/drawingml/2006/table">
            <a:tbl>
              <a:tblPr>
                <a:tableStyleId>{5C22544A-7EE6-4342-B048-85BDC9FD1C3A}</a:tableStyleId>
              </a:tblPr>
              <a:tblGrid>
                <a:gridCol w="5933680">
                  <a:extLst>
                    <a:ext uri="{9D8B030D-6E8A-4147-A177-3AD203B41FA5}">
                      <a16:colId xmlns:a16="http://schemas.microsoft.com/office/drawing/2014/main" val="20000"/>
                    </a:ext>
                  </a:extLst>
                </a:gridCol>
                <a:gridCol w="1605160">
                  <a:extLst>
                    <a:ext uri="{9D8B030D-6E8A-4147-A177-3AD203B41FA5}">
                      <a16:colId xmlns:a16="http://schemas.microsoft.com/office/drawing/2014/main" val="20001"/>
                    </a:ext>
                  </a:extLst>
                </a:gridCol>
                <a:gridCol w="1605160">
                  <a:extLst>
                    <a:ext uri="{9D8B030D-6E8A-4147-A177-3AD203B41FA5}">
                      <a16:colId xmlns:a16="http://schemas.microsoft.com/office/drawing/2014/main" val="20002"/>
                    </a:ext>
                  </a:extLst>
                </a:gridCol>
              </a:tblGrid>
              <a:tr h="460011">
                <a:tc>
                  <a:txBody>
                    <a:bodyPr/>
                    <a:lstStyle/>
                    <a:p>
                      <a:pPr algn="l" fontAlgn="b"/>
                      <a:endParaRPr lang="hu-HU" sz="1800" b="0" i="0" u="none" strike="noStrike" dirty="0">
                        <a:solidFill>
                          <a:srgbClr val="000000"/>
                        </a:solidFill>
                        <a:effectLst/>
                        <a:latin typeface="+mn-lt"/>
                      </a:endParaRPr>
                    </a:p>
                  </a:txBody>
                  <a:tcPr marL="6350" marR="6350" marT="6350" marB="0" anchor="b"/>
                </a:tc>
                <a:tc>
                  <a:txBody>
                    <a:bodyPr/>
                    <a:lstStyle/>
                    <a:p>
                      <a:pPr algn="ctr" fontAlgn="ctr"/>
                      <a:r>
                        <a:rPr lang="en-GB" sz="1400" u="none" strike="noStrike" noProof="0" dirty="0">
                          <a:effectLst/>
                          <a:latin typeface="+mn-lt"/>
                        </a:rPr>
                        <a:t>Factor 1 (EFFECTIVENESS)</a:t>
                      </a:r>
                      <a:endParaRPr lang="en-GB" sz="1400" b="0" i="0" u="none" strike="noStrike" noProof="0" dirty="0">
                        <a:solidFill>
                          <a:srgbClr val="000000"/>
                        </a:solidFill>
                        <a:effectLst/>
                        <a:latin typeface="+mn-lt"/>
                      </a:endParaRPr>
                    </a:p>
                  </a:txBody>
                  <a:tcPr marL="6350" marR="6350" marT="6350" marB="0" anchor="ctr"/>
                </a:tc>
                <a:tc>
                  <a:txBody>
                    <a:bodyPr/>
                    <a:lstStyle/>
                    <a:p>
                      <a:pPr algn="ctr" fontAlgn="ctr"/>
                      <a:r>
                        <a:rPr lang="en-GB" sz="1400" u="none" strike="noStrike" noProof="0" dirty="0">
                          <a:effectLst/>
                          <a:latin typeface="+mn-lt"/>
                        </a:rPr>
                        <a:t>Factor 2 (DYNAMISM)</a:t>
                      </a:r>
                      <a:endParaRPr lang="en-GB" sz="1400" b="0" i="0" u="none" strike="noStrike" noProof="0" dirty="0">
                        <a:solidFill>
                          <a:srgbClr val="000000"/>
                        </a:solidFill>
                        <a:effectLst/>
                        <a:latin typeface="+mn-lt"/>
                      </a:endParaRPr>
                    </a:p>
                  </a:txBody>
                  <a:tcPr marL="6350" marR="6350" marT="6350" marB="0" anchor="ctr"/>
                </a:tc>
                <a:extLst>
                  <a:ext uri="{0D108BD9-81ED-4DB2-BD59-A6C34878D82A}">
                    <a16:rowId xmlns:a16="http://schemas.microsoft.com/office/drawing/2014/main" val="10000"/>
                  </a:ext>
                </a:extLst>
              </a:tr>
              <a:tr h="504994">
                <a:tc>
                  <a:txBody>
                    <a:bodyPr/>
                    <a:lstStyle/>
                    <a:p>
                      <a:pPr algn="l" fontAlgn="t"/>
                      <a:r>
                        <a:rPr lang="en-GB" sz="1600" u="none" strike="noStrike" noProof="0" dirty="0">
                          <a:effectLst/>
                          <a:latin typeface="+mn-lt"/>
                        </a:rPr>
                        <a:t>The members of the organisation are involved in the decision-making process in a wide and proper manner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,756</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,208</a:t>
                      </a:r>
                      <a:endParaRPr lang="hu-HU" sz="18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10001"/>
                  </a:ext>
                </a:extLst>
              </a:tr>
              <a:tr h="504994">
                <a:tc>
                  <a:txBody>
                    <a:bodyPr/>
                    <a:lstStyle/>
                    <a:p>
                      <a:pPr algn="l" fontAlgn="t"/>
                      <a:r>
                        <a:rPr lang="en-GB" sz="1600" u="none" strike="noStrike" noProof="0" dirty="0">
                          <a:effectLst/>
                          <a:latin typeface="+mn-lt"/>
                        </a:rPr>
                        <a:t>The goals of the organisation are clear and understandable for most employees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,750</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,224</a:t>
                      </a:r>
                      <a:endParaRPr lang="hu-HU" sz="18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10002"/>
                  </a:ext>
                </a:extLst>
              </a:tr>
              <a:tr h="504994">
                <a:tc>
                  <a:txBody>
                    <a:bodyPr/>
                    <a:lstStyle/>
                    <a:p>
                      <a:pPr algn="l" fontAlgn="t"/>
                      <a:r>
                        <a:rPr lang="en-GB" sz="1600" u="none" strike="noStrike" noProof="0" dirty="0">
                          <a:effectLst/>
                          <a:latin typeface="+mn-lt"/>
                        </a:rPr>
                        <a:t>Work is supported by the organisation's rules and the formal methods and procedures applied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,719</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,203</a:t>
                      </a:r>
                      <a:endParaRPr lang="hu-HU" sz="18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10003"/>
                  </a:ext>
                </a:extLst>
              </a:tr>
              <a:tr h="504994">
                <a:tc>
                  <a:txBody>
                    <a:bodyPr/>
                    <a:lstStyle/>
                    <a:p>
                      <a:pPr algn="l" fontAlgn="t"/>
                      <a:r>
                        <a:rPr lang="en-GB" sz="1600" u="none" strike="noStrike" noProof="0" dirty="0">
                          <a:effectLst/>
                          <a:latin typeface="+mn-lt"/>
                        </a:rPr>
                        <a:t>Decisions in the organisation typically come about by common agreement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,708</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dirty="0">
                          <a:effectLst/>
                          <a:latin typeface="+mn-lt"/>
                        </a:rPr>
                        <a:t>,194</a:t>
                      </a:r>
                      <a:endParaRPr lang="hu-HU"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004"/>
                  </a:ext>
                </a:extLst>
              </a:tr>
              <a:tr h="286899">
                <a:tc>
                  <a:txBody>
                    <a:bodyPr/>
                    <a:lstStyle/>
                    <a:p>
                      <a:pPr algn="l" fontAlgn="t"/>
                      <a:r>
                        <a:rPr lang="en-GB" sz="1600" u="none" strike="noStrike" noProof="0" dirty="0">
                          <a:effectLst/>
                          <a:latin typeface="+mn-lt"/>
                        </a:rPr>
                        <a:t>Workflows in the organisation are planned and controlled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,658</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a:effectLst/>
                          <a:latin typeface="+mn-lt"/>
                        </a:rPr>
                        <a:t>,230</a:t>
                      </a:r>
                      <a:endParaRPr lang="hu-HU" sz="18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10005"/>
                  </a:ext>
                </a:extLst>
              </a:tr>
              <a:tr h="286899">
                <a:tc>
                  <a:txBody>
                    <a:bodyPr/>
                    <a:lstStyle/>
                    <a:p>
                      <a:pPr algn="l" fontAlgn="t"/>
                      <a:r>
                        <a:rPr lang="en-GB" sz="1600" u="none" strike="noStrike" noProof="0" dirty="0">
                          <a:effectLst/>
                          <a:latin typeface="+mn-lt"/>
                        </a:rPr>
                        <a:t>The organisation usually works intensely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,555</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dirty="0">
                          <a:effectLst/>
                          <a:latin typeface="+mn-lt"/>
                        </a:rPr>
                        <a:t>,419</a:t>
                      </a:r>
                      <a:endParaRPr lang="hu-HU"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006"/>
                  </a:ext>
                </a:extLst>
              </a:tr>
              <a:tr h="286899">
                <a:tc>
                  <a:txBody>
                    <a:bodyPr/>
                    <a:lstStyle/>
                    <a:p>
                      <a:pPr algn="l" fontAlgn="t"/>
                      <a:r>
                        <a:rPr lang="en-GB" sz="1600" u="none" strike="noStrike" noProof="0" dirty="0">
                          <a:effectLst/>
                          <a:latin typeface="+mn-lt"/>
                        </a:rPr>
                        <a:t>Working conditions are stable, predictable and well-designed </a:t>
                      </a:r>
                      <a:endParaRPr lang="en-GB" sz="1600" b="0" i="0" u="none" strike="noStrike" noProof="0" dirty="0">
                        <a:solidFill>
                          <a:srgbClr val="000000"/>
                        </a:solidFill>
                        <a:effectLst/>
                        <a:latin typeface="+mn-lt"/>
                      </a:endParaRPr>
                    </a:p>
                  </a:txBody>
                  <a:tcPr marL="6350" marR="6350" marT="6350" marB="0">
                    <a:solidFill>
                      <a:schemeClr val="accent2">
                        <a:lumMod val="60000"/>
                        <a:lumOff val="40000"/>
                      </a:schemeClr>
                    </a:solidFill>
                  </a:tcPr>
                </a:tc>
                <a:tc>
                  <a:txBody>
                    <a:bodyPr/>
                    <a:lstStyle/>
                    <a:p>
                      <a:pPr algn="ctr" fontAlgn="ctr"/>
                      <a:r>
                        <a:rPr lang="hu-HU" sz="1800" b="1" u="none" strike="noStrike" dirty="0">
                          <a:effectLst/>
                          <a:latin typeface="+mn-lt"/>
                        </a:rPr>
                        <a:t>,509</a:t>
                      </a:r>
                      <a:endParaRPr lang="hu-HU"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ctr"/>
                      <a:r>
                        <a:rPr lang="hu-HU" sz="1800" u="none" strike="noStrike" dirty="0">
                          <a:effectLst/>
                          <a:latin typeface="+mn-lt"/>
                        </a:rPr>
                        <a:t>,247</a:t>
                      </a:r>
                      <a:endParaRPr lang="hu-HU"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007"/>
                  </a:ext>
                </a:extLst>
              </a:tr>
              <a:tr h="286899">
                <a:tc>
                  <a:txBody>
                    <a:bodyPr/>
                    <a:lstStyle/>
                    <a:p>
                      <a:pPr algn="l" fontAlgn="t"/>
                      <a:r>
                        <a:rPr lang="en-GB" sz="1600" u="none" strike="noStrike" noProof="0" dirty="0">
                          <a:effectLst/>
                          <a:latin typeface="+mn-lt"/>
                        </a:rPr>
                        <a:t>The relationship between the workplace and the staff is positive </a:t>
                      </a:r>
                      <a:endParaRPr lang="en-GB" sz="1600" b="0" i="0" u="none" strike="noStrike" noProof="0" dirty="0">
                        <a:solidFill>
                          <a:srgbClr val="000000"/>
                        </a:solidFill>
                        <a:effectLst/>
                        <a:latin typeface="+mn-lt"/>
                      </a:endParaRPr>
                    </a:p>
                  </a:txBody>
                  <a:tcPr marL="6350" marR="6350" marT="6350" marB="0"/>
                </a:tc>
                <a:tc>
                  <a:txBody>
                    <a:bodyPr/>
                    <a:lstStyle/>
                    <a:p>
                      <a:pPr algn="ctr" fontAlgn="ctr"/>
                      <a:r>
                        <a:rPr lang="hu-HU" sz="1800" u="none" strike="noStrike">
                          <a:effectLst/>
                          <a:latin typeface="+mn-lt"/>
                        </a:rPr>
                        <a:t>,458</a:t>
                      </a:r>
                      <a:endParaRPr lang="hu-HU" sz="1800" b="0" i="0" u="none" strike="noStrike">
                        <a:solidFill>
                          <a:srgbClr val="000000"/>
                        </a:solidFill>
                        <a:effectLst/>
                        <a:latin typeface="+mn-lt"/>
                      </a:endParaRPr>
                    </a:p>
                  </a:txBody>
                  <a:tcPr marL="6350" marR="6350" marT="6350" marB="0" anchor="ctr"/>
                </a:tc>
                <a:tc>
                  <a:txBody>
                    <a:bodyPr/>
                    <a:lstStyle/>
                    <a:p>
                      <a:pPr algn="ctr" fontAlgn="ctr"/>
                      <a:r>
                        <a:rPr lang="hu-HU" sz="1800" u="none" strike="noStrike">
                          <a:effectLst/>
                          <a:latin typeface="+mn-lt"/>
                        </a:rPr>
                        <a:t>,416</a:t>
                      </a:r>
                      <a:endParaRPr lang="hu-HU" sz="18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10008"/>
                  </a:ext>
                </a:extLst>
              </a:tr>
              <a:tr h="504994">
                <a:tc>
                  <a:txBody>
                    <a:bodyPr/>
                    <a:lstStyle/>
                    <a:p>
                      <a:pPr algn="l" fontAlgn="t"/>
                      <a:r>
                        <a:rPr lang="en-GB" sz="1600" u="none" strike="noStrike" noProof="0" dirty="0">
                          <a:effectLst/>
                          <a:latin typeface="+mn-lt"/>
                        </a:rPr>
                        <a:t>The organisation is seen by external viewers as a dynamically developing system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,191</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,783</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09"/>
                  </a:ext>
                </a:extLst>
              </a:tr>
              <a:tr h="307848">
                <a:tc>
                  <a:txBody>
                    <a:bodyPr/>
                    <a:lstStyle/>
                    <a:p>
                      <a:pPr algn="l" fontAlgn="t"/>
                      <a:r>
                        <a:rPr lang="en-GB" sz="1600" u="none" strike="noStrike" noProof="0" dirty="0">
                          <a:effectLst/>
                          <a:latin typeface="+mn-lt"/>
                        </a:rPr>
                        <a:t>Outside viewers see the organisation as a dynamic, potential-filled place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,197</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,751</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10"/>
                  </a:ext>
                </a:extLst>
              </a:tr>
              <a:tr h="307848">
                <a:tc>
                  <a:txBody>
                    <a:bodyPr/>
                    <a:lstStyle/>
                    <a:p>
                      <a:pPr algn="l" fontAlgn="t"/>
                      <a:r>
                        <a:rPr lang="en-GB" sz="1600" u="none" strike="noStrike" noProof="0" dirty="0">
                          <a:effectLst/>
                          <a:latin typeface="+mn-lt"/>
                        </a:rPr>
                        <a:t>The organisation encourages creative insights and innovative ideas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,282</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,650</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11"/>
                  </a:ext>
                </a:extLst>
              </a:tr>
              <a:tr h="504994">
                <a:tc>
                  <a:txBody>
                    <a:bodyPr/>
                    <a:lstStyle/>
                    <a:p>
                      <a:pPr algn="l" fontAlgn="t"/>
                      <a:r>
                        <a:rPr lang="en-GB" sz="1600" u="none" strike="noStrike" noProof="0" dirty="0">
                          <a:effectLst/>
                          <a:latin typeface="+mn-lt"/>
                        </a:rPr>
                        <a:t>The organisation places great emphasis on innovation, trying out new things and discovering new opportunities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,160</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,629</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12"/>
                  </a:ext>
                </a:extLst>
              </a:tr>
              <a:tr h="504994">
                <a:tc>
                  <a:txBody>
                    <a:bodyPr/>
                    <a:lstStyle/>
                    <a:p>
                      <a:pPr algn="l" fontAlgn="t"/>
                      <a:r>
                        <a:rPr lang="en-GB" sz="1600" u="none" strike="noStrike" noProof="0" dirty="0">
                          <a:effectLst/>
                          <a:latin typeface="+mn-lt"/>
                        </a:rPr>
                        <a:t>In the organisation, there is a constant pursuit of achieving better and greater performance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,310</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,623</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13"/>
                  </a:ext>
                </a:extLst>
              </a:tr>
              <a:tr h="307848">
                <a:tc>
                  <a:txBody>
                    <a:bodyPr/>
                    <a:lstStyle/>
                    <a:p>
                      <a:pPr algn="l" fontAlgn="t"/>
                      <a:r>
                        <a:rPr lang="en-GB" sz="1600" u="none" strike="noStrike" noProof="0" dirty="0">
                          <a:effectLst/>
                          <a:latin typeface="+mn-lt"/>
                        </a:rPr>
                        <a:t>In the organisation, individual goals are guided by organizational goals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,371</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,605</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14"/>
                  </a:ext>
                </a:extLst>
              </a:tr>
              <a:tr h="504994">
                <a:tc>
                  <a:txBody>
                    <a:bodyPr/>
                    <a:lstStyle/>
                    <a:p>
                      <a:pPr algn="l" fontAlgn="t"/>
                      <a:r>
                        <a:rPr lang="en-GB" sz="1600" u="none" strike="noStrike" noProof="0" dirty="0">
                          <a:effectLst/>
                          <a:latin typeface="+mn-lt"/>
                        </a:rPr>
                        <a:t>Employees of the organisation feel that they are important to the organisation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,478</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,569</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15"/>
                  </a:ext>
                </a:extLst>
              </a:tr>
              <a:tr h="286899">
                <a:tc>
                  <a:txBody>
                    <a:bodyPr/>
                    <a:lstStyle/>
                    <a:p>
                      <a:pPr algn="l" fontAlgn="t"/>
                      <a:r>
                        <a:rPr lang="en-GB" sz="1600" u="none" strike="noStrike" noProof="0" dirty="0">
                          <a:effectLst/>
                          <a:latin typeface="+mn-lt"/>
                        </a:rPr>
                        <a:t>Quantification and measurement are a key feature of the work culture </a:t>
                      </a:r>
                      <a:endParaRPr lang="en-GB" sz="1600" b="0" i="0" u="none" strike="noStrike" noProof="0" dirty="0">
                        <a:solidFill>
                          <a:srgbClr val="000000"/>
                        </a:solidFill>
                        <a:effectLst/>
                        <a:latin typeface="+mn-lt"/>
                      </a:endParaRPr>
                    </a:p>
                  </a:txBody>
                  <a:tcPr marL="6350" marR="6350" marT="6350" marB="0">
                    <a:solidFill>
                      <a:schemeClr val="accent3">
                        <a:lumMod val="60000"/>
                        <a:lumOff val="40000"/>
                      </a:schemeClr>
                    </a:solidFill>
                  </a:tcPr>
                </a:tc>
                <a:tc>
                  <a:txBody>
                    <a:bodyPr/>
                    <a:lstStyle/>
                    <a:p>
                      <a:pPr algn="ctr" fontAlgn="ctr"/>
                      <a:r>
                        <a:rPr lang="hu-HU" sz="1800" u="none" strike="noStrike" dirty="0">
                          <a:effectLst/>
                          <a:latin typeface="+mn-lt"/>
                        </a:rPr>
                        <a:t>,138</a:t>
                      </a:r>
                      <a:endParaRPr lang="hu-HU" sz="1800" b="0" i="0" u="none" strike="noStrike" dirty="0">
                        <a:solidFill>
                          <a:srgbClr val="000000"/>
                        </a:solidFill>
                        <a:effectLst/>
                        <a:latin typeface="+mn-lt"/>
                      </a:endParaRPr>
                    </a:p>
                  </a:txBody>
                  <a:tcPr marL="6350" marR="6350" marT="6350" marB="0" anchor="ctr">
                    <a:solidFill>
                      <a:schemeClr val="accent3">
                        <a:lumMod val="60000"/>
                        <a:lumOff val="40000"/>
                      </a:schemeClr>
                    </a:solidFill>
                  </a:tcPr>
                </a:tc>
                <a:tc>
                  <a:txBody>
                    <a:bodyPr/>
                    <a:lstStyle/>
                    <a:p>
                      <a:pPr algn="ctr" fontAlgn="ctr"/>
                      <a:r>
                        <a:rPr lang="hu-HU" sz="1800" b="1" u="none" strike="noStrike" dirty="0">
                          <a:effectLst/>
                          <a:latin typeface="+mn-lt"/>
                        </a:rPr>
                        <a:t>,479</a:t>
                      </a:r>
                      <a:endParaRPr lang="hu-HU" sz="1800" b="1" i="0" u="none" strike="noStrike" dirty="0">
                        <a:solidFill>
                          <a:srgbClr val="000000"/>
                        </a:solidFill>
                        <a:effectLst/>
                        <a:latin typeface="+mn-lt"/>
                      </a:endParaRPr>
                    </a:p>
                  </a:txBody>
                  <a:tcPr marL="6350" marR="6350" marT="6350" marB="0" anchor="ctr">
                    <a:solidFill>
                      <a:schemeClr val="accent3">
                        <a:lumMod val="60000"/>
                        <a:lumOff val="40000"/>
                      </a:schemeClr>
                    </a:solidFill>
                  </a:tcPr>
                </a:tc>
                <a:extLst>
                  <a:ext uri="{0D108BD9-81ED-4DB2-BD59-A6C34878D82A}">
                    <a16:rowId xmlns:a16="http://schemas.microsoft.com/office/drawing/2014/main" val="10016"/>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47B9592-1961-4DE8-9F79-252A59B47FE2}"/>
              </a:ext>
            </a:extLst>
          </p:cNvPr>
          <p:cNvSpPr>
            <a:spLocks noGrp="1" noChangeArrowheads="1"/>
          </p:cNvSpPr>
          <p:nvPr>
            <p:ph type="title"/>
          </p:nvPr>
        </p:nvSpPr>
        <p:spPr>
          <a:xfrm>
            <a:off x="107950" y="260350"/>
            <a:ext cx="8856663" cy="1223963"/>
          </a:xfrm>
        </p:spPr>
        <p:txBody>
          <a:bodyPr/>
          <a:lstStyle/>
          <a:p>
            <a:r>
              <a:rPr lang="en-GB" altLang="hu-HU" sz="2800"/>
              <a:t>The distribution of individuals belonging to different IWB categories within the four groups of organisations with different organisational profiles (OP) </a:t>
            </a:r>
          </a:p>
        </p:txBody>
      </p:sp>
      <p:sp>
        <p:nvSpPr>
          <p:cNvPr id="205827" name="Rectangle 3">
            <a:extLst>
              <a:ext uri="{FF2B5EF4-FFF2-40B4-BE49-F238E27FC236}">
                <a16:creationId xmlns:a16="http://schemas.microsoft.com/office/drawing/2014/main" id="{65F0F28A-2E6C-411C-8821-318081F1A2E3}"/>
              </a:ext>
            </a:extLst>
          </p:cNvPr>
          <p:cNvSpPr>
            <a:spLocks noGrp="1" noChangeArrowheads="1"/>
          </p:cNvSpPr>
          <p:nvPr>
            <p:ph type="body" idx="1"/>
          </p:nvPr>
        </p:nvSpPr>
        <p:spPr>
          <a:xfrm>
            <a:off x="179388" y="6454775"/>
            <a:ext cx="8001000" cy="287338"/>
          </a:xfrm>
        </p:spPr>
        <p:txBody>
          <a:bodyPr/>
          <a:lstStyle/>
          <a:p>
            <a:pPr marL="0" indent="0">
              <a:buFontTx/>
              <a:buNone/>
            </a:pPr>
            <a:r>
              <a:rPr lang="en-GB" altLang="hu-HU" sz="1400"/>
              <a:t>Source: Data from the Innova2 individual and organisational databases</a:t>
            </a:r>
          </a:p>
        </p:txBody>
      </p:sp>
      <p:graphicFrame>
        <p:nvGraphicFramePr>
          <p:cNvPr id="7" name="Diagram 6">
            <a:extLst>
              <a:ext uri="{FF2B5EF4-FFF2-40B4-BE49-F238E27FC236}">
                <a16:creationId xmlns:a16="http://schemas.microsoft.com/office/drawing/2014/main" id="{A52A28A7-CEC2-4DA0-B876-C648761EF5B1}"/>
              </a:ext>
            </a:extLst>
          </p:cNvPr>
          <p:cNvGraphicFramePr>
            <a:graphicFrameLocks/>
          </p:cNvGraphicFramePr>
          <p:nvPr/>
        </p:nvGraphicFramePr>
        <p:xfrm>
          <a:off x="107950" y="1628800"/>
          <a:ext cx="8856663"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080C428-910D-4351-9B6C-104A6E2DBEE9}"/>
              </a:ext>
            </a:extLst>
          </p:cNvPr>
          <p:cNvSpPr>
            <a:spLocks noGrp="1" noChangeArrowheads="1"/>
          </p:cNvSpPr>
          <p:nvPr>
            <p:ph type="title"/>
          </p:nvPr>
        </p:nvSpPr>
        <p:spPr>
          <a:xfrm>
            <a:off x="84138" y="188913"/>
            <a:ext cx="6359525" cy="504825"/>
          </a:xfrm>
        </p:spPr>
        <p:txBody>
          <a:bodyPr/>
          <a:lstStyle/>
          <a:p>
            <a:r>
              <a:rPr lang="en-GB" altLang="hu-HU" sz="2800"/>
              <a:t>Clusters of education units on the basis of the six organisational indicators</a:t>
            </a:r>
          </a:p>
        </p:txBody>
      </p:sp>
      <p:sp>
        <p:nvSpPr>
          <p:cNvPr id="205827" name="Rectangle 3">
            <a:extLst>
              <a:ext uri="{FF2B5EF4-FFF2-40B4-BE49-F238E27FC236}">
                <a16:creationId xmlns:a16="http://schemas.microsoft.com/office/drawing/2014/main" id="{D3117E50-EA4C-4357-BC90-89D5E3E7C06A}"/>
              </a:ext>
            </a:extLst>
          </p:cNvPr>
          <p:cNvSpPr>
            <a:spLocks noGrp="1" noChangeArrowheads="1"/>
          </p:cNvSpPr>
          <p:nvPr>
            <p:ph type="body" idx="1"/>
          </p:nvPr>
        </p:nvSpPr>
        <p:spPr>
          <a:xfrm>
            <a:off x="179388" y="6308725"/>
            <a:ext cx="8569325" cy="433388"/>
          </a:xfrm>
        </p:spPr>
        <p:txBody>
          <a:bodyPr/>
          <a:lstStyle/>
          <a:p>
            <a:pPr marL="0" indent="0">
              <a:buFontTx/>
              <a:buNone/>
            </a:pPr>
            <a:r>
              <a:rPr lang="en-GB" altLang="hu-HU" sz="1400"/>
              <a:t>Source: Data from the Innova1 (2a, 2b, 2c) and from the Innova2 (1, 3a, 3b) organisational databases. Only cases with data from both Innova surveys are included</a:t>
            </a:r>
          </a:p>
        </p:txBody>
      </p:sp>
      <p:graphicFrame>
        <p:nvGraphicFramePr>
          <p:cNvPr id="6" name="Diagram 5">
            <a:extLst>
              <a:ext uri="{FF2B5EF4-FFF2-40B4-BE49-F238E27FC236}">
                <a16:creationId xmlns:a16="http://schemas.microsoft.com/office/drawing/2014/main" id="{82DFBB86-86E1-444C-AB04-0FD2CF395D6A}"/>
              </a:ext>
            </a:extLst>
          </p:cNvPr>
          <p:cNvGraphicFramePr/>
          <p:nvPr/>
        </p:nvGraphicFramePr>
        <p:xfrm>
          <a:off x="113584" y="980729"/>
          <a:ext cx="8856663" cy="5256584"/>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11&amp;return=true"/>
            <a:extLst>
              <a:ext uri="{FF2B5EF4-FFF2-40B4-BE49-F238E27FC236}">
                <a16:creationId xmlns:a16="http://schemas.microsoft.com/office/drawing/2014/main" id="{324BD319-958E-424B-9C5A-AFEF5AF72A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309563"/>
            <a:ext cx="1590675" cy="11747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9A28284-F1C8-4F47-9C0C-A602572163E9}"/>
              </a:ext>
            </a:extLst>
          </p:cNvPr>
          <p:cNvSpPr>
            <a:spLocks noGrp="1" noChangeArrowheads="1"/>
          </p:cNvSpPr>
          <p:nvPr>
            <p:ph type="title"/>
          </p:nvPr>
        </p:nvSpPr>
        <p:spPr>
          <a:xfrm>
            <a:off x="0" y="260350"/>
            <a:ext cx="8856663" cy="504825"/>
          </a:xfrm>
        </p:spPr>
        <p:txBody>
          <a:bodyPr/>
          <a:lstStyle/>
          <a:p>
            <a:r>
              <a:rPr lang="en-GB" altLang="hu-HU" sz="2800"/>
              <a:t>Individual innovation activity and behaviour in the four clusters</a:t>
            </a:r>
          </a:p>
        </p:txBody>
      </p:sp>
      <p:sp>
        <p:nvSpPr>
          <p:cNvPr id="205827" name="Rectangle 3">
            <a:extLst>
              <a:ext uri="{FF2B5EF4-FFF2-40B4-BE49-F238E27FC236}">
                <a16:creationId xmlns:a16="http://schemas.microsoft.com/office/drawing/2014/main" id="{ED130F00-0074-4E80-A145-063B5C6BE0D6}"/>
              </a:ext>
            </a:extLst>
          </p:cNvPr>
          <p:cNvSpPr>
            <a:spLocks noGrp="1" noChangeArrowheads="1"/>
          </p:cNvSpPr>
          <p:nvPr>
            <p:ph type="body" idx="1"/>
          </p:nvPr>
        </p:nvSpPr>
        <p:spPr>
          <a:xfrm>
            <a:off x="142875" y="6092825"/>
            <a:ext cx="8858250" cy="720725"/>
          </a:xfrm>
        </p:spPr>
        <p:txBody>
          <a:bodyPr/>
          <a:lstStyle/>
          <a:p>
            <a:pPr marL="0" indent="0">
              <a:buFontTx/>
              <a:buNone/>
            </a:pPr>
            <a:r>
              <a:rPr lang="en-GB" altLang="hu-HU" sz="1200"/>
              <a:t>Notes: Data from the Innova2 individual and the Innova1 and Innova2 organisational databases. The characteristics of the four clusters are presented in the figure on clusters. The differences between the IWB scores of cluster 1 and 2 are statistically significant but those between cluster 1 and 3 are not. In the case of CII only differences between cluster 3 and cluster</a:t>
            </a:r>
            <a:r>
              <a:rPr lang="hu-HU" altLang="hu-HU" sz="1200"/>
              <a:t>s</a:t>
            </a:r>
            <a:r>
              <a:rPr lang="en-GB" altLang="hu-HU" sz="1200"/>
              <a:t> </a:t>
            </a:r>
            <a:r>
              <a:rPr lang="hu-HU" altLang="hu-HU" sz="1200"/>
              <a:t>2 and </a:t>
            </a:r>
            <a:r>
              <a:rPr lang="en-GB" altLang="hu-HU" sz="1200"/>
              <a:t>4 are statistically significant</a:t>
            </a:r>
          </a:p>
        </p:txBody>
      </p:sp>
      <p:graphicFrame>
        <p:nvGraphicFramePr>
          <p:cNvPr id="5" name="Diagram 4">
            <a:extLst>
              <a:ext uri="{FF2B5EF4-FFF2-40B4-BE49-F238E27FC236}">
                <a16:creationId xmlns:a16="http://schemas.microsoft.com/office/drawing/2014/main" id="{971A4E62-EFC1-45E0-AD96-AE8A30D4B100}"/>
              </a:ext>
            </a:extLst>
          </p:cNvPr>
          <p:cNvGraphicFramePr/>
          <p:nvPr/>
        </p:nvGraphicFramePr>
        <p:xfrm>
          <a:off x="143445" y="1196752"/>
          <a:ext cx="8857108" cy="47525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D926562-4E53-485E-B396-C8292C098E42}"/>
              </a:ext>
            </a:extLst>
          </p:cNvPr>
          <p:cNvSpPr>
            <a:spLocks noGrp="1" noChangeArrowheads="1"/>
          </p:cNvSpPr>
          <p:nvPr>
            <p:ph type="title"/>
          </p:nvPr>
        </p:nvSpPr>
        <p:spPr>
          <a:xfrm>
            <a:off x="107950" y="188913"/>
            <a:ext cx="8856663" cy="1008062"/>
          </a:xfrm>
        </p:spPr>
        <p:txBody>
          <a:bodyPr/>
          <a:lstStyle/>
          <a:p>
            <a:r>
              <a:rPr lang="en-GB" altLang="hu-HU" sz="3200"/>
              <a:t>Individual innovation behaviour and change of organisational performance</a:t>
            </a:r>
            <a:endParaRPr lang="en-GB" altLang="hu-HU" sz="2800"/>
          </a:p>
        </p:txBody>
      </p:sp>
      <p:sp>
        <p:nvSpPr>
          <p:cNvPr id="205827" name="Rectangle 3">
            <a:extLst>
              <a:ext uri="{FF2B5EF4-FFF2-40B4-BE49-F238E27FC236}">
                <a16:creationId xmlns:a16="http://schemas.microsoft.com/office/drawing/2014/main" id="{0D1467CD-0B78-425A-B582-F80B54F06A3F}"/>
              </a:ext>
            </a:extLst>
          </p:cNvPr>
          <p:cNvSpPr>
            <a:spLocks noGrp="1" noChangeArrowheads="1"/>
          </p:cNvSpPr>
          <p:nvPr>
            <p:ph type="body" idx="1"/>
          </p:nvPr>
        </p:nvSpPr>
        <p:spPr>
          <a:xfrm>
            <a:off x="182563" y="6165850"/>
            <a:ext cx="8856662" cy="647700"/>
          </a:xfrm>
        </p:spPr>
        <p:txBody>
          <a:bodyPr/>
          <a:lstStyle/>
          <a:p>
            <a:pPr marL="0" indent="0">
              <a:buFontTx/>
              <a:buNone/>
            </a:pPr>
            <a:r>
              <a:rPr lang="en-GB" altLang="hu-HU" sz="1000"/>
              <a:t>Note: </a:t>
            </a:r>
            <a:r>
              <a:rPr lang="en-GB" altLang="hu-HU" sz="1000" i="1"/>
              <a:t>individual data</a:t>
            </a:r>
            <a:r>
              <a:rPr lang="en-GB" altLang="hu-HU" sz="1000"/>
              <a:t>. Number of cases above the bars.  The left hand side scale has been calculated on the basis of  questions related with organisational performance as judged by individuals (1 = major deterioration; 2 = Smaller deterioration; 3 = No change; 4 = Smaller improvement; 5 = Major improvement). From the left side the difference between bar one and two is statistically not significant, between bar one and three is significant. The right hand scale is calculated on the basis of leader’s opinion . This is a 1 to 3 scale. (1 = deterioration; 2 = no change; 3 = improvement)</a:t>
            </a:r>
          </a:p>
        </p:txBody>
      </p:sp>
      <p:graphicFrame>
        <p:nvGraphicFramePr>
          <p:cNvPr id="5" name="Diagram 4">
            <a:extLst>
              <a:ext uri="{FF2B5EF4-FFF2-40B4-BE49-F238E27FC236}">
                <a16:creationId xmlns:a16="http://schemas.microsoft.com/office/drawing/2014/main" id="{006D38D2-90E1-46DA-AC7F-4284C2E3FAF7}"/>
              </a:ext>
            </a:extLst>
          </p:cNvPr>
          <p:cNvGraphicFramePr>
            <a:graphicFrameLocks/>
          </p:cNvGraphicFramePr>
          <p:nvPr/>
        </p:nvGraphicFramePr>
        <p:xfrm>
          <a:off x="154460" y="1124744"/>
          <a:ext cx="8774509" cy="4968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0" end="0"/>
                                            </p:txEl>
                                          </p:spTgt>
                                        </p:tgtEl>
                                        <p:attrNameLst>
                                          <p:attrName>style.visibility</p:attrName>
                                        </p:attrNameLst>
                                      </p:cBhvr>
                                      <p:to>
                                        <p:strVal val="visible"/>
                                      </p:to>
                                    </p:set>
                                    <p:animEffect transition="in" filter="wipe(left)">
                                      <p:cBhvr>
                                        <p:cTn id="11"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D0584CC-76E7-485F-B29D-80A012FA380D}"/>
              </a:ext>
            </a:extLst>
          </p:cNvPr>
          <p:cNvSpPr>
            <a:spLocks noGrp="1" noChangeArrowheads="1"/>
          </p:cNvSpPr>
          <p:nvPr>
            <p:ph type="title"/>
          </p:nvPr>
        </p:nvSpPr>
        <p:spPr>
          <a:xfrm>
            <a:off x="107950" y="115888"/>
            <a:ext cx="8928100" cy="1008062"/>
          </a:xfrm>
        </p:spPr>
        <p:txBody>
          <a:bodyPr/>
          <a:lstStyle/>
          <a:p>
            <a:pPr>
              <a:defRPr/>
            </a:pPr>
            <a:r>
              <a:rPr lang="en-GB" sz="3600" kern="1200" dirty="0">
                <a:solidFill>
                  <a:srgbClr val="FFFF00"/>
                </a:solidFill>
              </a:rPr>
              <a:t>Change of organisational performance in schools belonging to four clusters (%)</a:t>
            </a:r>
            <a:endParaRPr lang="en-GB" altLang="hu-HU" sz="3600" dirty="0">
              <a:solidFill>
                <a:srgbClr val="FFFF00"/>
              </a:solidFill>
            </a:endParaRPr>
          </a:p>
        </p:txBody>
      </p:sp>
      <p:graphicFrame>
        <p:nvGraphicFramePr>
          <p:cNvPr id="8" name="Diagram 7">
            <a:extLst>
              <a:ext uri="{FF2B5EF4-FFF2-40B4-BE49-F238E27FC236}">
                <a16:creationId xmlns:a16="http://schemas.microsoft.com/office/drawing/2014/main" id="{AEA5511A-C875-4F3C-83A5-5BF51251BE90}"/>
              </a:ext>
            </a:extLst>
          </p:cNvPr>
          <p:cNvGraphicFramePr>
            <a:graphicFrameLocks/>
          </p:cNvGraphicFramePr>
          <p:nvPr/>
        </p:nvGraphicFramePr>
        <p:xfrm>
          <a:off x="-252536" y="1340768"/>
          <a:ext cx="9433048" cy="5517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Kép 8">
            <a:extLst>
              <a:ext uri="{FF2B5EF4-FFF2-40B4-BE49-F238E27FC236}">
                <a16:creationId xmlns:a16="http://schemas.microsoft.com/office/drawing/2014/main" id="{2FEBBA55-0785-4396-9574-4B2D60807C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3429000"/>
            <a:ext cx="82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10">
            <a:extLst>
              <a:ext uri="{FF2B5EF4-FFF2-40B4-BE49-F238E27FC236}">
                <a16:creationId xmlns:a16="http://schemas.microsoft.com/office/drawing/2014/main" id="{19408315-7EF2-47EE-91CF-5221C4E256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6975" y="3692525"/>
            <a:ext cx="9794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ép 14">
            <a:extLst>
              <a:ext uri="{FF2B5EF4-FFF2-40B4-BE49-F238E27FC236}">
                <a16:creationId xmlns:a16="http://schemas.microsoft.com/office/drawing/2014/main" id="{2531DC10-8931-4370-8723-762B4050A6C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3789363"/>
            <a:ext cx="10795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ép 15">
            <a:extLst>
              <a:ext uri="{FF2B5EF4-FFF2-40B4-BE49-F238E27FC236}">
                <a16:creationId xmlns:a16="http://schemas.microsoft.com/office/drawing/2014/main" id="{CB2E6AD9-B701-4DE1-8D4B-7B2D6797AE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3013" y="3933825"/>
            <a:ext cx="10826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8A50C3D-10F3-4AB4-BED6-1C59D46A19DD}"/>
              </a:ext>
            </a:extLst>
          </p:cNvPr>
          <p:cNvSpPr>
            <a:spLocks noGrp="1" noChangeArrowheads="1"/>
          </p:cNvSpPr>
          <p:nvPr>
            <p:ph type="title"/>
          </p:nvPr>
        </p:nvSpPr>
        <p:spPr>
          <a:xfrm>
            <a:off x="327025" y="260350"/>
            <a:ext cx="7669213" cy="865188"/>
          </a:xfrm>
        </p:spPr>
        <p:txBody>
          <a:bodyPr/>
          <a:lstStyle/>
          <a:p>
            <a:r>
              <a:rPr lang="hu-HU" altLang="hu-HU" sz="4800"/>
              <a:t>The „Innova” project:</a:t>
            </a:r>
            <a:br>
              <a:rPr lang="hu-HU" altLang="hu-HU" sz="4800"/>
            </a:br>
            <a:endParaRPr lang="en-GB" altLang="hu-HU" sz="2400"/>
          </a:p>
        </p:txBody>
      </p:sp>
      <p:sp>
        <p:nvSpPr>
          <p:cNvPr id="205827" name="Rectangle 3">
            <a:extLst>
              <a:ext uri="{FF2B5EF4-FFF2-40B4-BE49-F238E27FC236}">
                <a16:creationId xmlns:a16="http://schemas.microsoft.com/office/drawing/2014/main" id="{94D4588B-602B-4102-8642-4D36C69DAFAD}"/>
              </a:ext>
            </a:extLst>
          </p:cNvPr>
          <p:cNvSpPr>
            <a:spLocks noGrp="1" noChangeArrowheads="1"/>
          </p:cNvSpPr>
          <p:nvPr>
            <p:ph type="body" idx="1"/>
          </p:nvPr>
        </p:nvSpPr>
        <p:spPr>
          <a:xfrm>
            <a:off x="179388" y="1628775"/>
            <a:ext cx="7921625" cy="4989513"/>
          </a:xfrm>
        </p:spPr>
        <p:txBody>
          <a:bodyPr/>
          <a:lstStyle/>
          <a:p>
            <a:r>
              <a:rPr lang="en-GB" altLang="hu-HU" sz="3600"/>
              <a:t>„</a:t>
            </a:r>
            <a:r>
              <a:rPr lang="en-GB" altLang="hu-HU" sz="3600" i="1"/>
              <a:t>The emergence and </a:t>
            </a:r>
            <a:br>
              <a:rPr lang="hu-HU" altLang="hu-HU" sz="3600" i="1"/>
            </a:br>
            <a:r>
              <a:rPr lang="en-GB" altLang="hu-HU" sz="3600" i="1"/>
              <a:t>diffusion of local innovations </a:t>
            </a:r>
            <a:br>
              <a:rPr lang="hu-HU" altLang="hu-HU" sz="3600" i="1"/>
            </a:br>
            <a:r>
              <a:rPr lang="en-GB" altLang="hu-HU" sz="3600" i="1"/>
              <a:t>and their systemic impact </a:t>
            </a:r>
            <a:br>
              <a:rPr lang="hu-HU" altLang="hu-HU" sz="3600" i="1"/>
            </a:br>
            <a:r>
              <a:rPr lang="en-GB" altLang="hu-HU" sz="3600" i="1"/>
              <a:t>in the education sector</a:t>
            </a:r>
            <a:r>
              <a:rPr lang="hu-HU" altLang="hu-HU" sz="3600" i="1"/>
              <a:t>”</a:t>
            </a:r>
            <a:br>
              <a:rPr lang="hu-HU" altLang="hu-HU" i="1"/>
            </a:br>
            <a:br>
              <a:rPr lang="hu-HU" altLang="hu-HU" sz="800"/>
            </a:br>
            <a:r>
              <a:rPr lang="hu-HU" altLang="hu-HU" sz="2000"/>
              <a:t>A </a:t>
            </a:r>
            <a:r>
              <a:rPr lang="en-GB" altLang="hu-HU" sz="2000"/>
              <a:t>project funded by the Hungarian National Research, </a:t>
            </a:r>
            <a:br>
              <a:rPr lang="en-GB" altLang="hu-HU" sz="2000"/>
            </a:br>
            <a:r>
              <a:rPr lang="en-GB" altLang="hu-HU" sz="2000"/>
              <a:t>Development and Innovation Office</a:t>
            </a:r>
            <a:r>
              <a:rPr lang="hu-HU" altLang="hu-HU" sz="2000"/>
              <a:t> (2016-2020)</a:t>
            </a:r>
            <a:br>
              <a:rPr lang="hu-HU" altLang="hu-HU" sz="2000"/>
            </a:br>
            <a:endParaRPr lang="hu-HU" altLang="hu-HU" sz="800"/>
          </a:p>
          <a:p>
            <a:r>
              <a:rPr lang="en-GB" altLang="hu-HU" sz="3600"/>
              <a:t>Including a pilot national education sector innovation survey</a:t>
            </a:r>
          </a:p>
        </p:txBody>
      </p:sp>
      <p:pic>
        <p:nvPicPr>
          <p:cNvPr id="5" name="Picture 7">
            <a:hlinkClick r:id="rId3"/>
            <a:extLst>
              <a:ext uri="{FF2B5EF4-FFF2-40B4-BE49-F238E27FC236}">
                <a16:creationId xmlns:a16="http://schemas.microsoft.com/office/drawing/2014/main" id="{22AD19DC-0ACE-45AF-84CB-EA1C687E1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628775"/>
            <a:ext cx="2276475" cy="1635125"/>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70FF84-C0BD-4E29-883D-860C1BAD40BC}"/>
              </a:ext>
            </a:extLst>
          </p:cNvPr>
          <p:cNvSpPr>
            <a:spLocks noGrp="1" noChangeArrowheads="1"/>
          </p:cNvSpPr>
          <p:nvPr>
            <p:ph type="title"/>
          </p:nvPr>
        </p:nvSpPr>
        <p:spPr>
          <a:xfrm>
            <a:off x="323850" y="176213"/>
            <a:ext cx="8280400" cy="858837"/>
          </a:xfrm>
        </p:spPr>
        <p:txBody>
          <a:bodyPr/>
          <a:lstStyle/>
          <a:p>
            <a:r>
              <a:rPr lang="en-GB" altLang="hu-HU" sz="4600"/>
              <a:t>Conceptualisation and survey tool</a:t>
            </a:r>
          </a:p>
        </p:txBody>
      </p:sp>
      <p:sp>
        <p:nvSpPr>
          <p:cNvPr id="205827" name="Rectangle 3">
            <a:extLst>
              <a:ext uri="{FF2B5EF4-FFF2-40B4-BE49-F238E27FC236}">
                <a16:creationId xmlns:a16="http://schemas.microsoft.com/office/drawing/2014/main" id="{6F169A85-CC92-450A-B53D-70331E95C5B8}"/>
              </a:ext>
            </a:extLst>
          </p:cNvPr>
          <p:cNvSpPr>
            <a:spLocks noGrp="1" noChangeArrowheads="1"/>
          </p:cNvSpPr>
          <p:nvPr>
            <p:ph type="body" idx="1"/>
          </p:nvPr>
        </p:nvSpPr>
        <p:spPr>
          <a:xfrm>
            <a:off x="179388" y="1125538"/>
            <a:ext cx="7848600" cy="5472112"/>
          </a:xfrm>
        </p:spPr>
        <p:txBody>
          <a:bodyPr/>
          <a:lstStyle/>
          <a:p>
            <a:r>
              <a:rPr lang="hu-HU" altLang="hu-HU" sz="3300"/>
              <a:t>The </a:t>
            </a:r>
            <a:r>
              <a:rPr lang="en-GB" altLang="hu-HU" sz="3300"/>
              <a:t>analytical</a:t>
            </a:r>
            <a:r>
              <a:rPr lang="hu-HU" altLang="hu-HU" sz="3300"/>
              <a:t> </a:t>
            </a:r>
            <a:r>
              <a:rPr lang="en-GB" altLang="hu-HU" sz="3300"/>
              <a:t>framework </a:t>
            </a:r>
            <a:br>
              <a:rPr lang="hu-HU" altLang="hu-HU" sz="3300"/>
            </a:br>
            <a:r>
              <a:rPr lang="en-GB" altLang="hu-HU" sz="2800"/>
              <a:t>(defining relevant</a:t>
            </a:r>
            <a:br>
              <a:rPr lang="en-GB" altLang="hu-HU" sz="2800"/>
            </a:br>
            <a:r>
              <a:rPr lang="en-GB" altLang="hu-HU" sz="2800"/>
              <a:t>perspectives and dimensions)</a:t>
            </a:r>
          </a:p>
          <a:p>
            <a:r>
              <a:rPr lang="en-GB" altLang="hu-HU" sz="3300"/>
              <a:t>Designing theoretical models</a:t>
            </a:r>
            <a:br>
              <a:rPr lang="en-GB" altLang="hu-HU" sz="3300"/>
            </a:br>
            <a:r>
              <a:rPr lang="en-GB" altLang="hu-HU" sz="2800"/>
              <a:t>(both static and dynamic)</a:t>
            </a:r>
          </a:p>
          <a:p>
            <a:r>
              <a:rPr lang="en-GB" altLang="hu-HU" sz="3300"/>
              <a:t>Survey tools and </a:t>
            </a:r>
            <a:br>
              <a:rPr lang="en-GB" altLang="hu-HU" sz="3300"/>
            </a:br>
            <a:r>
              <a:rPr lang="en-GB" altLang="hu-HU" sz="3300"/>
              <a:t>data collection</a:t>
            </a:r>
          </a:p>
          <a:p>
            <a:pPr lvl="1">
              <a:spcBef>
                <a:spcPts val="300"/>
              </a:spcBef>
            </a:pPr>
            <a:r>
              <a:rPr lang="en-GB" altLang="hu-HU" sz="2200"/>
              <a:t>All subsystems (a major challenge!)</a:t>
            </a:r>
          </a:p>
          <a:p>
            <a:pPr lvl="1">
              <a:spcBef>
                <a:spcPts val="300"/>
              </a:spcBef>
            </a:pPr>
            <a:r>
              <a:rPr lang="en-GB" altLang="hu-HU" sz="2200"/>
              <a:t>Organisational and individual level</a:t>
            </a:r>
          </a:p>
          <a:p>
            <a:pPr lvl="1">
              <a:spcBef>
                <a:spcPts val="300"/>
              </a:spcBef>
            </a:pPr>
            <a:r>
              <a:rPr lang="en-GB" altLang="hu-HU" sz="2200"/>
              <a:t>General processes and specific innovations</a:t>
            </a:r>
            <a:br>
              <a:rPr lang="hu-HU" altLang="hu-HU" sz="2200"/>
            </a:br>
            <a:r>
              <a:rPr lang="hu-HU" altLang="hu-HU" sz="2200"/>
              <a:t>(subject and object based approaches)</a:t>
            </a:r>
            <a:endParaRPr lang="en-GB" altLang="hu-HU" sz="2200"/>
          </a:p>
          <a:p>
            <a:pPr lvl="1">
              <a:spcBef>
                <a:spcPts val="300"/>
              </a:spcBef>
            </a:pPr>
            <a:r>
              <a:rPr lang="en-GB" altLang="hu-HU" sz="2200"/>
              <a:t>Contextual variables</a:t>
            </a:r>
          </a:p>
        </p:txBody>
      </p:sp>
      <p:pic>
        <p:nvPicPr>
          <p:cNvPr id="2" name="Kép 1">
            <a:hlinkClick r:id="" action="ppaction://customshow?id=0&amp;return=true"/>
            <a:extLst>
              <a:ext uri="{FF2B5EF4-FFF2-40B4-BE49-F238E27FC236}">
                <a16:creationId xmlns:a16="http://schemas.microsoft.com/office/drawing/2014/main" id="{5CE58429-E214-457A-93E2-4C556B32D6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293813"/>
            <a:ext cx="1679575" cy="12477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 name="Kép 2">
            <a:hlinkClick r:id="" action="ppaction://customshow?id=1&amp;return=true"/>
            <a:extLst>
              <a:ext uri="{FF2B5EF4-FFF2-40B4-BE49-F238E27FC236}">
                <a16:creationId xmlns:a16="http://schemas.microsoft.com/office/drawing/2014/main" id="{AB02A94A-1806-4254-AE0F-D1628E95CD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513" y="2800350"/>
            <a:ext cx="1681162" cy="125888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4" name="Kép 3">
            <a:hlinkClick r:id="" action="ppaction://customshow?id=2&amp;return=true"/>
            <a:extLst>
              <a:ext uri="{FF2B5EF4-FFF2-40B4-BE49-F238E27FC236}">
                <a16:creationId xmlns:a16="http://schemas.microsoft.com/office/drawing/2014/main" id="{D9E64BF9-6B3C-4078-A5C3-94B956C3331A}"/>
              </a:ext>
            </a:extLst>
          </p:cNvPr>
          <p:cNvPicPr>
            <a:picLocks noChangeAspect="1"/>
          </p:cNvPicPr>
          <p:nvPr/>
        </p:nvPicPr>
        <p:blipFill>
          <a:blip r:embed="rId5"/>
          <a:stretch>
            <a:fillRect/>
          </a:stretch>
        </p:blipFill>
        <p:spPr>
          <a:xfrm>
            <a:off x="6516688" y="4724400"/>
            <a:ext cx="1717675" cy="1296988"/>
          </a:xfrm>
          <a:prstGeom prst="rect">
            <a:avLst/>
          </a:prstGeom>
          <a:ln w="38100">
            <a:solidFill>
              <a:schemeClr val="accent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6378A7C-148F-46CA-B194-8CDD91C1091C}"/>
              </a:ext>
            </a:extLst>
          </p:cNvPr>
          <p:cNvSpPr>
            <a:spLocks noGrp="1" noChangeArrowheads="1"/>
          </p:cNvSpPr>
          <p:nvPr>
            <p:ph type="title"/>
          </p:nvPr>
        </p:nvSpPr>
        <p:spPr>
          <a:xfrm>
            <a:off x="44450" y="96838"/>
            <a:ext cx="8713788" cy="1154112"/>
          </a:xfrm>
        </p:spPr>
        <p:txBody>
          <a:bodyPr/>
          <a:lstStyle/>
          <a:p>
            <a:r>
              <a:rPr lang="en-GB" altLang="hu-HU" sz="4000"/>
              <a:t>Some examples of outcomes: </a:t>
            </a:r>
            <a:br>
              <a:rPr lang="en-GB" altLang="hu-HU" sz="4000"/>
            </a:br>
            <a:r>
              <a:rPr lang="en-GB" altLang="hu-HU" sz="3200"/>
              <a:t>Innovation and organisational characteristics</a:t>
            </a:r>
          </a:p>
        </p:txBody>
      </p:sp>
      <p:sp>
        <p:nvSpPr>
          <p:cNvPr id="205827" name="Rectangle 3">
            <a:extLst>
              <a:ext uri="{FF2B5EF4-FFF2-40B4-BE49-F238E27FC236}">
                <a16:creationId xmlns:a16="http://schemas.microsoft.com/office/drawing/2014/main" id="{06B4763A-727E-4C01-8CAA-38F179366EF6}"/>
              </a:ext>
            </a:extLst>
          </p:cNvPr>
          <p:cNvSpPr>
            <a:spLocks noGrp="1" noChangeArrowheads="1"/>
          </p:cNvSpPr>
          <p:nvPr>
            <p:ph type="body" idx="1"/>
          </p:nvPr>
        </p:nvSpPr>
        <p:spPr>
          <a:xfrm>
            <a:off x="57150" y="1557338"/>
            <a:ext cx="7178675" cy="5184775"/>
          </a:xfrm>
        </p:spPr>
        <p:txBody>
          <a:bodyPr/>
          <a:lstStyle/>
          <a:p>
            <a:pPr>
              <a:spcBef>
                <a:spcPts val="300"/>
              </a:spcBef>
              <a:spcAft>
                <a:spcPts val="300"/>
              </a:spcAft>
            </a:pPr>
            <a:r>
              <a:rPr lang="en-GB" altLang="hu-HU" sz="3400"/>
              <a:t>Innovation activity/behaviour </a:t>
            </a:r>
            <a:br>
              <a:rPr lang="hu-HU" altLang="hu-HU" sz="3400"/>
            </a:br>
            <a:r>
              <a:rPr lang="en-GB" altLang="hu-HU" sz="3400"/>
              <a:t>and organisational</a:t>
            </a:r>
            <a:r>
              <a:rPr lang="en-GB" altLang="hu-HU" sz="3400" i="1"/>
              <a:t> characteristics</a:t>
            </a:r>
            <a:br>
              <a:rPr lang="hu-HU" altLang="hu-HU" sz="3400" i="1"/>
            </a:br>
            <a:r>
              <a:rPr lang="en-GB" altLang="hu-HU" sz="1000" i="1"/>
              <a:t> </a:t>
            </a:r>
          </a:p>
          <a:p>
            <a:pPr>
              <a:spcBef>
                <a:spcPts val="300"/>
              </a:spcBef>
              <a:spcAft>
                <a:spcPts val="300"/>
              </a:spcAft>
            </a:pPr>
            <a:r>
              <a:rPr lang="en-GB" altLang="hu-HU" sz="3400"/>
              <a:t>Innovation activity/behaviour and organisational</a:t>
            </a:r>
            <a:r>
              <a:rPr lang="en-GB" altLang="hu-HU" sz="3400" i="1"/>
              <a:t> performance</a:t>
            </a:r>
          </a:p>
          <a:p>
            <a:pPr lvl="1">
              <a:spcBef>
                <a:spcPts val="300"/>
              </a:spcBef>
              <a:spcAft>
                <a:spcPts val="300"/>
              </a:spcAft>
            </a:pPr>
            <a:r>
              <a:rPr lang="en-GB" altLang="hu-HU"/>
              <a:t>How to define performance</a:t>
            </a:r>
            <a:r>
              <a:rPr lang="hu-HU" altLang="hu-HU"/>
              <a:t>?</a:t>
            </a:r>
          </a:p>
          <a:p>
            <a:pPr lvl="1">
              <a:spcBef>
                <a:spcPts val="300"/>
              </a:spcBef>
              <a:spcAft>
                <a:spcPts val="300"/>
              </a:spcAft>
            </a:pPr>
            <a:r>
              <a:rPr lang="en-GB" altLang="hu-HU"/>
              <a:t>Does innovation support </a:t>
            </a:r>
            <a:br>
              <a:rPr lang="hu-HU" altLang="hu-HU"/>
            </a:br>
            <a:r>
              <a:rPr lang="en-GB" altLang="hu-HU"/>
              <a:t>performance?</a:t>
            </a:r>
          </a:p>
          <a:p>
            <a:pPr lvl="1">
              <a:spcBef>
                <a:spcPts val="300"/>
              </a:spcBef>
              <a:spcAft>
                <a:spcPts val="300"/>
              </a:spcAft>
            </a:pPr>
            <a:r>
              <a:rPr lang="en-GB" altLang="hu-HU"/>
              <a:t>Complicated causal relations:</a:t>
            </a:r>
            <a:br>
              <a:rPr lang="en-GB" altLang="hu-HU" sz="2600"/>
            </a:br>
            <a:r>
              <a:rPr lang="hu-HU" altLang="hu-HU" sz="2600"/>
              <a:t> </a:t>
            </a:r>
            <a:r>
              <a:rPr lang="en-GB" altLang="hu-HU" sz="2200"/>
              <a:t>- There are too many kinds  of innovations</a:t>
            </a:r>
            <a:br>
              <a:rPr lang="en-GB" altLang="hu-HU" sz="2200"/>
            </a:br>
            <a:r>
              <a:rPr lang="en-GB" altLang="hu-HU" sz="2200"/>
              <a:t> - Low performance may trigger innovation</a:t>
            </a:r>
          </a:p>
        </p:txBody>
      </p:sp>
      <p:pic>
        <p:nvPicPr>
          <p:cNvPr id="5" name="Kép 4">
            <a:hlinkClick r:id="" action="ppaction://customshow?id=15&amp;return=true"/>
            <a:extLst>
              <a:ext uri="{FF2B5EF4-FFF2-40B4-BE49-F238E27FC236}">
                <a16:creationId xmlns:a16="http://schemas.microsoft.com/office/drawing/2014/main" id="{4DF5BBAF-E723-4415-85C2-4B8A615992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933950"/>
            <a:ext cx="1284287" cy="9715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14&amp;return=true"/>
            <a:extLst>
              <a:ext uri="{FF2B5EF4-FFF2-40B4-BE49-F238E27FC236}">
                <a16:creationId xmlns:a16="http://schemas.microsoft.com/office/drawing/2014/main" id="{F1B3659E-B116-48A4-A816-8A0FE3F3E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8988" y="3455988"/>
            <a:ext cx="1357312" cy="10048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Kép 3">
            <a:hlinkClick r:id="" action="ppaction://customshow?id=17&amp;return=true"/>
            <a:extLst>
              <a:ext uri="{FF2B5EF4-FFF2-40B4-BE49-F238E27FC236}">
                <a16:creationId xmlns:a16="http://schemas.microsoft.com/office/drawing/2014/main" id="{E080124C-33F9-4C2C-AC7F-D0BB5BC742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2350" y="4767263"/>
            <a:ext cx="1247775" cy="9286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 name="Kép 7">
            <a:hlinkClick r:id="" action="ppaction://customshow?id=16&amp;return=true"/>
            <a:extLst>
              <a:ext uri="{FF2B5EF4-FFF2-40B4-BE49-F238E27FC236}">
                <a16:creationId xmlns:a16="http://schemas.microsoft.com/office/drawing/2014/main" id="{EF479355-1C71-4B8A-9156-5FCF55DAD968}"/>
              </a:ext>
            </a:extLst>
          </p:cNvPr>
          <p:cNvPicPr>
            <a:picLocks noChangeAspect="1"/>
          </p:cNvPicPr>
          <p:nvPr/>
        </p:nvPicPr>
        <p:blipFill>
          <a:blip r:embed="rId6"/>
          <a:stretch>
            <a:fillRect/>
          </a:stretch>
        </p:blipFill>
        <p:spPr>
          <a:xfrm>
            <a:off x="6875463" y="1557338"/>
            <a:ext cx="1657350" cy="1238250"/>
          </a:xfrm>
          <a:prstGeom prst="rect">
            <a:avLst/>
          </a:prstGeom>
          <a:ln w="38100">
            <a:solidFill>
              <a:schemeClr val="accent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4" end="4"/>
                                            </p:txEl>
                                          </p:spTgt>
                                        </p:tgtEl>
                                        <p:attrNameLst>
                                          <p:attrName>style.visibility</p:attrName>
                                        </p:attrNameLst>
                                      </p:cBhvr>
                                      <p:to>
                                        <p:strVal val="visible"/>
                                      </p:to>
                                    </p:set>
                                    <p:animEffect transition="in" filter="wipe(left)">
                                      <p:cBhvr>
                                        <p:cTn id="39" dur="500"/>
                                        <p:tgtEl>
                                          <p:spTgt spid="205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26E9A7-57D2-4911-9DED-49425A7C0F60}"/>
              </a:ext>
            </a:extLst>
          </p:cNvPr>
          <p:cNvSpPr>
            <a:spLocks noGrp="1" noChangeArrowheads="1"/>
          </p:cNvSpPr>
          <p:nvPr>
            <p:ph type="title"/>
          </p:nvPr>
        </p:nvSpPr>
        <p:spPr>
          <a:xfrm>
            <a:off x="250825" y="188913"/>
            <a:ext cx="8281988" cy="719137"/>
          </a:xfrm>
        </p:spPr>
        <p:txBody>
          <a:bodyPr/>
          <a:lstStyle/>
          <a:p>
            <a:r>
              <a:rPr lang="en-GB" altLang="hu-HU"/>
              <a:t>Some conclusions</a:t>
            </a:r>
            <a:r>
              <a:rPr lang="hu-HU" altLang="hu-HU"/>
              <a:t> (1)</a:t>
            </a:r>
            <a:endParaRPr lang="en-GB" altLang="hu-HU"/>
          </a:p>
        </p:txBody>
      </p:sp>
      <p:sp>
        <p:nvSpPr>
          <p:cNvPr id="205827" name="Rectangle 3">
            <a:extLst>
              <a:ext uri="{FF2B5EF4-FFF2-40B4-BE49-F238E27FC236}">
                <a16:creationId xmlns:a16="http://schemas.microsoft.com/office/drawing/2014/main" id="{8CFC1284-B46D-4BA4-911A-93936F46E71D}"/>
              </a:ext>
            </a:extLst>
          </p:cNvPr>
          <p:cNvSpPr>
            <a:spLocks noGrp="1" noChangeArrowheads="1"/>
          </p:cNvSpPr>
          <p:nvPr>
            <p:ph type="body" idx="1"/>
          </p:nvPr>
        </p:nvSpPr>
        <p:spPr>
          <a:xfrm>
            <a:off x="11113" y="1341438"/>
            <a:ext cx="8809037" cy="5400675"/>
          </a:xfrm>
        </p:spPr>
        <p:txBody>
          <a:bodyPr/>
          <a:lstStyle/>
          <a:p>
            <a:pPr>
              <a:defRPr/>
            </a:pPr>
            <a:r>
              <a:rPr lang="en-GB" altLang="hu-HU" dirty="0"/>
              <a:t>Innovation in the education sector is measurable – an education sector innovation survey is possible.</a:t>
            </a:r>
          </a:p>
          <a:p>
            <a:pPr>
              <a:defRPr/>
            </a:pPr>
            <a:r>
              <a:rPr lang="en-GB" altLang="hu-HU" dirty="0">
                <a:solidFill>
                  <a:schemeClr val="tx2">
                    <a:lumMod val="20000"/>
                    <a:lumOff val="80000"/>
                  </a:schemeClr>
                </a:solidFill>
              </a:rPr>
              <a:t>There is a high level variance in the innovation activity of both individuals (teachers) and organisations (schools)</a:t>
            </a:r>
          </a:p>
          <a:p>
            <a:pPr>
              <a:defRPr/>
            </a:pPr>
            <a:r>
              <a:rPr lang="en-GB" altLang="hu-HU" dirty="0"/>
              <a:t>The creation of individual and organisational level innovation indicators allows the analysis of the relationship between workplace characteristics and the innovation activity/behaviour of individuals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2" end="2"/>
                                            </p:txEl>
                                          </p:spTgt>
                                        </p:tgtEl>
                                        <p:attrNameLst>
                                          <p:attrName>style.visibility</p:attrName>
                                        </p:attrNameLst>
                                      </p:cBhvr>
                                      <p:to>
                                        <p:strVal val="visible"/>
                                      </p:to>
                                    </p:set>
                                    <p:animEffect transition="in" filter="wipe(left)">
                                      <p:cBhvr>
                                        <p:cTn id="15" dur="500"/>
                                        <p:tgtEl>
                                          <p:spTgt spid="205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7891A3C-DEB4-4F51-86AF-052FB99460F8}"/>
              </a:ext>
            </a:extLst>
          </p:cNvPr>
          <p:cNvSpPr>
            <a:spLocks noGrp="1" noChangeArrowheads="1"/>
          </p:cNvSpPr>
          <p:nvPr>
            <p:ph type="title"/>
          </p:nvPr>
        </p:nvSpPr>
        <p:spPr>
          <a:xfrm>
            <a:off x="250825" y="188913"/>
            <a:ext cx="8281988" cy="863600"/>
          </a:xfrm>
        </p:spPr>
        <p:txBody>
          <a:bodyPr/>
          <a:lstStyle/>
          <a:p>
            <a:r>
              <a:rPr lang="en-GB" altLang="hu-HU"/>
              <a:t>Some conclusions</a:t>
            </a:r>
            <a:r>
              <a:rPr lang="hu-HU" altLang="hu-HU"/>
              <a:t> (2)</a:t>
            </a:r>
            <a:endParaRPr lang="en-GB" altLang="hu-HU"/>
          </a:p>
        </p:txBody>
      </p:sp>
      <p:sp>
        <p:nvSpPr>
          <p:cNvPr id="205827" name="Rectangle 3">
            <a:extLst>
              <a:ext uri="{FF2B5EF4-FFF2-40B4-BE49-F238E27FC236}">
                <a16:creationId xmlns:a16="http://schemas.microsoft.com/office/drawing/2014/main" id="{A2A97452-A444-47D5-9EE7-CE0D6AACB2EF}"/>
              </a:ext>
            </a:extLst>
          </p:cNvPr>
          <p:cNvSpPr>
            <a:spLocks noGrp="1" noChangeArrowheads="1"/>
          </p:cNvSpPr>
          <p:nvPr>
            <p:ph type="body" idx="1"/>
          </p:nvPr>
        </p:nvSpPr>
        <p:spPr>
          <a:xfrm>
            <a:off x="395288" y="1412875"/>
            <a:ext cx="7921625" cy="5329238"/>
          </a:xfrm>
        </p:spPr>
        <p:txBody>
          <a:bodyPr/>
          <a:lstStyle/>
          <a:p>
            <a:r>
              <a:rPr lang="en-GB" altLang="hu-HU" sz="3600"/>
              <a:t>There is a rather strong relationship between the organisational characteristics of workplaces (educational units) and the innovation activity/behaviour of their employees (teachers)</a:t>
            </a:r>
          </a:p>
          <a:p>
            <a:r>
              <a:rPr lang="en-GB" altLang="hu-HU" sz="3600"/>
              <a:t>(Bottom-up) innovation might be a source of performance improvement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A2E8AE1-5856-49B0-B317-C51D77B61551}"/>
              </a:ext>
            </a:extLst>
          </p:cNvPr>
          <p:cNvSpPr>
            <a:spLocks noGrp="1" noChangeArrowheads="1"/>
          </p:cNvSpPr>
          <p:nvPr>
            <p:ph type="title"/>
          </p:nvPr>
        </p:nvSpPr>
        <p:spPr>
          <a:xfrm>
            <a:off x="611188" y="1989138"/>
            <a:ext cx="7772400" cy="1800225"/>
          </a:xfrm>
        </p:spPr>
        <p:txBody>
          <a:bodyPr/>
          <a:lstStyle/>
          <a:p>
            <a:pPr>
              <a:defRPr/>
            </a:pPr>
            <a:r>
              <a:rPr lang="en-GB" sz="5400" b="1" dirty="0">
                <a:effectLst>
                  <a:outerShdw blurRad="38100" dist="38100" dir="2700000" algn="tl">
                    <a:srgbClr val="000000"/>
                  </a:outerShdw>
                </a:effectLst>
              </a:rPr>
              <a:t>Thank you for your attention!</a:t>
            </a:r>
          </a:p>
        </p:txBody>
      </p:sp>
      <p:sp>
        <p:nvSpPr>
          <p:cNvPr id="3" name="Téglalap 2">
            <a:extLst>
              <a:ext uri="{FF2B5EF4-FFF2-40B4-BE49-F238E27FC236}">
                <a16:creationId xmlns:a16="http://schemas.microsoft.com/office/drawing/2014/main" id="{6F5497F5-9507-45EB-9FDB-DBDED37FABBF}"/>
              </a:ext>
            </a:extLst>
          </p:cNvPr>
          <p:cNvSpPr/>
          <p:nvPr/>
        </p:nvSpPr>
        <p:spPr>
          <a:xfrm>
            <a:off x="-107950" y="6064250"/>
            <a:ext cx="3240088" cy="401638"/>
          </a:xfrm>
          <a:prstGeom prst="rect">
            <a:avLst/>
          </a:prstGeom>
        </p:spPr>
        <p:txBody>
          <a:bodyPr>
            <a:spAutoFit/>
          </a:bodyPr>
          <a:lstStyle/>
          <a:p>
            <a:pPr algn="ctr">
              <a:defRPr/>
            </a:pPr>
            <a:r>
              <a:rPr lang="hu-HU" sz="2000" b="1" dirty="0">
                <a:solidFill>
                  <a:srgbClr val="FFC000"/>
                </a:solidFill>
                <a:latin typeface="+mn-lt"/>
                <a:hlinkClick r:id="rId3"/>
              </a:rPr>
              <a:t>halaszg@</a:t>
            </a:r>
            <a:r>
              <a:rPr lang="hu-HU" sz="2000" b="1" dirty="0" err="1">
                <a:solidFill>
                  <a:srgbClr val="FFC000"/>
                </a:solidFill>
                <a:latin typeface="+mn-lt"/>
                <a:hlinkClick r:id="rId3"/>
              </a:rPr>
              <a:t>helka.iif.hu</a:t>
            </a:r>
            <a:endParaRPr lang="en-GB" sz="2000" dirty="0">
              <a:solidFill>
                <a:srgbClr val="FFC000"/>
              </a:solidFill>
              <a:latin typeface="+mn-lt"/>
            </a:endParaRPr>
          </a:p>
        </p:txBody>
      </p:sp>
      <p:sp>
        <p:nvSpPr>
          <p:cNvPr id="4" name="Téglalap 3">
            <a:extLst>
              <a:ext uri="{FF2B5EF4-FFF2-40B4-BE49-F238E27FC236}">
                <a16:creationId xmlns:a16="http://schemas.microsoft.com/office/drawing/2014/main" id="{47DBCAD0-BAE3-4A7B-86AE-2FBB467B3E92}"/>
              </a:ext>
            </a:extLst>
          </p:cNvPr>
          <p:cNvSpPr/>
          <p:nvPr/>
        </p:nvSpPr>
        <p:spPr>
          <a:xfrm>
            <a:off x="5148263" y="5788025"/>
            <a:ext cx="3960812" cy="954088"/>
          </a:xfrm>
          <a:prstGeom prst="rect">
            <a:avLst/>
          </a:prstGeom>
        </p:spPr>
        <p:txBody>
          <a:bodyPr>
            <a:spAutoFit/>
          </a:bodyPr>
          <a:lstStyle/>
          <a:p>
            <a:pPr>
              <a:defRPr/>
            </a:pPr>
            <a:r>
              <a:rPr lang="en-GB" sz="1400" dirty="0">
                <a:latin typeface="+mn-lt"/>
              </a:rPr>
              <a:t>This presentation is based on the outcomes of the research projects entitled „</a:t>
            </a:r>
            <a:r>
              <a:rPr lang="en-GB" sz="1400" i="1" dirty="0">
                <a:latin typeface="+mn-lt"/>
              </a:rPr>
              <a:t>The emergence and diffusion of local innovations and their systemic impact in the education sector</a:t>
            </a:r>
            <a:r>
              <a:rPr lang="en-GB" sz="1400" dirty="0">
                <a:latin typeface="+mn-lt"/>
              </a:rPr>
              <a:t>” (No. 115857)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artalom helye 2">
            <a:extLst>
              <a:ext uri="{FF2B5EF4-FFF2-40B4-BE49-F238E27FC236}">
                <a16:creationId xmlns:a16="http://schemas.microsoft.com/office/drawing/2014/main" id="{D15D7358-D582-4490-9388-27E707006055}"/>
              </a:ext>
            </a:extLst>
          </p:cNvPr>
          <p:cNvSpPr txBox="1">
            <a:spLocks/>
          </p:cNvSpPr>
          <p:nvPr/>
        </p:nvSpPr>
        <p:spPr bwMode="auto">
          <a:xfrm>
            <a:off x="4319588" y="6424613"/>
            <a:ext cx="1189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1000"/>
              </a:spcBef>
              <a:buFontTx/>
              <a:buNone/>
            </a:pPr>
            <a:r>
              <a:rPr lang="hu-HU" altLang="hu-HU" sz="2400" b="1">
                <a:solidFill>
                  <a:srgbClr val="00B050"/>
                </a:solidFill>
              </a:rPr>
              <a:t>SPACE</a:t>
            </a:r>
          </a:p>
        </p:txBody>
      </p:sp>
      <p:sp>
        <p:nvSpPr>
          <p:cNvPr id="15" name="Felfelé nyíl 14">
            <a:extLst>
              <a:ext uri="{FF2B5EF4-FFF2-40B4-BE49-F238E27FC236}">
                <a16:creationId xmlns:a16="http://schemas.microsoft.com/office/drawing/2014/main" id="{350AF2F9-A9E4-42B5-BCBB-38D8124736B7}"/>
              </a:ext>
            </a:extLst>
          </p:cNvPr>
          <p:cNvSpPr/>
          <p:nvPr/>
        </p:nvSpPr>
        <p:spPr>
          <a:xfrm>
            <a:off x="1042988" y="2051050"/>
            <a:ext cx="276225" cy="411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2" name="Tartalom helye 2">
            <a:extLst>
              <a:ext uri="{FF2B5EF4-FFF2-40B4-BE49-F238E27FC236}">
                <a16:creationId xmlns:a16="http://schemas.microsoft.com/office/drawing/2014/main" id="{D59AC1E3-A2DB-43AA-9B97-805AA5EF4BBC}"/>
              </a:ext>
            </a:extLst>
          </p:cNvPr>
          <p:cNvSpPr txBox="1">
            <a:spLocks/>
          </p:cNvSpPr>
          <p:nvPr/>
        </p:nvSpPr>
        <p:spPr bwMode="auto">
          <a:xfrm>
            <a:off x="-36513" y="3683000"/>
            <a:ext cx="1130301"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750"/>
              </a:spcBef>
              <a:buFontTx/>
              <a:buNone/>
            </a:pPr>
            <a:r>
              <a:rPr lang="hu-HU" altLang="hu-HU" sz="2400" b="1">
                <a:solidFill>
                  <a:srgbClr val="FFC000"/>
                </a:solidFill>
              </a:rPr>
              <a:t>TIME</a:t>
            </a:r>
          </a:p>
        </p:txBody>
      </p:sp>
      <p:sp>
        <p:nvSpPr>
          <p:cNvPr id="2053" name="Szövegdoboz 2">
            <a:extLst>
              <a:ext uri="{FF2B5EF4-FFF2-40B4-BE49-F238E27FC236}">
                <a16:creationId xmlns:a16="http://schemas.microsoft.com/office/drawing/2014/main" id="{C2CCD34F-94B3-4D7E-8A19-0B398BC25DC6}"/>
              </a:ext>
            </a:extLst>
          </p:cNvPr>
          <p:cNvSpPr txBox="1">
            <a:spLocks noChangeArrowheads="1"/>
          </p:cNvSpPr>
          <p:nvPr/>
        </p:nvSpPr>
        <p:spPr bwMode="auto">
          <a:xfrm>
            <a:off x="2051050" y="3438525"/>
            <a:ext cx="2747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tx2">
                    <a:lumMod val="20000"/>
                    <a:lumOff val="80000"/>
                  </a:schemeClr>
                </a:solidFill>
                <a:latin typeface="Times New Roman" panose="02020603050405020304" pitchFamily="18" charset="0"/>
                <a:cs typeface="Times New Roman" panose="02020603050405020304" pitchFamily="18" charset="0"/>
              </a:rPr>
              <a:t>(1) PRODUCT</a:t>
            </a:r>
            <a:endParaRPr lang="hu-HU" altLang="hu-HU" sz="16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sp>
        <p:nvSpPr>
          <p:cNvPr id="2054" name="Szövegdoboz 16">
            <a:extLst>
              <a:ext uri="{FF2B5EF4-FFF2-40B4-BE49-F238E27FC236}">
                <a16:creationId xmlns:a16="http://schemas.microsoft.com/office/drawing/2014/main" id="{099C43C9-C9F2-4487-BB0D-67057A8581F4}"/>
              </a:ext>
            </a:extLst>
          </p:cNvPr>
          <p:cNvSpPr txBox="1">
            <a:spLocks noChangeArrowheads="1"/>
          </p:cNvSpPr>
          <p:nvPr/>
        </p:nvSpPr>
        <p:spPr bwMode="auto">
          <a:xfrm>
            <a:off x="2232025" y="56308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92D050"/>
                </a:solidFill>
                <a:latin typeface="Calibri" panose="020F0502020204030204" pitchFamily="34" charset="0"/>
                <a:cs typeface="Calibri" panose="020F0502020204030204" pitchFamily="34" charset="0"/>
              </a:rPr>
              <a:t>Macro/micro –  One centre/multi</a:t>
            </a:r>
            <a:r>
              <a:rPr lang="hu-HU" altLang="hu-HU" sz="2400">
                <a:solidFill>
                  <a:srgbClr val="92D050"/>
                </a:solidFill>
                <a:latin typeface="Calibri" panose="020F0502020204030204" pitchFamily="34" charset="0"/>
                <a:cs typeface="Calibri" panose="020F0502020204030204" pitchFamily="34" charset="0"/>
              </a:rPr>
              <a:t>-</a:t>
            </a:r>
            <a:r>
              <a:rPr lang="en-GB" altLang="hu-HU" sz="2400">
                <a:solidFill>
                  <a:srgbClr val="92D050"/>
                </a:solidFill>
                <a:latin typeface="Calibri" panose="020F0502020204030204" pitchFamily="34" charset="0"/>
                <a:cs typeface="Calibri" panose="020F0502020204030204" pitchFamily="34" charset="0"/>
              </a:rPr>
              <a:t>centred</a:t>
            </a:r>
          </a:p>
        </p:txBody>
      </p:sp>
      <p:sp>
        <p:nvSpPr>
          <p:cNvPr id="8" name="Balra-jobbra nyíl 7">
            <a:extLst>
              <a:ext uri="{FF2B5EF4-FFF2-40B4-BE49-F238E27FC236}">
                <a16:creationId xmlns:a16="http://schemas.microsoft.com/office/drawing/2014/main" id="{6761F056-4DF0-4C8C-AD8E-BAC4C0A659E4}"/>
              </a:ext>
            </a:extLst>
          </p:cNvPr>
          <p:cNvSpPr/>
          <p:nvPr/>
        </p:nvSpPr>
        <p:spPr>
          <a:xfrm>
            <a:off x="1985963" y="6116638"/>
            <a:ext cx="5857875" cy="26511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6" name="Szövegdoboz 1">
            <a:extLst>
              <a:ext uri="{FF2B5EF4-FFF2-40B4-BE49-F238E27FC236}">
                <a16:creationId xmlns:a16="http://schemas.microsoft.com/office/drawing/2014/main" id="{5EAA7855-6169-408E-BF39-FBF2F8AD2830}"/>
              </a:ext>
            </a:extLst>
          </p:cNvPr>
          <p:cNvSpPr txBox="1">
            <a:spLocks noChangeArrowheads="1"/>
          </p:cNvSpPr>
          <p:nvPr/>
        </p:nvSpPr>
        <p:spPr bwMode="auto">
          <a:xfrm>
            <a:off x="1417638" y="1773238"/>
            <a:ext cx="3008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FFC000"/>
                </a:solidFill>
                <a:latin typeface="Calibri" panose="020F0502020204030204" pitchFamily="34" charset="0"/>
              </a:rPr>
              <a:t>Synchronous approach</a:t>
            </a:r>
          </a:p>
        </p:txBody>
      </p:sp>
      <p:sp>
        <p:nvSpPr>
          <p:cNvPr id="2057" name="Szövegdoboz 11">
            <a:extLst>
              <a:ext uri="{FF2B5EF4-FFF2-40B4-BE49-F238E27FC236}">
                <a16:creationId xmlns:a16="http://schemas.microsoft.com/office/drawing/2014/main" id="{4D3F8F86-A91B-484A-A9FF-26C621DA699C}"/>
              </a:ext>
            </a:extLst>
          </p:cNvPr>
          <p:cNvSpPr txBox="1">
            <a:spLocks noChangeArrowheads="1"/>
          </p:cNvSpPr>
          <p:nvPr/>
        </p:nvSpPr>
        <p:spPr bwMode="auto">
          <a:xfrm rot="-5400000">
            <a:off x="-38894" y="3447257"/>
            <a:ext cx="310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a:solidFill>
                  <a:srgbClr val="FFC000"/>
                </a:solidFill>
                <a:latin typeface="Calibri" panose="020F0502020204030204" pitchFamily="34" charset="0"/>
              </a:rPr>
              <a:t>Diacronous </a:t>
            </a:r>
            <a:r>
              <a:rPr lang="en-GB" altLang="hu-HU" sz="2400">
                <a:solidFill>
                  <a:srgbClr val="FFC000"/>
                </a:solidFill>
                <a:latin typeface="Calibri" panose="020F0502020204030204" pitchFamily="34" charset="0"/>
              </a:rPr>
              <a:t> approach</a:t>
            </a:r>
          </a:p>
        </p:txBody>
      </p:sp>
      <p:sp>
        <p:nvSpPr>
          <p:cNvPr id="5" name="Téglalap 4">
            <a:extLst>
              <a:ext uri="{FF2B5EF4-FFF2-40B4-BE49-F238E27FC236}">
                <a16:creationId xmlns:a16="http://schemas.microsoft.com/office/drawing/2014/main" id="{2B0D3799-D72B-46E6-B65A-8D5C554D32A5}"/>
              </a:ext>
            </a:extLst>
          </p:cNvPr>
          <p:cNvSpPr/>
          <p:nvPr/>
        </p:nvSpPr>
        <p:spPr>
          <a:xfrm>
            <a:off x="323850" y="120650"/>
            <a:ext cx="8496300" cy="1477963"/>
          </a:xfrm>
          <a:prstGeom prst="rect">
            <a:avLst/>
          </a:prstGeom>
        </p:spPr>
        <p:txBody>
          <a:bodyPr>
            <a:spAutoFit/>
          </a:bodyPr>
          <a:lstStyle/>
          <a:p>
            <a:pPr algn="ctr">
              <a:defRPr/>
            </a:pPr>
            <a:r>
              <a:rPr lang="en-GB" altLang="hu-HU" sz="4000" kern="0" dirty="0">
                <a:solidFill>
                  <a:srgbClr val="FFFF00"/>
                </a:solidFill>
                <a:latin typeface="Times New Roman"/>
                <a:ea typeface="+mj-ea"/>
                <a:cs typeface="+mj-cs"/>
              </a:rPr>
              <a:t>Conceptualising educational innovation</a:t>
            </a:r>
            <a:br>
              <a:rPr lang="en-GB" altLang="hu-HU" sz="800" kern="0" dirty="0">
                <a:solidFill>
                  <a:srgbClr val="FFFF00"/>
                </a:solidFill>
                <a:latin typeface="Times New Roman"/>
                <a:ea typeface="+mj-ea"/>
                <a:cs typeface="+mj-cs"/>
              </a:rPr>
            </a:br>
            <a:r>
              <a:rPr lang="en-GB" altLang="hu-HU" kern="0" dirty="0">
                <a:solidFill>
                  <a:srgbClr val="FFFF00"/>
                </a:solidFill>
                <a:latin typeface="Times New Roman"/>
                <a:ea typeface="+mj-ea"/>
                <a:cs typeface="+mj-cs"/>
              </a:rPr>
              <a:t>(four perspectives, two dimensions)</a:t>
            </a:r>
            <a:br>
              <a:rPr lang="en-GB" altLang="hu-HU" kern="0" dirty="0">
                <a:solidFill>
                  <a:srgbClr val="FFFF00"/>
                </a:solidFill>
                <a:latin typeface="Times New Roman"/>
                <a:ea typeface="+mj-ea"/>
                <a:cs typeface="+mj-cs"/>
              </a:rPr>
            </a:br>
            <a:r>
              <a:rPr lang="en-GB" altLang="hu-HU" sz="1800" kern="0" dirty="0">
                <a:solidFill>
                  <a:srgbClr val="FFFF00"/>
                </a:solidFill>
                <a:latin typeface="Times New Roman"/>
                <a:ea typeface="+mj-ea"/>
                <a:cs typeface="+mj-cs"/>
              </a:rPr>
              <a:t>(</a:t>
            </a:r>
            <a:r>
              <a:rPr lang="en-GB" altLang="hu-HU" sz="1800" kern="0" dirty="0">
                <a:solidFill>
                  <a:srgbClr val="FFFF00"/>
                </a:solidFill>
                <a:latin typeface="Times New Roman"/>
                <a:ea typeface="+mj-ea"/>
                <a:cs typeface="+mj-cs"/>
                <a:hlinkClick r:id="rId2"/>
              </a:rPr>
              <a:t>Download the detailed model from here</a:t>
            </a:r>
            <a:r>
              <a:rPr lang="en-GB" altLang="hu-HU" sz="1800" kern="0" dirty="0">
                <a:solidFill>
                  <a:srgbClr val="FFFF00"/>
                </a:solidFill>
                <a:latin typeface="Times New Roman"/>
                <a:ea typeface="+mj-ea"/>
                <a:cs typeface="+mj-cs"/>
              </a:rPr>
              <a:t>)</a:t>
            </a:r>
            <a:endParaRPr lang="en-GB" sz="1800" dirty="0">
              <a:latin typeface="Times.New.Roman.Gras0171" charset="0"/>
            </a:endParaRPr>
          </a:p>
        </p:txBody>
      </p:sp>
      <p:sp>
        <p:nvSpPr>
          <p:cNvPr id="16" name="Szövegdoboz 2">
            <a:extLst>
              <a:ext uri="{FF2B5EF4-FFF2-40B4-BE49-F238E27FC236}">
                <a16:creationId xmlns:a16="http://schemas.microsoft.com/office/drawing/2014/main" id="{F0025E9E-6B78-4881-AF76-85E7EF702CEF}"/>
              </a:ext>
            </a:extLst>
          </p:cNvPr>
          <p:cNvSpPr txBox="1">
            <a:spLocks noChangeArrowheads="1"/>
          </p:cNvSpPr>
          <p:nvPr/>
        </p:nvSpPr>
        <p:spPr bwMode="auto">
          <a:xfrm>
            <a:off x="4830763" y="2420938"/>
            <a:ext cx="36718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accent2">
                    <a:lumMod val="20000"/>
                    <a:lumOff val="80000"/>
                  </a:schemeClr>
                </a:solidFill>
                <a:latin typeface="Times New Roman" panose="02020603050405020304" pitchFamily="18" charset="0"/>
                <a:cs typeface="Times New Roman" panose="02020603050405020304" pitchFamily="18" charset="0"/>
              </a:rPr>
              <a:t>(2) EMERGENCE</a:t>
            </a:r>
            <a:br>
              <a:rPr lang="hu-HU" altLang="hu-HU" dirty="0">
                <a:solidFill>
                  <a:schemeClr val="accent2">
                    <a:lumMod val="20000"/>
                    <a:lumOff val="80000"/>
                  </a:schemeClr>
                </a:solidFill>
                <a:latin typeface="Times New Roman" panose="02020603050405020304" pitchFamily="18" charset="0"/>
                <a:cs typeface="Times New Roman" panose="02020603050405020304" pitchFamily="18" charset="0"/>
              </a:rPr>
            </a:br>
            <a:r>
              <a:rPr lang="hu-HU" altLang="hu-HU" sz="1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GB" altLang="hu-HU" sz="1200" dirty="0">
                <a:solidFill>
                  <a:schemeClr val="accent2">
                    <a:lumMod val="20000"/>
                    <a:lumOff val="80000"/>
                  </a:schemeClr>
                </a:solidFill>
                <a:latin typeface="Times New Roman" panose="02020603050405020304" pitchFamily="18" charset="0"/>
                <a:cs typeface="Times New Roman" panose="02020603050405020304" pitchFamily="18" charset="0"/>
              </a:rPr>
              <a:t>(process)</a:t>
            </a:r>
          </a:p>
        </p:txBody>
      </p:sp>
      <p:sp>
        <p:nvSpPr>
          <p:cNvPr id="17" name="Szövegdoboz 2">
            <a:extLst>
              <a:ext uri="{FF2B5EF4-FFF2-40B4-BE49-F238E27FC236}">
                <a16:creationId xmlns:a16="http://schemas.microsoft.com/office/drawing/2014/main" id="{704F5CF2-CC34-48AC-A440-AA3674F7E020}"/>
              </a:ext>
            </a:extLst>
          </p:cNvPr>
          <p:cNvSpPr txBox="1">
            <a:spLocks noChangeArrowheads="1"/>
          </p:cNvSpPr>
          <p:nvPr/>
        </p:nvSpPr>
        <p:spPr bwMode="auto">
          <a:xfrm>
            <a:off x="5357813" y="4060825"/>
            <a:ext cx="2505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accent5">
                    <a:lumMod val="90000"/>
                  </a:schemeClr>
                </a:solidFill>
                <a:latin typeface="Times New Roman" panose="02020603050405020304" pitchFamily="18" charset="0"/>
                <a:cs typeface="Times New Roman" panose="02020603050405020304" pitchFamily="18" charset="0"/>
              </a:rPr>
              <a:t>(3) AGENTS</a:t>
            </a:r>
          </a:p>
        </p:txBody>
      </p:sp>
      <p:sp>
        <p:nvSpPr>
          <p:cNvPr id="18" name="Szövegdoboz 2">
            <a:extLst>
              <a:ext uri="{FF2B5EF4-FFF2-40B4-BE49-F238E27FC236}">
                <a16:creationId xmlns:a16="http://schemas.microsoft.com/office/drawing/2014/main" id="{36D1B254-6173-421F-A28E-64E8FA3E187E}"/>
              </a:ext>
            </a:extLst>
          </p:cNvPr>
          <p:cNvSpPr txBox="1">
            <a:spLocks noChangeArrowheads="1"/>
          </p:cNvSpPr>
          <p:nvPr/>
        </p:nvSpPr>
        <p:spPr bwMode="auto">
          <a:xfrm>
            <a:off x="2627313" y="4808538"/>
            <a:ext cx="2703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rgbClr val="D1D1F0"/>
                </a:solidFill>
                <a:cs typeface="Times New Roman" panose="02020603050405020304" pitchFamily="18" charset="0"/>
              </a:rPr>
              <a:t>(4) SPREAD</a:t>
            </a:r>
            <a:br>
              <a:rPr lang="hu-HU" altLang="hu-HU" sz="1400">
                <a:solidFill>
                  <a:srgbClr val="D1D1F0"/>
                </a:solidFill>
                <a:cs typeface="Times New Roman" panose="02020603050405020304" pitchFamily="18" charset="0"/>
              </a:rPr>
            </a:br>
            <a:r>
              <a:rPr lang="hu-HU" altLang="hu-HU" sz="1400">
                <a:solidFill>
                  <a:srgbClr val="D1D1F0"/>
                </a:solidFill>
                <a:cs typeface="Times New Roman" panose="02020603050405020304" pitchFamily="18" charset="0"/>
              </a:rPr>
              <a:t>              </a:t>
            </a:r>
            <a:r>
              <a:rPr lang="en-GB" altLang="hu-HU" sz="1400">
                <a:solidFill>
                  <a:srgbClr val="D1D1F0"/>
                </a:solidFill>
                <a:cs typeface="Times New Roman" panose="02020603050405020304" pitchFamily="18" charset="0"/>
              </a:rPr>
              <a:t>(process)</a:t>
            </a:r>
            <a:endParaRPr lang="hu-HU" altLang="hu-HU">
              <a:solidFill>
                <a:srgbClr val="D1D1F0"/>
              </a:solidFill>
              <a:cs typeface="Times New Roman" panose="02020603050405020304" pitchFamily="18" charset="0"/>
            </a:endParaRPr>
          </a:p>
        </p:txBody>
      </p:sp>
      <p:sp>
        <p:nvSpPr>
          <p:cNvPr id="21" name="Szövegdoboz 1">
            <a:extLst>
              <a:ext uri="{FF2B5EF4-FFF2-40B4-BE49-F238E27FC236}">
                <a16:creationId xmlns:a16="http://schemas.microsoft.com/office/drawing/2014/main" id="{68149572-6F72-45B3-982F-054ED2C6F56C}"/>
              </a:ext>
            </a:extLst>
          </p:cNvPr>
          <p:cNvSpPr txBox="1">
            <a:spLocks noChangeArrowheads="1"/>
          </p:cNvSpPr>
          <p:nvPr/>
        </p:nvSpPr>
        <p:spPr bwMode="auto">
          <a:xfrm rot="16200000">
            <a:off x="6765925" y="3554413"/>
            <a:ext cx="3740150" cy="368300"/>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hu-HU" sz="1800" dirty="0"/>
              <a:t>Discrete and continuous variables</a:t>
            </a:r>
          </a:p>
        </p:txBody>
      </p:sp>
      <p:pic>
        <p:nvPicPr>
          <p:cNvPr id="19" name="Picture 12" descr="http://szegedma.hu/images/informatikaifejlesztes0126/digitalis_tabla_it%20(1).jpg">
            <a:extLst>
              <a:ext uri="{FF2B5EF4-FFF2-40B4-BE49-F238E27FC236}">
                <a16:creationId xmlns:a16="http://schemas.microsoft.com/office/drawing/2014/main" id="{F8B359A6-EFB6-4BD4-AA3E-A4800C4AC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021013"/>
            <a:ext cx="8921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Képtalálat a következőre: „germe”">
            <a:hlinkClick r:id="rId4"/>
            <a:extLst>
              <a:ext uri="{FF2B5EF4-FFF2-40B4-BE49-F238E27FC236}">
                <a16:creationId xmlns:a16="http://schemas.microsoft.com/office/drawing/2014/main" id="{9F7D2212-4373-4160-81FF-E5FADCE4C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017713"/>
            <a:ext cx="8270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cms.sulinet.hu/get/d/3a50846a-609e-4f50-b685-8b66e79aee0a/1/1/b/lead/large/largeimage.jpg">
            <a:extLst>
              <a:ext uri="{FF2B5EF4-FFF2-40B4-BE49-F238E27FC236}">
                <a16:creationId xmlns:a16="http://schemas.microsoft.com/office/drawing/2014/main" id="{F0408BC9-ADA2-4FBC-8C63-F1D1FEC6B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763" y="3662363"/>
            <a:ext cx="9271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http://www.diffuzio.hu/parameters/diffuzio/documents/oecms/Kpek/ido_diagramm.gif">
            <a:extLst>
              <a:ext uri="{FF2B5EF4-FFF2-40B4-BE49-F238E27FC236}">
                <a16:creationId xmlns:a16="http://schemas.microsoft.com/office/drawing/2014/main" id="{24E55BE3-9681-4BB2-90D5-EBB42706D0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4483100"/>
            <a:ext cx="9239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left)">
                                      <p:cBhvr>
                                        <p:cTn id="7" dur="500"/>
                                        <p:tgtEl>
                                          <p:spTgt spid="205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500"/>
                                        <p:tgtEl>
                                          <p:spTgt spid="16">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left)">
                                      <p:cBhvr>
                                        <p:cTn id="31" dur="500"/>
                                        <p:tgtEl>
                                          <p:spTgt spid="18">
                                            <p:txEl>
                                              <p:pRg st="0" end="0"/>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nodeType="afterGroup">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left)">
                                      <p:cBhvr>
                                        <p:cTn id="47" dur="500"/>
                                        <p:tgtEl>
                                          <p:spTgt spid="2052"/>
                                        </p:tgtEl>
                                      </p:cBhvr>
                                    </p:animEffect>
                                  </p:childTnLst>
                                </p:cTn>
                              </p:par>
                            </p:childTnLst>
                          </p:cTn>
                        </p:par>
                        <p:par>
                          <p:cTn id="48" fill="hold" nodeType="afterGroup">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057"/>
                                        </p:tgtEl>
                                        <p:attrNameLst>
                                          <p:attrName>style.visibility</p:attrName>
                                        </p:attrNameLst>
                                      </p:cBhvr>
                                      <p:to>
                                        <p:strVal val="visible"/>
                                      </p:to>
                                    </p:set>
                                    <p:animEffect transition="in" filter="wipe(down)">
                                      <p:cBhvr>
                                        <p:cTn id="51" dur="500"/>
                                        <p:tgtEl>
                                          <p:spTgt spid="2057"/>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wipe(left)">
                                      <p:cBhvr>
                                        <p:cTn id="55" dur="500"/>
                                        <p:tgtEl>
                                          <p:spTgt spid="2056"/>
                                        </p:tgtEl>
                                      </p:cBhvr>
                                    </p:animEffect>
                                  </p:childTnLst>
                                </p:cTn>
                              </p:par>
                            </p:childTnLst>
                          </p:cTn>
                        </p:par>
                        <p:par>
                          <p:cTn id="56" fill="hold" nodeType="afterGroup">
                            <p:stCondLst>
                              <p:cond delay="6500"/>
                            </p:stCondLst>
                            <p:childTnLst>
                              <p:par>
                                <p:cTn id="57" presetID="16" presetClass="entr" presetSubtype="37"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outVertical)">
                                      <p:cBhvr>
                                        <p:cTn id="59" dur="500"/>
                                        <p:tgtEl>
                                          <p:spTgt spid="8"/>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wipe(left)">
                                      <p:cBhvr>
                                        <p:cTn id="6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2052" grpId="0"/>
      <p:bldP spid="2053" grpId="0" build="p"/>
      <p:bldP spid="2054" grpId="0"/>
      <p:bldP spid="8" grpId="0" animBg="1"/>
      <p:bldP spid="2056" grpId="0"/>
      <p:bldP spid="2057" grpId="0"/>
      <p:bldP spid="16" grpId="0" build="p"/>
      <p:bldP spid="17" grpId="0" build="p"/>
      <p:bldP spid="18" grpId="0" build="p"/>
      <p:bldP spid="21" grpId="0" animBg="1"/>
    </p:bldLst>
  </p:timing>
</p:sld>
</file>

<file path=ppt/theme/theme1.xml><?xml version="1.0" encoding="utf-8"?>
<a:theme xmlns:a="http://schemas.openxmlformats.org/drawingml/2006/main" name="Alapértelmezett terv">
  <a:themeElements>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6307</TotalTime>
  <Words>2091</Words>
  <Application>Microsoft Office PowerPoint</Application>
  <PresentationFormat>Diavetítés a képernyőre (4:3 oldalarány)</PresentationFormat>
  <Paragraphs>378</Paragraphs>
  <Slides>27</Slides>
  <Notes>26</Notes>
  <HiddenSlides>19</HiddenSlides>
  <MMClips>0</MMClips>
  <ScaleCrop>false</ScaleCrop>
  <HeadingPairs>
    <vt:vector size="8" baseType="variant">
      <vt:variant>
        <vt:lpstr>Használt betűtípusok</vt:lpstr>
      </vt:variant>
      <vt:variant>
        <vt:i4>4</vt:i4>
      </vt:variant>
      <vt:variant>
        <vt:lpstr>Téma</vt:lpstr>
      </vt:variant>
      <vt:variant>
        <vt:i4>1</vt:i4>
      </vt:variant>
      <vt:variant>
        <vt:lpstr>Diacímek</vt:lpstr>
      </vt:variant>
      <vt:variant>
        <vt:i4>27</vt:i4>
      </vt:variant>
      <vt:variant>
        <vt:lpstr>Egyéni diasorok</vt:lpstr>
      </vt:variant>
      <vt:variant>
        <vt:i4>20</vt:i4>
      </vt:variant>
    </vt:vector>
  </HeadingPairs>
  <TitlesOfParts>
    <vt:vector size="52" baseType="lpstr">
      <vt:lpstr>Times.New.Roman.Gras0171</vt:lpstr>
      <vt:lpstr>Arial</vt:lpstr>
      <vt:lpstr>Times New Roman</vt:lpstr>
      <vt:lpstr>Calibri</vt:lpstr>
      <vt:lpstr>Alapértelmezett terv</vt:lpstr>
      <vt:lpstr>Measuring innovation in education   17. Pedagógiai Értékelési Konferencia  17th Educational Assessment Conference Szeged, 2019 Április 13  Gábor Halász ELTE/OFI Budapest</vt:lpstr>
      <vt:lpstr>Innovation research in education: the background</vt:lpstr>
      <vt:lpstr>The „Innova” project: </vt:lpstr>
      <vt:lpstr>Conceptualisation and survey tool</vt:lpstr>
      <vt:lpstr>Some examples of outcomes:  Innovation and organisational characteristics</vt:lpstr>
      <vt:lpstr>Some conclusions (1)</vt:lpstr>
      <vt:lpstr>Some conclusions (2)</vt:lpstr>
      <vt:lpstr>Thank you for your attention!</vt:lpstr>
      <vt:lpstr>PowerPoint-bemutató</vt:lpstr>
      <vt:lpstr>PowerPoint-bemutató</vt:lpstr>
      <vt:lpstr>Survey tools, databases, variables</vt:lpstr>
      <vt:lpstr>Data collection tool (examples of questions)</vt:lpstr>
      <vt:lpstr>Organisational and individual  composite innovation activity indicators (CII)</vt:lpstr>
      <vt:lpstr>Variables used in this analysis</vt:lpstr>
      <vt:lpstr>Individual innovative activity/behaviour and organisational context</vt:lpstr>
      <vt:lpstr>Measuring organisational performance in Innova</vt:lpstr>
      <vt:lpstr>Individual innovation activity in four types of organisational constellations (CII, 1-100 scale)</vt:lpstr>
      <vt:lpstr>PowerPoint-bemutató</vt:lpstr>
      <vt:lpstr>Innovation activity and learning organisations</vt:lpstr>
      <vt:lpstr>PowerPoint-bemutató</vt:lpstr>
      <vt:lpstr>The level of innovation activity of individuals (CII scores) working in different organisational environments</vt:lpstr>
      <vt:lpstr>PowerPoint-bemutató</vt:lpstr>
      <vt:lpstr>The distribution of individuals belonging to different IWB categories within the four groups of organisations with different organisational profiles (OP) </vt:lpstr>
      <vt:lpstr>Clusters of education units on the basis of the six organisational indicators</vt:lpstr>
      <vt:lpstr>Individual innovation activity and behaviour in the four clusters</vt:lpstr>
      <vt:lpstr>Individual innovation behaviour and change of organisational performance</vt:lpstr>
      <vt:lpstr>Change of organisational performance in schools belonging to four clusters (%)</vt:lpstr>
      <vt:lpstr>Perpsectives</vt:lpstr>
      <vt:lpstr>Dynamic_model</vt:lpstr>
      <vt:lpstr>Sample</vt:lpstr>
      <vt:lpstr>Questionnaire</vt:lpstr>
      <vt:lpstr>BasicData</vt:lpstr>
      <vt:lpstr>CII&amp;4types</vt:lpstr>
      <vt:lpstr>CII&amp;OL</vt:lpstr>
      <vt:lpstr>OLFactors</vt:lpstr>
      <vt:lpstr>CII&amp;4types2</vt:lpstr>
      <vt:lpstr>IWV&amp;4types</vt:lpstr>
      <vt:lpstr>Cluster</vt:lpstr>
      <vt:lpstr>CII&amp;IWBbyClsuters</vt:lpstr>
      <vt:lpstr>CII&amp;Quinn</vt:lpstr>
      <vt:lpstr>Indicators</vt:lpstr>
      <vt:lpstr>Performance</vt:lpstr>
      <vt:lpstr>IronBox</vt:lpstr>
      <vt:lpstr>Innovation-organisation</vt:lpstr>
      <vt:lpstr>Performance1</vt:lpstr>
      <vt:lpstr>IWB</vt:lpstr>
      <vt:lpstr>Quinn-FAKTOR</vt:lpstr>
    </vt:vector>
  </TitlesOfParts>
  <Company>OKI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Halász Gábor</dc:creator>
  <cp:lastModifiedBy>Teodóra Lukács</cp:lastModifiedBy>
  <cp:revision>410</cp:revision>
  <cp:lastPrinted>2018-09-01T16:19:48Z</cp:lastPrinted>
  <dcterms:created xsi:type="dcterms:W3CDTF">2000-11-09T16:51:53Z</dcterms:created>
  <dcterms:modified xsi:type="dcterms:W3CDTF">2020-01-07T10:51:58Z</dcterms:modified>
</cp:coreProperties>
</file>