
<file path=[Content_Types].xml><?xml version="1.0" encoding="utf-8"?>
<Types xmlns="http://schemas.openxmlformats.org/package/2006/content-types">
  <Default Extension="bin" ContentType="application/vnd.ms-office.vbaPro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3" r:id="rId3"/>
    <p:sldId id="286" r:id="rId4"/>
    <p:sldId id="269" r:id="rId5"/>
    <p:sldId id="276" r:id="rId6"/>
    <p:sldId id="272" r:id="rId7"/>
    <p:sldId id="285" r:id="rId8"/>
    <p:sldId id="287" r:id="rId9"/>
    <p:sldId id="268" r:id="rId10"/>
    <p:sldId id="281" r:id="rId11"/>
    <p:sldId id="277" r:id="rId12"/>
    <p:sldId id="278" r:id="rId13"/>
    <p:sldId id="279" r:id="rId14"/>
    <p:sldId id="284" r:id="rId15"/>
    <p:sldId id="282" r:id="rId16"/>
    <p:sldId id="280" r:id="rId17"/>
    <p:sldId id="273" r:id="rId18"/>
    <p:sldId id="274" r:id="rId19"/>
    <p:sldId id="275" r:id="rId20"/>
    <p:sldId id="267" r:id="rId21"/>
  </p:sldIdLst>
  <p:sldSz cx="9144000" cy="6858000" type="screen4x3"/>
  <p:notesSz cx="6851650" cy="9747250"/>
  <p:custShowLst>
    <p:custShow name="Tanulók" id="0">
      <p:sldLst>
        <p:sld r:id="rId11"/>
        <p:sld r:id="rId12"/>
        <p:sld r:id="rId13"/>
      </p:sldLst>
    </p:custShow>
    <p:custShow name="Pedagógusok" id="1">
      <p:sldLst>
        <p:sld r:id="rId14"/>
      </p:sldLst>
    </p:custShow>
    <p:custShow name="Iskolák" id="2">
      <p:sldLst>
        <p:sld r:id="rId15"/>
        <p:sld r:id="rId16"/>
      </p:sldLst>
    </p:custShow>
    <p:custShow name="Tanulás" id="3">
      <p:sldLst>
        <p:sld r:id="rId17"/>
      </p:sldLst>
    </p:custShow>
    <p:custShow name="Innováció" id="4">
      <p:sldLst>
        <p:sld r:id="rId18"/>
        <p:sld r:id="rId19"/>
        <p:sld r:id="rId20"/>
      </p:sldLst>
    </p:custShow>
    <p:custShow name="Eredményessség" id="5">
      <p:sldLst>
        <p:sld r:id="rId21"/>
      </p:sldLst>
    </p:custShow>
    <p:custShow name="Típusok" id="6">
      <p:sldLst>
        <p:sld r:id="rId20"/>
      </p:sldLst>
    </p:custShow>
  </p:custShow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0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07" autoAdjust="0"/>
    <p:restoredTop sz="82585" autoAdjust="0"/>
  </p:normalViewPr>
  <p:slideViewPr>
    <p:cSldViewPr>
      <p:cViewPr varScale="1">
        <p:scale>
          <a:sx n="55" d="100"/>
          <a:sy n="55" d="100"/>
        </p:scale>
        <p:origin x="9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notesViewPr>
    <p:cSldViewPr>
      <p:cViewPr varScale="1">
        <p:scale>
          <a:sx n="45" d="100"/>
          <a:sy n="45" d="100"/>
        </p:scale>
        <p:origin x="-1806" y="-96"/>
      </p:cViewPr>
      <p:guideLst>
        <p:guide orient="horz" pos="307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06/relationships/vbaProject" Target="vbaProject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769231575746774E-2"/>
          <c:y val="2.6693478417980775E-2"/>
          <c:w val="0.93558363127378719"/>
          <c:h val="0.786593991180013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Munka1!$A$5:$A$8</c:f>
              <c:strCache>
                <c:ptCount val="4"/>
                <c:pt idx="0">
                  <c:v>"IZOLÁLT"                           (se nem ad át, se nem vesz át) (N=802)</c:v>
                </c:pt>
                <c:pt idx="1">
                  <c:v>"ÁTVEVŐ"                         (átvesz, de nem ad át) (N=215)</c:v>
                </c:pt>
                <c:pt idx="2">
                  <c:v>"ÁTADÓ"                              (átad, de nem vesz át) (N=357)</c:v>
                </c:pt>
                <c:pt idx="3">
                  <c:v>"MEGOSZTÓ"                      (át is vesz és át is ad) (N=540)</c:v>
                </c:pt>
              </c:strCache>
            </c:strRef>
          </c:cat>
          <c:val>
            <c:numRef>
              <c:f>Munka1!$B$5:$B$8</c:f>
              <c:numCache>
                <c:formatCode>##,#00</c:formatCode>
                <c:ptCount val="4"/>
                <c:pt idx="0">
                  <c:v>26.803558666137363</c:v>
                </c:pt>
                <c:pt idx="1">
                  <c:v>33.702110218050237</c:v>
                </c:pt>
                <c:pt idx="2">
                  <c:v>39.392336713914041</c:v>
                </c:pt>
                <c:pt idx="3">
                  <c:v>45.542401746540648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F-462D-A663-FD9280C51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7415519"/>
        <c:axId val="1"/>
      </c:barChart>
      <c:catAx>
        <c:axId val="10774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34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8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20"/>
        </c:scaling>
        <c:delete val="0"/>
        <c:axPos val="l"/>
        <c:majorGridlines>
          <c:spPr>
            <a:ln w="934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,#00" sourceLinked="1"/>
        <c:majorTickMark val="none"/>
        <c:minorTickMark val="none"/>
        <c:tickLblPos val="nextTo"/>
        <c:spPr>
          <a:ln w="623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77415519"/>
        <c:crosses val="autoZero"/>
        <c:crossBetween val="between"/>
      </c:valAx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055C514-98BA-4BCA-8F12-3C7DB2413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7D08DF9-F99B-4AB3-97CD-B4C3268166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8288A077-BC66-4CF8-8D31-4E85F0BC5D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A2EB1281-00C8-4DF5-A054-07CA2399BA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73273AD-2590-4AB5-B195-FB0891FC97F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67D9E8C-C75E-47A4-892D-F0AEE9D3EE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98229A1-9311-491B-881F-2CA564AB61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D1C760F-00B9-4B61-A452-475DF44C760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0450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81FA0FD5-F312-42C3-8F5E-15D615AC68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6025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CC6AF8DC-DF88-43A7-B231-8356E8741A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75A84095-74A8-4944-8ADA-E1FEDA688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187E96-E21A-457C-AB59-A3D1A3C7354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2AED326-A90E-48AB-A1F0-9BDF2C5CD0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8EB84825-D0CF-4BB2-B608-814E3FBC3B39}" type="slidenum">
              <a:rPr lang="hu-HU" altLang="hu-HU" sz="1200" smtClean="0">
                <a:latin typeface="Times New Roman" panose="02020603050405020304" pitchFamily="18" charset="0"/>
              </a:rPr>
              <a:pPr/>
              <a:t>1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A8AFC46-A587-4674-B2C1-53B8316D6D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A46CAEC-B44E-45AF-AA04-D3F92AFEB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FA3717F-157B-4766-8458-FFE6BDFCDD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 algn="r"/>
            <a:fld id="{DDCDBA97-E204-4315-941E-E648450DB721}" type="slidenum">
              <a:rPr lang="hu-HU" altLang="hu-HU" sz="1200">
                <a:latin typeface="Times New Roman" panose="02020603050405020304" pitchFamily="18" charset="0"/>
              </a:rPr>
              <a:pPr algn="r"/>
              <a:t>10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DB97873-AC21-4EEF-B5D2-70C235F826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4B5CC92-8A14-4F47-AD40-9E9083DE27E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6B9B04B-B3F1-42ED-95EC-ADF008D493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7BF58D0C-FE72-4915-87CA-F256B3BC0AC3}" type="slidenum">
              <a:rPr lang="hu-HU" altLang="hu-HU" sz="1200" smtClean="0">
                <a:latin typeface="Times New Roman" panose="02020603050405020304" pitchFamily="18" charset="0"/>
              </a:rPr>
              <a:pPr/>
              <a:t>11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0A3D403-C0D8-4E59-ACDA-24336829FD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3D27A4-A420-4198-9363-A6329B5A4A2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F199655-3462-4E7B-821F-8B546C8EA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288C9FE5-E514-4958-A4A6-F8735FAD4659}" type="slidenum">
              <a:rPr lang="hu-HU" altLang="hu-HU" sz="1200" smtClean="0">
                <a:latin typeface="Times New Roman" panose="02020603050405020304" pitchFamily="18" charset="0"/>
              </a:rPr>
              <a:pPr/>
              <a:t>12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C7B5B82-F39A-4D3E-9F24-85CCA9B440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B018571-2FFD-461B-930B-E3D82D4C69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84CF3E7-B83A-40B4-8343-C0ABAE59C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4B146686-64C9-4936-92EC-DCEA3F4090E1}" type="slidenum">
              <a:rPr lang="hu-HU" altLang="hu-HU" sz="1200" smtClean="0">
                <a:latin typeface="Times New Roman" panose="02020603050405020304" pitchFamily="18" charset="0"/>
              </a:rPr>
              <a:pPr/>
              <a:t>13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3D91CB3-F540-4F2B-970A-933790B0EC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8EE49F9-F659-49F3-8011-B32063AC05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BD0B4D9-0CC8-42FF-97CC-0088DBA1B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3F43C9FB-6E57-43C9-83CD-6CE0AE2912FB}" type="slidenum">
              <a:rPr lang="hu-HU" altLang="hu-HU" sz="1200" smtClean="0">
                <a:latin typeface="Times New Roman" panose="02020603050405020304" pitchFamily="18" charset="0"/>
              </a:rPr>
              <a:pPr/>
              <a:t>14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7461956-E800-4F15-ACF7-01D4E5EA0B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DEB768C-1D03-4123-BF67-8CAA1EB516F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A42B7D2-D608-422C-8FED-DAFE1E0F3B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E1A7939C-828F-4C4A-A0A5-67E7E5F7DB48}" type="slidenum">
              <a:rPr lang="hu-HU" altLang="hu-HU" sz="1200" smtClean="0">
                <a:latin typeface="Times New Roman" panose="02020603050405020304" pitchFamily="18" charset="0"/>
              </a:rPr>
              <a:pPr/>
              <a:t>15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B28CB74-20BE-417F-A6EC-26A226FE9D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A93AFE-BD33-4562-8503-03F98BCCC7E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63DB256-E9B4-4362-85B1-6248F8C0B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4D76E707-243C-41A9-A09E-5F37C9C68DDA}" type="slidenum">
              <a:rPr lang="hu-HU" altLang="hu-HU" sz="1200" smtClean="0">
                <a:latin typeface="Times New Roman" panose="02020603050405020304" pitchFamily="18" charset="0"/>
              </a:rPr>
              <a:pPr/>
              <a:t>16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C03BFB0-4129-4C3F-9E99-BF8658FA20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AA72534-FF63-403F-80D9-5EDB39165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A4821EC7-E82C-43D3-8FB8-45AC46D58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1E0EFED4-CD57-4E2A-934B-90ADF650AB49}" type="slidenum">
              <a:rPr lang="hu-HU" altLang="hu-HU" sz="1200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17</a:t>
            </a:fld>
            <a:endParaRPr lang="hu-HU" altLang="hu-HU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E8D5A56-11A7-490A-8F58-074AD9093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C7D5F56-706C-4429-B4CF-E10EEA150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B003330-736B-4BC6-BB83-1461BADFEA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</a:pPr>
            <a:fld id="{F2DE1EF3-6753-4D07-B3B2-77775519DE7B}" type="slidenum">
              <a:rPr lang="hu-HU" altLang="hu-HU"/>
              <a:pPr algn="r">
                <a:spcBef>
                  <a:spcPct val="20000"/>
                </a:spcBef>
                <a:buFontTx/>
                <a:buChar char="•"/>
              </a:pPr>
              <a:t>18</a:t>
            </a:fld>
            <a:endParaRPr lang="hu-HU" altLang="hu-HU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D08A097-01BF-4CAA-98F0-E8EB7B1F94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0600" y="762000"/>
            <a:ext cx="4876800" cy="36576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3944A42-123E-422C-9773-C78BD1CF9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50292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B00EE85-09FF-462D-971D-229147FED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ADB1902A-77A7-439F-ADDC-E8289A3C601A}" type="slidenum">
              <a:rPr lang="hu-HU" altLang="hu-HU" sz="1200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19</a:t>
            </a:fld>
            <a:endParaRPr lang="hu-HU" altLang="hu-HU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8477C36-0F7F-416D-ADB1-110AE2FDCD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9565194-AD4A-4AF9-8427-BD6C311BDC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43AE9B8-C1D3-4E59-B936-66C9A10D5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C7E9EA3E-1133-4BB4-817C-C8177B880382}" type="slidenum">
              <a:rPr lang="hu-HU" altLang="hu-HU" sz="1200" smtClean="0">
                <a:latin typeface="Times New Roman" panose="02020603050405020304" pitchFamily="18" charset="0"/>
              </a:rPr>
              <a:pPr/>
              <a:t>2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D41EA71-1F34-48DF-ACD1-A9BD3E4D16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F19F21D-9419-45A0-883A-1928FE639B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B695F8A-61AC-46BB-B9F8-5D346E87CD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B235F0B6-2D43-4086-971C-7DFBEA765142}" type="slidenum">
              <a:rPr lang="hu-HU" altLang="hu-HU" sz="1200" smtClean="0">
                <a:latin typeface="Times New Roman" panose="02020603050405020304" pitchFamily="18" charset="0"/>
              </a:rPr>
              <a:pPr/>
              <a:t>20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601C40D-036F-4493-8D03-DF796B1201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EB810CC-94BA-4B6F-8260-A4C18EB12A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D0FC712-F330-4C52-B6CB-B88A7253E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6C198E98-A647-48C8-A7FC-2BB24EB7E1AB}" type="slidenum">
              <a:rPr lang="hu-HU" altLang="hu-HU" sz="1200" smtClean="0">
                <a:latin typeface="Times New Roman" panose="02020603050405020304" pitchFamily="18" charset="0"/>
              </a:rPr>
              <a:pPr/>
              <a:t>3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04FCC43-23A1-4107-B3C6-3BCC376147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642C756-786A-4991-B1EF-B9E70DA344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A0AE133-ADCF-475E-9319-D8C028BD80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F872BFDD-7ABC-4BAD-90FE-BD82C4A9AD17}" type="slidenum">
              <a:rPr lang="hu-HU" altLang="hu-HU" sz="1200" smtClean="0">
                <a:latin typeface="Times New Roman" panose="02020603050405020304" pitchFamily="18" charset="0"/>
              </a:rPr>
              <a:pPr/>
              <a:t>4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26E2A1A-3535-43CB-BC26-7FE22A7B93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E9D7778-48BD-4CEA-B291-7999CA0E7D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96FF422-DC11-44B1-BB9C-2F6A26A5C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1B7BD216-7E8D-410D-98C3-0EFA2C61F4AE}" type="slidenum">
              <a:rPr lang="hu-HU" altLang="hu-HU" sz="1200" smtClean="0">
                <a:latin typeface="Times New Roman" panose="02020603050405020304" pitchFamily="18" charset="0"/>
              </a:rPr>
              <a:pPr/>
              <a:t>5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7FED407-3F2F-4AAD-BB42-4A881A6D71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7E52C17-DDA5-4E17-BEFC-F418EB7000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5B0AACC-21D1-4125-BCD1-2D086FB966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 algn="r"/>
            <a:fld id="{B65A7EE5-1CC9-4192-BBB4-517A03D1432C}" type="slidenum">
              <a:rPr lang="hu-HU" altLang="hu-HU" sz="1200">
                <a:latin typeface="Times New Roman" panose="02020603050405020304" pitchFamily="18" charset="0"/>
              </a:rPr>
              <a:pPr algn="r"/>
              <a:t>6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11841BB-954B-4BDC-BB3C-B216C55F7E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5ACF731-088A-420A-81F7-259978B05D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99DF711-4FF1-4E5E-AD24-72703BDEB1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 algn="r"/>
            <a:fld id="{3B95CF06-EE8D-49EF-B20C-FDD30F02B934}" type="slidenum">
              <a:rPr lang="hu-HU" altLang="hu-HU" sz="1200">
                <a:latin typeface="Times New Roman" panose="02020603050405020304" pitchFamily="18" charset="0"/>
              </a:rPr>
              <a:pPr algn="r"/>
              <a:t>7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FCC86AC-D2CA-4432-A69E-FFD36D83E4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CABE149-4373-4BAE-A68B-F3BCAC0FE3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6917B1F-4B38-4BAF-8113-AE7E4E5577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 algn="r"/>
            <a:fld id="{5B8515B8-402C-4065-9E37-5840AAFFBCBD}" type="slidenum">
              <a:rPr lang="hu-HU" altLang="hu-HU" sz="1200">
                <a:latin typeface="Times New Roman" panose="02020603050405020304" pitchFamily="18" charset="0"/>
              </a:rPr>
              <a:pPr algn="r"/>
              <a:t>8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74F25A2-FB22-4E65-A8A6-0BC6602AB0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36F3297-2BA9-4871-8963-9BF1EC65F7F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92A5B70-AF0E-495C-AF47-53434FB8E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7AEE19B2-E1AA-4F95-B8F6-DA11C95F608C}" type="slidenum">
              <a:rPr lang="hu-HU" altLang="hu-HU" sz="1200" smtClean="0">
                <a:latin typeface="Times New Roman" panose="02020603050405020304" pitchFamily="18" charset="0"/>
              </a:rPr>
              <a:pPr/>
              <a:t>9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E79C91A-F8B3-40EF-BEBE-7D4451138E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657AEBF-2C8F-4EA2-B4A6-558B35E64D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F8A9F5-FED9-4540-BDDC-99BBAFCE2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F7FE68-C524-4FF3-8F9B-CDE983B0C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0EA86-448F-43DE-8A62-8EE5D227C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726BC-5F5A-4A99-9316-4EA5B5695F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243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A17826-BD44-412F-B833-29CCD701D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93F967-6600-40D6-8C96-9E6D9C95D7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3CC9A7-9DA7-4000-92F3-B81C8BF06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68973-DE28-49EE-9556-A1A667EADE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8385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D9A015-8B44-4F4D-8526-FB4A28B43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785F62-4FE5-4046-AED7-F308BDA85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726354-CDDD-42BD-B70B-58FF8C6F8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3D7F-480E-43E7-A940-C815A012FCD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8218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346401-1DFA-4303-8951-F7AC4F7A9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D272BA-F0BD-49CD-9CC8-D0264072A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73597A-50E3-413B-A258-C3A83C210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664FF-8D34-47C0-9E97-AB3E008DDD2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7935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E01159-8BF6-45BE-94E4-88A314D12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C81B9-7CAE-4E7D-BECF-C6F00CB108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0E7002-3F95-434F-B0FF-701A03D1A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157B5-5895-420C-895A-08038F5444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4607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06A6DD-DC4C-4297-BFDB-F9A15E7F5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679B6-4663-4DEE-9830-B658FCB4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48485-CDDF-47B8-A722-899DF2D92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91AC5-5407-40E2-AA81-C2FF6ED67B9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956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7A42DE-8F15-494A-9E63-6E7902CBE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25D773-4B1D-46EA-A045-EB0A9699D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7DF95A-7DF1-4BBE-A35A-AC959B68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3537-1FE1-428B-A2C4-ACFFCD5F99C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5565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199AC3-302B-47FD-8932-EA390C1CE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C0B2DA-806E-4FCF-BAB7-87D6FCF58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4F8C15-D3DB-443D-A694-F8444EABF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22EB-4B17-45A1-A31D-822710DDE89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043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E0DF2A-6DA4-4264-9BB6-9B26CFBF1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A39825-5DC5-4954-AD64-BAF968CB7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F4D138-E09F-4AC8-8106-D722697AD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EA7B-14B1-4FCD-B791-BA62F3EA0C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858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3CC47-59E8-4B54-AEBA-B629B494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41DA9A-CC3C-41B6-A936-137A76994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585FA-45B5-41EB-8E1C-C72C9FE4F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068B-D9F4-4DD1-B544-A04225C0ED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159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BD0101-AE39-47B8-B961-DA995AA18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87348-A996-429D-BE51-8824D8320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DDA362-41D1-4AF6-A482-32A916559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12172-7CCD-4CCD-9C42-9B470B2C03E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666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779E075-F961-452E-BA6B-78D6AA96D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DD3C54-A5D7-424E-A25C-A7C003DAD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29A524-1589-46F5-8F48-F456757517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D77453-D2F8-42F3-96E5-2E4EC60428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E198D6-7323-40C0-AE0E-7118572136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D204B4-2CA5-483B-A43D-85A458BE82A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21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r2ZXi_r7eAhWOmbQKHaGACtAQjRx6BAgBEAU&amp;url=http%3A%2F%2Fhr.n1info.com%2Fa306451%2FEnglish%2FNEWS%2FSystemic-education-reform-takes-time-educationalist-says.html&amp;psig=AOvVaw3d5Wm7RDw6vk-QBZ-QTMqU&amp;ust=1541566995696856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://www.designshare.com/index.php/design-patterns/transparenc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D70FC8-C0CF-4586-AEF7-3FCBEC8DFD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305800" cy="6264275"/>
          </a:xfrm>
        </p:spPr>
        <p:txBody>
          <a:bodyPr/>
          <a:lstStyle/>
          <a:p>
            <a:br>
              <a:rPr lang="hu-HU" altLang="hu-HU"/>
            </a:br>
            <a:r>
              <a:rPr lang="hu-HU" altLang="hu-HU" sz="5400"/>
              <a:t>A tanulás terei</a:t>
            </a:r>
            <a:br>
              <a:rPr lang="hu-HU" altLang="hu-HU" sz="5400"/>
            </a:br>
            <a:br>
              <a:rPr lang="hu-HU" altLang="hu-HU" sz="2800"/>
            </a:br>
            <a:br>
              <a:rPr lang="hu-HU" altLang="hu-HU" sz="2800"/>
            </a:br>
            <a:r>
              <a:rPr lang="hu-HU" altLang="hu-HU" sz="2800"/>
              <a:t>Új pedagógiák terei, új terek pedagógiái </a:t>
            </a:r>
            <a:br>
              <a:rPr lang="hu-HU" altLang="hu-HU" sz="2800"/>
            </a:br>
            <a:r>
              <a:rPr lang="hu-HU" altLang="hu-HU" sz="2800"/>
              <a:t>szakmai konferencia</a:t>
            </a:r>
            <a:br>
              <a:rPr lang="hu-HU" altLang="hu-HU" sz="2800"/>
            </a:br>
            <a:r>
              <a:rPr lang="hu-HU" altLang="hu-HU" sz="2800"/>
              <a:t>Piarista Tartományfőnökség</a:t>
            </a:r>
            <a:br>
              <a:rPr lang="hu-HU" altLang="hu-HU" sz="2800"/>
            </a:br>
            <a:br>
              <a:rPr lang="hu-HU" altLang="hu-HU" sz="2800"/>
            </a:br>
            <a:r>
              <a:rPr lang="hu-HU" altLang="hu-HU" sz="2800"/>
              <a:t>2018.11.06</a:t>
            </a:r>
            <a:br>
              <a:rPr lang="hu-HU" altLang="hu-HU" sz="2800"/>
            </a:br>
            <a:br>
              <a:rPr lang="hu-HU" altLang="hu-HU" sz="2800"/>
            </a:br>
            <a:r>
              <a:rPr lang="hu-HU" altLang="hu-HU" sz="2800"/>
              <a:t>Halász Gábor</a:t>
            </a:r>
            <a:br>
              <a:rPr lang="hu-HU" altLang="hu-HU" sz="2800"/>
            </a:br>
            <a:r>
              <a:rPr lang="hu-HU" altLang="hu-HU" sz="2800"/>
              <a:t>ELTE PPK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7E25053-7802-4A87-B062-C18A57104B97}"/>
              </a:ext>
            </a:extLst>
          </p:cNvPr>
          <p:cNvSpPr txBox="1">
            <a:spLocks noChangeArrowheads="1"/>
          </p:cNvSpPr>
          <p:nvPr/>
        </p:nvSpPr>
        <p:spPr>
          <a:xfrm>
            <a:off x="6372225" y="5949950"/>
            <a:ext cx="2749550" cy="8921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hu-HU" altLang="hu-HU" sz="900" kern="0" dirty="0">
                <a:solidFill>
                  <a:srgbClr val="FFC000"/>
                </a:solidFill>
              </a:rPr>
              <a:t>Ez az előadás „</a:t>
            </a:r>
            <a:r>
              <a:rPr lang="hu-HU" sz="900" kern="0" dirty="0">
                <a:solidFill>
                  <a:srgbClr val="FFC000"/>
                </a:solidFill>
              </a:rPr>
              <a:t>A helyi innovációk keletkezése, terjedése és rendszerformáló hatása az oktatási ágazatban” („</a:t>
            </a:r>
            <a:r>
              <a:rPr lang="hu-HU" sz="900" b="1" i="1" kern="0" dirty="0">
                <a:solidFill>
                  <a:srgbClr val="FFC000"/>
                </a:solidFill>
              </a:rPr>
              <a:t>Innova kutatás</a:t>
            </a:r>
            <a:r>
              <a:rPr lang="hu-HU" sz="900" kern="0" dirty="0">
                <a:solidFill>
                  <a:srgbClr val="FFC000"/>
                </a:solidFill>
              </a:rPr>
              <a:t>” - OTKA/NKFIH azonosító: 115857) c. kutatás eredményeinek felhasználására épül</a:t>
            </a:r>
            <a:endParaRPr lang="hu-HU" altLang="hu-HU" sz="900" kern="0" dirty="0">
              <a:solidFill>
                <a:srgbClr val="FFC000"/>
              </a:solidFill>
            </a:endParaRPr>
          </a:p>
        </p:txBody>
      </p:sp>
      <p:sp>
        <p:nvSpPr>
          <p:cNvPr id="4" name="Téglalap 1">
            <a:extLst>
              <a:ext uri="{FF2B5EF4-FFF2-40B4-BE49-F238E27FC236}">
                <a16:creationId xmlns:a16="http://schemas.microsoft.com/office/drawing/2014/main" id="{BB8C1DAF-B95C-4897-9BA1-6A37E6F67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4766470"/>
            <a:ext cx="3265487" cy="1277937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hu-HU" altLang="hu-HU"/>
          </a:p>
        </p:txBody>
      </p:sp>
      <p:sp>
        <p:nvSpPr>
          <p:cNvPr id="5" name="Szövegdoboz 3">
            <a:extLst>
              <a:ext uri="{FF2B5EF4-FFF2-40B4-BE49-F238E27FC236}">
                <a16:creationId xmlns:a16="http://schemas.microsoft.com/office/drawing/2014/main" id="{03F283B7-2496-48CB-B2E8-E5F35162D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4989423"/>
            <a:ext cx="311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 algn="ctr"/>
            <a:r>
              <a:rPr lang="hu-HU" altLang="hu-HU" sz="2400" dirty="0">
                <a:solidFill>
                  <a:schemeClr val="accent1"/>
                </a:solidFill>
              </a:rPr>
              <a:t>A narancssárga képekre rá kell klikkelni!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36E51D9-93C5-49B6-86C9-30ABC49918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135938" cy="674687"/>
          </a:xfrm>
        </p:spPr>
        <p:txBody>
          <a:bodyPr/>
          <a:lstStyle/>
          <a:p>
            <a:pPr algn="r"/>
            <a:r>
              <a:rPr lang="hu-HU" altLang="hu-HU"/>
              <a:t>Huszonegyedik századi képességek</a:t>
            </a:r>
            <a:endParaRPr lang="en-GB" altLang="hu-HU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2766A77-7066-427F-84F4-5A44B13B96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79838" y="6027738"/>
            <a:ext cx="5364162" cy="542925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1200"/>
              <a:t>Forrás: </a:t>
            </a:r>
            <a:r>
              <a:rPr lang="en-US" altLang="hu-HU" sz="1200"/>
              <a:t>The Partnership for 21st Century Skills -  „a collaborative partnership</a:t>
            </a:r>
            <a:r>
              <a:rPr lang="hu-HU" altLang="hu-HU" sz="1200"/>
              <a:t> </a:t>
            </a:r>
            <a:r>
              <a:rPr lang="en-US" altLang="hu-HU" sz="1200"/>
              <a:t>among education, business, community and government leaders”  - 2002, USA  (</a:t>
            </a:r>
            <a:r>
              <a:rPr lang="en-US" altLang="hu-HU" sz="1200">
                <a:hlinkClick r:id="rId3"/>
              </a:rPr>
              <a:t>http://www.p21.org</a:t>
            </a:r>
            <a:r>
              <a:rPr lang="en-US" altLang="hu-HU" sz="1200"/>
              <a:t>)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9615E97-423F-4278-9173-CC04DC770C99}"/>
              </a:ext>
            </a:extLst>
          </p:cNvPr>
          <p:cNvSpPr/>
          <p:nvPr/>
        </p:nvSpPr>
        <p:spPr>
          <a:xfrm>
            <a:off x="395288" y="968375"/>
            <a:ext cx="4176712" cy="5700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hu-HU" dirty="0">
                <a:latin typeface="+mj-lt"/>
              </a:rPr>
              <a:t> </a:t>
            </a: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három „R”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br>
              <a:rPr lang="hu-HU" dirty="0">
                <a:latin typeface="+mj-lt"/>
              </a:rPr>
            </a:br>
            <a:r>
              <a:rPr lang="en-GB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</a:t>
            </a:r>
            <a:r>
              <a:rPr lang="en-GB" dirty="0">
                <a:latin typeface="+mj-lt"/>
              </a:rPr>
              <a:t>eading, w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</a:t>
            </a:r>
            <a:r>
              <a:rPr lang="en-GB" dirty="0">
                <a:latin typeface="+mj-lt"/>
              </a:rPr>
              <a:t>iting, 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</a:t>
            </a:r>
            <a:r>
              <a:rPr lang="en-GB" dirty="0">
                <a:latin typeface="+mj-lt"/>
              </a:rPr>
              <a:t>ithmetic</a:t>
            </a:r>
            <a:br>
              <a:rPr lang="hu-HU" dirty="0">
                <a:latin typeface="+mj-lt"/>
              </a:rPr>
            </a:br>
            <a:endParaRPr lang="en-GB" sz="1000" dirty="0">
              <a:latin typeface="+mj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GB" dirty="0">
                <a:latin typeface="+mj-lt"/>
              </a:rPr>
              <a:t> </a:t>
            </a: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négy „</a:t>
            </a:r>
            <a:r>
              <a:rPr lang="en-GB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br>
              <a:rPr lang="hu-HU" dirty="0">
                <a:latin typeface="+mj-lt"/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</a:t>
            </a:r>
            <a:r>
              <a:rPr lang="en-GB" dirty="0">
                <a:latin typeface="+mj-lt"/>
              </a:rPr>
              <a:t>ritical thinking and problem solving;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</a:t>
            </a:r>
            <a:r>
              <a:rPr lang="en-GB" dirty="0">
                <a:latin typeface="+mj-lt"/>
              </a:rPr>
              <a:t>ommunication,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</a:t>
            </a:r>
            <a:r>
              <a:rPr lang="en-GB" dirty="0">
                <a:latin typeface="+mj-lt"/>
              </a:rPr>
              <a:t>ollaboration;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</a:t>
            </a:r>
            <a:r>
              <a:rPr lang="en-GB" dirty="0">
                <a:latin typeface="+mj-lt"/>
              </a:rPr>
              <a:t>reativity and innovation.</a:t>
            </a:r>
          </a:p>
        </p:txBody>
      </p:sp>
      <p:pic>
        <p:nvPicPr>
          <p:cNvPr id="72706" name="Picture 2" descr="p21_rainbow_id254">
            <a:extLst>
              <a:ext uri="{FF2B5EF4-FFF2-40B4-BE49-F238E27FC236}">
                <a16:creationId xmlns:a16="http://schemas.microsoft.com/office/drawing/2014/main" id="{DC20145D-F72D-43E6-9360-CE855A61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508476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Szabadkézi sokszög 12">
            <a:extLst>
              <a:ext uri="{FF2B5EF4-FFF2-40B4-BE49-F238E27FC236}">
                <a16:creationId xmlns:a16="http://schemas.microsoft.com/office/drawing/2014/main" id="{E1D7728E-14F8-4205-9854-053F13B0111D}"/>
              </a:ext>
            </a:extLst>
          </p:cNvPr>
          <p:cNvSpPr>
            <a:spLocks/>
          </p:cNvSpPr>
          <p:nvPr/>
        </p:nvSpPr>
        <p:spPr bwMode="auto">
          <a:xfrm>
            <a:off x="2952750" y="2571750"/>
            <a:ext cx="2895600" cy="1603375"/>
          </a:xfrm>
          <a:custGeom>
            <a:avLst/>
            <a:gdLst>
              <a:gd name="T0" fmla="*/ 0 w 2895600"/>
              <a:gd name="T1" fmla="*/ 0 h 1603375"/>
              <a:gd name="T2" fmla="*/ 1276350 w 2895600"/>
              <a:gd name="T3" fmla="*/ 1428750 h 1603375"/>
              <a:gd name="T4" fmla="*/ 2895600 w 2895600"/>
              <a:gd name="T5" fmla="*/ 1047750 h 1603375"/>
              <a:gd name="T6" fmla="*/ 2895600 w 2895600"/>
              <a:gd name="T7" fmla="*/ 1047750 h 1603375"/>
              <a:gd name="T8" fmla="*/ 0 60000 65536"/>
              <a:gd name="T9" fmla="*/ 0 60000 65536"/>
              <a:gd name="T10" fmla="*/ 0 60000 65536"/>
              <a:gd name="T11" fmla="*/ 0 60000 65536"/>
              <a:gd name="T12" fmla="*/ 0 w 2895600"/>
              <a:gd name="T13" fmla="*/ 0 h 1603375"/>
              <a:gd name="T14" fmla="*/ 2895600 w 2895600"/>
              <a:gd name="T15" fmla="*/ 1603375 h 1603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5600" h="1603375">
                <a:moveTo>
                  <a:pt x="0" y="0"/>
                </a:moveTo>
                <a:cubicBezTo>
                  <a:pt x="396875" y="627062"/>
                  <a:pt x="793750" y="1254125"/>
                  <a:pt x="1276350" y="1428750"/>
                </a:cubicBezTo>
                <a:cubicBezTo>
                  <a:pt x="1758950" y="1603375"/>
                  <a:pt x="2895600" y="1047750"/>
                  <a:pt x="2895600" y="104775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" name="Szabadkézi sokszög 13">
            <a:extLst>
              <a:ext uri="{FF2B5EF4-FFF2-40B4-BE49-F238E27FC236}">
                <a16:creationId xmlns:a16="http://schemas.microsoft.com/office/drawing/2014/main" id="{569BFB70-7958-47A8-A13F-EF30B28B62D1}"/>
              </a:ext>
            </a:extLst>
          </p:cNvPr>
          <p:cNvSpPr/>
          <p:nvPr/>
        </p:nvSpPr>
        <p:spPr bwMode="auto">
          <a:xfrm>
            <a:off x="2987675" y="1989138"/>
            <a:ext cx="2879725" cy="1989137"/>
          </a:xfrm>
          <a:custGeom>
            <a:avLst/>
            <a:gdLst>
              <a:gd name="connsiteX0" fmla="*/ 0 w 2590800"/>
              <a:gd name="connsiteY0" fmla="*/ 0 h 1577975"/>
              <a:gd name="connsiteX1" fmla="*/ 990600 w 2590800"/>
              <a:gd name="connsiteY1" fmla="*/ 1371600 h 1577975"/>
              <a:gd name="connsiteX2" fmla="*/ 2590800 w 2590800"/>
              <a:gd name="connsiteY2" fmla="*/ 123825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1577975">
                <a:moveTo>
                  <a:pt x="0" y="0"/>
                </a:moveTo>
                <a:cubicBezTo>
                  <a:pt x="279400" y="582612"/>
                  <a:pt x="558800" y="1165225"/>
                  <a:pt x="990600" y="1371600"/>
                </a:cubicBezTo>
                <a:cubicBezTo>
                  <a:pt x="1422400" y="1577975"/>
                  <a:pt x="2006600" y="1408112"/>
                  <a:pt x="2590800" y="1238250"/>
                </a:cubicBezTo>
              </a:path>
            </a:pathLst>
          </a:custGeom>
          <a:noFill/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hu-HU">
              <a:latin typeface="Times.New.Roman.Gras0171" charset="0"/>
            </a:endParaRPr>
          </a:p>
        </p:txBody>
      </p:sp>
      <p:sp>
        <p:nvSpPr>
          <p:cNvPr id="15" name="Szabadkézi sokszög 14">
            <a:extLst>
              <a:ext uri="{FF2B5EF4-FFF2-40B4-BE49-F238E27FC236}">
                <a16:creationId xmlns:a16="http://schemas.microsoft.com/office/drawing/2014/main" id="{43933719-9439-4168-915B-7A12B71EC6D2}"/>
              </a:ext>
            </a:extLst>
          </p:cNvPr>
          <p:cNvSpPr/>
          <p:nvPr/>
        </p:nvSpPr>
        <p:spPr bwMode="auto">
          <a:xfrm>
            <a:off x="2987675" y="2205038"/>
            <a:ext cx="2808288" cy="1079500"/>
          </a:xfrm>
          <a:custGeom>
            <a:avLst/>
            <a:gdLst>
              <a:gd name="connsiteX0" fmla="*/ 0 w 2457450"/>
              <a:gd name="connsiteY0" fmla="*/ 2832100 h 2832100"/>
              <a:gd name="connsiteX1" fmla="*/ 1390650 w 2457450"/>
              <a:gd name="connsiteY1" fmla="*/ 355600 h 2832100"/>
              <a:gd name="connsiteX2" fmla="*/ 2457450 w 2457450"/>
              <a:gd name="connsiteY2" fmla="*/ 69850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7450" h="2832100">
                <a:moveTo>
                  <a:pt x="0" y="2832100"/>
                </a:moveTo>
                <a:cubicBezTo>
                  <a:pt x="490537" y="1771650"/>
                  <a:pt x="981075" y="711200"/>
                  <a:pt x="1390650" y="355600"/>
                </a:cubicBezTo>
                <a:cubicBezTo>
                  <a:pt x="1800225" y="0"/>
                  <a:pt x="2128837" y="349250"/>
                  <a:pt x="2457450" y="698500"/>
                </a:cubicBezTo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hu-HU">
              <a:latin typeface="Times.New.Roman.Gras017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2F9AB7A-B944-4BFA-B2BA-A964D5446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609600"/>
          </a:xfrm>
        </p:spPr>
        <p:txBody>
          <a:bodyPr/>
          <a:lstStyle/>
          <a:p>
            <a:r>
              <a:rPr lang="hu-HU" altLang="hu-HU" sz="4800"/>
              <a:t>OECD Education 2030</a:t>
            </a:r>
            <a:endParaRPr lang="en-GB" altLang="hu-HU" sz="4800"/>
          </a:p>
        </p:txBody>
      </p:sp>
      <p:pic>
        <p:nvPicPr>
          <p:cNvPr id="24579" name="Kép 1">
            <a:extLst>
              <a:ext uri="{FF2B5EF4-FFF2-40B4-BE49-F238E27FC236}">
                <a16:creationId xmlns:a16="http://schemas.microsoft.com/office/drawing/2014/main" id="{F9DD2B94-74F5-40C3-A5AD-E3C616B1C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3923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8550D99-FCC1-4864-8277-3069DA85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2268538" cy="5640388"/>
          </a:xfrm>
        </p:spPr>
        <p:txBody>
          <a:bodyPr/>
          <a:lstStyle/>
          <a:p>
            <a:r>
              <a:rPr lang="hu-HU" altLang="hu-HU" sz="4800"/>
              <a:t>ENTRECOMP</a:t>
            </a:r>
            <a:br>
              <a:rPr lang="hu-HU" altLang="hu-HU" sz="4800"/>
            </a:br>
            <a:br>
              <a:rPr lang="hu-HU" altLang="hu-HU" sz="4800"/>
            </a:br>
            <a:r>
              <a:rPr lang="hu-HU" altLang="hu-HU" sz="2800"/>
              <a:t>Európai kompetencia</a:t>
            </a:r>
            <a:br>
              <a:rPr lang="hu-HU" altLang="hu-HU" sz="2800"/>
            </a:br>
            <a:r>
              <a:rPr lang="hu-HU" altLang="hu-HU" sz="2800"/>
              <a:t>keretrendszer</a:t>
            </a:r>
            <a:br>
              <a:rPr lang="hu-HU" altLang="hu-HU" sz="2800"/>
            </a:br>
            <a:br>
              <a:rPr lang="hu-HU" altLang="hu-HU" sz="2800"/>
            </a:br>
            <a:r>
              <a:rPr lang="hu-HU" altLang="hu-HU" sz="2000"/>
              <a:t>(„Vállalkozóiság”)</a:t>
            </a:r>
            <a:endParaRPr lang="en-GB" altLang="hu-HU" sz="2000"/>
          </a:p>
        </p:txBody>
      </p:sp>
      <p:pic>
        <p:nvPicPr>
          <p:cNvPr id="26627" name="Kép 2">
            <a:extLst>
              <a:ext uri="{FF2B5EF4-FFF2-40B4-BE49-F238E27FC236}">
                <a16:creationId xmlns:a16="http://schemas.microsoft.com/office/drawing/2014/main" id="{1C1668F0-7A85-4656-943B-5D0A50894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1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371D4073-7E05-4FD5-BD56-25BBFDE1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>
              <a:latin typeface="Times.New.Roman.Gras0171"/>
            </a:endParaRPr>
          </a:p>
        </p:txBody>
      </p:sp>
      <p:sp>
        <p:nvSpPr>
          <p:cNvPr id="7" name="Felfelé nyíl 6">
            <a:extLst>
              <a:ext uri="{FF2B5EF4-FFF2-40B4-BE49-F238E27FC236}">
                <a16:creationId xmlns:a16="http://schemas.microsoft.com/office/drawing/2014/main" id="{4F7FDB45-F105-4201-A113-5D9A7D2DDD1E}"/>
              </a:ext>
            </a:extLst>
          </p:cNvPr>
          <p:cNvSpPr/>
          <p:nvPr/>
        </p:nvSpPr>
        <p:spPr>
          <a:xfrm>
            <a:off x="107950" y="471488"/>
            <a:ext cx="3024188" cy="5981700"/>
          </a:xfrm>
          <a:prstGeom prst="upArrow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A7C89D1-D0F3-4476-B589-5C414C7F612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21494" y="2275682"/>
            <a:ext cx="2362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600">
                <a:latin typeface="Times.New.Roman.Gras0171"/>
              </a:rPr>
              <a:t>Értékek</a:t>
            </a:r>
          </a:p>
        </p:txBody>
      </p:sp>
      <p:sp>
        <p:nvSpPr>
          <p:cNvPr id="9" name="Felfelé nyíl 8">
            <a:extLst>
              <a:ext uri="{FF2B5EF4-FFF2-40B4-BE49-F238E27FC236}">
                <a16:creationId xmlns:a16="http://schemas.microsoft.com/office/drawing/2014/main" id="{02A1410A-8CF8-4ACF-9CA8-84B30EE4C23D}"/>
              </a:ext>
            </a:extLst>
          </p:cNvPr>
          <p:cNvSpPr/>
          <p:nvPr/>
        </p:nvSpPr>
        <p:spPr>
          <a:xfrm>
            <a:off x="1187450" y="1152525"/>
            <a:ext cx="938213" cy="270668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24C0797-5E83-486D-8F9E-CA16A009B40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11287" y="4860926"/>
            <a:ext cx="11350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200">
                <a:latin typeface="Times.New.Roman.Gras0171"/>
              </a:rPr>
              <a:t>Tudás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98BF721-01D7-450F-B94C-0BDE0866FBE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18294" y="4804569"/>
            <a:ext cx="1881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200">
                <a:latin typeface="Times.New.Roman.Gras0171"/>
              </a:rPr>
              <a:t>Képességek</a:t>
            </a:r>
          </a:p>
        </p:txBody>
      </p:sp>
      <p:sp>
        <p:nvSpPr>
          <p:cNvPr id="12" name="Felfelé nyíl 11">
            <a:extLst>
              <a:ext uri="{FF2B5EF4-FFF2-40B4-BE49-F238E27FC236}">
                <a16:creationId xmlns:a16="http://schemas.microsoft.com/office/drawing/2014/main" id="{0F5F6D8B-5852-4981-A018-F7C9AF78DB9F}"/>
              </a:ext>
            </a:extLst>
          </p:cNvPr>
          <p:cNvSpPr/>
          <p:nvPr/>
        </p:nvSpPr>
        <p:spPr>
          <a:xfrm>
            <a:off x="1619250" y="3933825"/>
            <a:ext cx="768350" cy="215582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Felfelé nyíl 12">
            <a:extLst>
              <a:ext uri="{FF2B5EF4-FFF2-40B4-BE49-F238E27FC236}">
                <a16:creationId xmlns:a16="http://schemas.microsoft.com/office/drawing/2014/main" id="{F26F1FCC-A07C-46E8-8532-013126B27C6F}"/>
              </a:ext>
            </a:extLst>
          </p:cNvPr>
          <p:cNvSpPr/>
          <p:nvPr/>
        </p:nvSpPr>
        <p:spPr>
          <a:xfrm>
            <a:off x="882650" y="4124325"/>
            <a:ext cx="736600" cy="215582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7C9107D-EC93-4CEB-BE64-571D3AFCC97C}"/>
              </a:ext>
            </a:extLst>
          </p:cNvPr>
          <p:cNvSpPr txBox="1"/>
          <p:nvPr/>
        </p:nvSpPr>
        <p:spPr>
          <a:xfrm>
            <a:off x="3259138" y="908050"/>
            <a:ext cx="1800225" cy="2949575"/>
          </a:xfrm>
          <a:prstGeom prst="rect">
            <a:avLst/>
          </a:prstGeom>
          <a:solidFill>
            <a:schemeClr val="accent1">
              <a:alpha val="22000"/>
            </a:schemeClr>
          </a:solidFill>
          <a:ln w="2540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600" b="1" dirty="0">
                <a:latin typeface="Times.New.Roman.Gras0171" charset="0"/>
              </a:rPr>
              <a:t>Tanuló-centrikus értékek</a:t>
            </a:r>
            <a:br>
              <a:rPr lang="hu-HU" sz="1600" b="1" dirty="0">
                <a:latin typeface="Times.New.Roman.Gras0171" charset="0"/>
              </a:rPr>
            </a:br>
            <a:endParaRPr lang="hu-HU" sz="800" b="1" dirty="0">
              <a:latin typeface="Times.New.Roman.Gras0171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Empátia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A hit abban, hogy minden gyerek képes tanulni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Elkötelezettség minden gyerek képességeinek a fejlesztésére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A sokféleség tisztelete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E4146CDF-8CA2-41C7-B0BA-E2E4EC85B396}"/>
              </a:ext>
            </a:extLst>
          </p:cNvPr>
          <p:cNvSpPr txBox="1"/>
          <p:nvPr/>
        </p:nvSpPr>
        <p:spPr>
          <a:xfrm>
            <a:off x="5148263" y="908050"/>
            <a:ext cx="1871662" cy="2813050"/>
          </a:xfrm>
          <a:prstGeom prst="rect">
            <a:avLst/>
          </a:prstGeom>
          <a:solidFill>
            <a:schemeClr val="accent1">
              <a:alpha val="22000"/>
            </a:schemeClr>
          </a:solidFill>
          <a:ln w="2540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600" b="1" dirty="0">
                <a:latin typeface="Times.New.Roman.Gras0171" charset="0"/>
              </a:rPr>
              <a:t>Pedagógus identitáshoz kötődő értékek</a:t>
            </a:r>
            <a:br>
              <a:rPr lang="hu-HU" sz="1600" b="1" dirty="0">
                <a:latin typeface="Times.New.Roman.Gras0171" charset="0"/>
              </a:rPr>
            </a:br>
            <a:endParaRPr lang="hu-HU" sz="800" b="1" dirty="0">
              <a:latin typeface="Times.New.Roman.Gras0171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A magas színvonal igénye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Kíváncsiság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A tanulás vágya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A javítás vágya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Szenvedély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Etikusság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Professzionalizmus</a:t>
            </a:r>
            <a:br>
              <a:rPr lang="hu-HU" sz="1200" dirty="0">
                <a:latin typeface="Times.New.Roman.Gras0171" charset="0"/>
              </a:rPr>
            </a:br>
            <a:endParaRPr lang="hu-HU" sz="800" dirty="0">
              <a:latin typeface="Times.New.Roman.Gras0171" charset="0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D1DFAA3-CDB6-4807-A015-DF041DA2B909}"/>
              </a:ext>
            </a:extLst>
          </p:cNvPr>
          <p:cNvSpPr txBox="1"/>
          <p:nvPr/>
        </p:nvSpPr>
        <p:spPr>
          <a:xfrm>
            <a:off x="7092950" y="908050"/>
            <a:ext cx="2016125" cy="3025775"/>
          </a:xfrm>
          <a:prstGeom prst="rect">
            <a:avLst/>
          </a:prstGeom>
          <a:solidFill>
            <a:schemeClr val="accent1">
              <a:alpha val="22000"/>
            </a:schemeClr>
          </a:solidFill>
          <a:ln w="2540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600" b="1" dirty="0">
                <a:latin typeface="Times.New.Roman.Gras0171" charset="0"/>
              </a:rPr>
              <a:t>A szakma és közösség szolgálatához kötődő értékek</a:t>
            </a:r>
            <a:br>
              <a:rPr lang="hu-HU" sz="1600" b="1" dirty="0">
                <a:latin typeface="Times.New.Roman.Gras0171" charset="0"/>
              </a:rPr>
            </a:br>
            <a:endParaRPr lang="hu-HU" sz="900" b="1" dirty="0">
              <a:latin typeface="Times.New.Roman.Gras0171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Az együttműködésre épülő tanítási gyakorlat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Tanulás a mesterektől  és a fiatalok tanítása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Társadalmi felelősség és elkötelezettség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Mások szolgálatára való hajlandóság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47820D5E-410A-4F01-8081-A2AA0AD5BA46}"/>
              </a:ext>
            </a:extLst>
          </p:cNvPr>
          <p:cNvSpPr txBox="1"/>
          <p:nvPr/>
        </p:nvSpPr>
        <p:spPr>
          <a:xfrm>
            <a:off x="3376613" y="4076700"/>
            <a:ext cx="2584450" cy="2751138"/>
          </a:xfrm>
          <a:prstGeom prst="rect">
            <a:avLst/>
          </a:prstGeom>
          <a:solidFill>
            <a:schemeClr val="accent1">
              <a:alpha val="22000"/>
            </a:schemeClr>
          </a:solidFill>
          <a:ln w="2540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600" b="1" dirty="0">
                <a:latin typeface="Times.New.Roman.Gras0171" charset="0"/>
              </a:rPr>
              <a:t>Képességek</a:t>
            </a:r>
            <a:br>
              <a:rPr lang="hu-HU" sz="1600" b="1" dirty="0">
                <a:latin typeface="Times.New.Roman.Gras0171" charset="0"/>
              </a:rPr>
            </a:br>
            <a:endParaRPr lang="hu-HU" sz="800" b="1" dirty="0">
              <a:latin typeface="Times.New.Roman.Gras0171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Reflektív képességek és  gondolkodás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Pedagógiai képességek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Vezetői képességek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Igazgatási és menedzsment képességek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Kommunikációs képességek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Facilitáló képességek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Innovációs és vállalkozói képességek</a:t>
            </a:r>
            <a:br>
              <a:rPr lang="hu-HU" sz="1200" dirty="0">
                <a:latin typeface="Times.New.Roman.Gras0171" charset="0"/>
              </a:rPr>
            </a:br>
            <a:r>
              <a:rPr lang="hu-HU" sz="1200" dirty="0">
                <a:latin typeface="Times.New.Roman.Gras0171" charset="0"/>
              </a:rPr>
              <a:t>Társas és érzelmi intelligencia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3EE1C29-936D-41E4-A65F-D14F273F61BA}"/>
              </a:ext>
            </a:extLst>
          </p:cNvPr>
          <p:cNvSpPr txBox="1"/>
          <p:nvPr/>
        </p:nvSpPr>
        <p:spPr>
          <a:xfrm>
            <a:off x="6084888" y="4005263"/>
            <a:ext cx="2922587" cy="2862262"/>
          </a:xfrm>
          <a:prstGeom prst="rect">
            <a:avLst/>
          </a:prstGeom>
          <a:solidFill>
            <a:schemeClr val="accent1">
              <a:alpha val="22000"/>
            </a:schemeClr>
          </a:solidFill>
          <a:ln w="2540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600" b="1" dirty="0">
                <a:latin typeface="Times.New.Roman.Gras0171" charset="0"/>
              </a:rPr>
              <a:t>Tudás</a:t>
            </a:r>
            <a:br>
              <a:rPr lang="hu-HU" sz="1600" b="1" dirty="0">
                <a:latin typeface="Times.New.Roman.Gras0171" charset="0"/>
              </a:rPr>
            </a:br>
            <a:endParaRPr lang="hu-HU" sz="800" b="1" dirty="0">
              <a:latin typeface="Times.New.Roman.Gras0171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Önismereti tudás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A tanulókról való tudás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A közösségről való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Tantárgyi tudás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Pedagógiai tudás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Az oktatás alapjairól és a szakpolitikáról való tudás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A kurrikulumról való tudás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Multikulturális írástudás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Globális tudatosság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Times.New.Roman.Gras0171" charset="0"/>
              </a:rPr>
              <a:t>Környezettudatosság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F8F5F387-E680-474F-B8D8-1C89A0AA0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44450"/>
            <a:ext cx="6121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C000"/>
                </a:solidFill>
                <a:cs typeface="Times New Roman" panose="02020603050405020304" pitchFamily="18" charset="0"/>
              </a:rPr>
              <a:t>A 21. századi professzionális pedagógus jellemzői (SZINGAPÚR)</a:t>
            </a:r>
            <a:endParaRPr lang="hu-HU" altLang="hu-HU" sz="2400" b="1">
              <a:solidFill>
                <a:srgbClr val="FFC000"/>
              </a:solidFill>
              <a:latin typeface="Times.New.Roman.Gras0171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016BD010-2DF5-481E-A6C9-153CCA635B5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-1476374" y="4792662"/>
            <a:ext cx="35290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600" kern="0" dirty="0"/>
              <a:t>Forrás: </a:t>
            </a:r>
            <a:r>
              <a:rPr lang="en-GB" sz="600" dirty="0"/>
              <a:t>Lee, Sing Kong - Low, </a:t>
            </a:r>
            <a:r>
              <a:rPr lang="en-GB" sz="600" dirty="0" err="1"/>
              <a:t>Ee</a:t>
            </a:r>
            <a:r>
              <a:rPr lang="en-GB" sz="600" dirty="0"/>
              <a:t> Ling (2014): Conceptualising Teacher Preparation for Educational Innovation: Singapore’s Approach. in: Lee, Wing On – Hung, David Wei Loong – </a:t>
            </a:r>
            <a:r>
              <a:rPr lang="en-GB" sz="600" dirty="0" err="1"/>
              <a:t>Teh</a:t>
            </a:r>
            <a:r>
              <a:rPr lang="en-GB" sz="600" dirty="0"/>
              <a:t>, </a:t>
            </a:r>
            <a:r>
              <a:rPr lang="en-GB" sz="600" dirty="0" err="1"/>
              <a:t>Laik</a:t>
            </a:r>
            <a:r>
              <a:rPr lang="en-GB" sz="600" dirty="0"/>
              <a:t> </a:t>
            </a:r>
            <a:r>
              <a:rPr lang="en-GB" sz="600" dirty="0" err="1"/>
              <a:t>Woon</a:t>
            </a:r>
            <a:r>
              <a:rPr lang="en-GB" sz="600" dirty="0"/>
              <a:t> (eds.):  Educational Policy Innovations. Levelling Up and Sustaining Educational Achievement. Springer. pp. 49-70</a:t>
            </a:r>
            <a:endParaRPr lang="hu-HU" altLang="hu-HU" sz="60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 build="p" bldLvl="2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1AF1D38-DC2C-49C8-8042-3CA87BCE5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24863" cy="504825"/>
          </a:xfrm>
        </p:spPr>
        <p:txBody>
          <a:bodyPr/>
          <a:lstStyle/>
          <a:p>
            <a:r>
              <a:rPr lang="hu-HU" altLang="hu-HU" sz="4800"/>
              <a:t>Az iskola mint tanulószervezet</a:t>
            </a:r>
            <a:endParaRPr lang="en-GB" altLang="hu-HU" sz="4800"/>
          </a:p>
        </p:txBody>
      </p:sp>
      <p:pic>
        <p:nvPicPr>
          <p:cNvPr id="30723" name="Kép 2">
            <a:extLst>
              <a:ext uri="{FF2B5EF4-FFF2-40B4-BE49-F238E27FC236}">
                <a16:creationId xmlns:a16="http://schemas.microsoft.com/office/drawing/2014/main" id="{D9AAD199-2583-4270-A27B-6402869F6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75914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EF6880F-F221-4FC0-98EC-B946BDEED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81750"/>
            <a:ext cx="37433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200" kern="0" dirty="0"/>
              <a:t>Szegedi Tudományegyetem. Mentorháló program</a:t>
            </a:r>
            <a:endParaRPr lang="en-GB" altLang="hu-HU" sz="120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3A87143-D342-490E-AE3C-F290DE470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5868988" cy="504825"/>
          </a:xfrm>
        </p:spPr>
        <p:txBody>
          <a:bodyPr/>
          <a:lstStyle/>
          <a:p>
            <a:r>
              <a:rPr lang="hu-HU" altLang="hu-HU" sz="4800"/>
              <a:t>DIGCOMPORG</a:t>
            </a:r>
            <a:endParaRPr lang="en-GB" altLang="hu-HU" sz="4800"/>
          </a:p>
        </p:txBody>
      </p:sp>
      <p:pic>
        <p:nvPicPr>
          <p:cNvPr id="32771" name="Kép 1">
            <a:extLst>
              <a:ext uri="{FF2B5EF4-FFF2-40B4-BE49-F238E27FC236}">
                <a16:creationId xmlns:a16="http://schemas.microsoft.com/office/drawing/2014/main" id="{E4D94E3E-13E6-41A9-9008-32756BD53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85825"/>
            <a:ext cx="73437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AAD1DD8-C3E3-4758-A31B-D7520BBF1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69325" cy="503237"/>
          </a:xfrm>
        </p:spPr>
        <p:txBody>
          <a:bodyPr/>
          <a:lstStyle/>
          <a:p>
            <a:pPr algn="l"/>
            <a:r>
              <a:rPr lang="hu-HU" altLang="hu-HU" sz="4800"/>
              <a:t>Eredményes tanulás </a:t>
            </a:r>
            <a:r>
              <a:rPr lang="hu-HU" altLang="hu-HU" sz="2400"/>
              <a:t>(OECD CERI)</a:t>
            </a:r>
            <a:endParaRPr lang="en-GB" altLang="hu-HU" sz="2400"/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D38A2BA5-0035-44B6-8099-EB41AFF1DDC1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977900"/>
          <a:ext cx="8856663" cy="5775325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885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407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altLang="hu-HU" sz="3200" dirty="0"/>
                        <a:t>Tanulók aktív szerepe, bevonása</a:t>
                      </a:r>
                    </a:p>
                  </a:txBody>
                  <a:tcPr marL="91437" marR="91437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3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/>
                        <a:t>Tanulás társas természete</a:t>
                      </a:r>
                    </a:p>
                  </a:txBody>
                  <a:tcPr marL="91437" marR="91437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3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/>
                        <a:t>Motiváció és érzelmek szerepe</a:t>
                      </a:r>
                    </a:p>
                  </a:txBody>
                  <a:tcPr marL="91437" marR="91437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73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/>
                        <a:t>Tanulók közötti különbségek és előzetes tudás</a:t>
                      </a:r>
                    </a:p>
                  </a:txBody>
                  <a:tcPr marL="91437" marR="91437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73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/>
                        <a:t>Komoly munka</a:t>
                      </a:r>
                      <a:r>
                        <a:rPr lang="hu-HU" sz="3200" baseline="0" dirty="0"/>
                        <a:t>  túlterhelés nélkül</a:t>
                      </a:r>
                      <a:endParaRPr lang="hu-HU" sz="3200" dirty="0"/>
                    </a:p>
                  </a:txBody>
                  <a:tcPr marL="91437" marR="91437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925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/>
                        <a:t>Világos célok, ezzel összhangban</a:t>
                      </a:r>
                      <a:r>
                        <a:rPr lang="hu-HU" sz="3200" baseline="0" dirty="0"/>
                        <a:t> lévő és támogató értékelés </a:t>
                      </a:r>
                      <a:endParaRPr lang="hu-HU" sz="3200" dirty="0"/>
                    </a:p>
                  </a:txBody>
                  <a:tcPr marL="91437" marR="91437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8061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3200" dirty="0"/>
                        <a:t>Horizontális kapcsolódások (tudásterületek között; ezek és a tágabb világ között)</a:t>
                      </a:r>
                      <a:endParaRPr lang="hu-HU" sz="3200" dirty="0"/>
                    </a:p>
                  </a:txBody>
                  <a:tcPr marL="91437" marR="91437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5">
            <a:hlinkClick r:id="" action="ppaction://noaction"/>
            <a:extLst>
              <a:ext uri="{FF2B5EF4-FFF2-40B4-BE49-F238E27FC236}">
                <a16:creationId xmlns:a16="http://schemas.microsoft.com/office/drawing/2014/main" id="{8185E2FD-854D-42DF-A006-009D2D92F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98425"/>
            <a:ext cx="13890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CDF1984-9128-4E24-B568-1481671B2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719137"/>
          </a:xfrm>
        </p:spPr>
        <p:txBody>
          <a:bodyPr/>
          <a:lstStyle/>
          <a:p>
            <a:pPr algn="l"/>
            <a:r>
              <a:rPr lang="hu-HU" altLang="hu-HU" sz="3600"/>
              <a:t>Szervezeti és egyéni innovációs </a:t>
            </a:r>
            <a:br>
              <a:rPr lang="hu-HU" altLang="hu-HU" sz="3600"/>
            </a:br>
            <a:r>
              <a:rPr lang="hu-HU" altLang="hu-HU" sz="3600"/>
              <a:t>aktivitás a magyar oktatásban</a:t>
            </a:r>
            <a:endParaRPr lang="en-GB" altLang="hu-HU" sz="360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671ED99-0ABC-47C5-A7F6-9030FC1AE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84288"/>
            <a:ext cx="47148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9A18D12-C936-488A-8890-00629476A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708275"/>
            <a:ext cx="44592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C55CCB9-988C-4AA3-B8B2-DA6BCAF93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311275"/>
            <a:ext cx="15843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800" kern="0" dirty="0">
                <a:solidFill>
                  <a:srgbClr val="FF0000"/>
                </a:solidFill>
              </a:rPr>
              <a:t>SZERVEZETI</a:t>
            </a:r>
            <a:br>
              <a:rPr lang="hu-HU" altLang="hu-HU" sz="1800" kern="0" dirty="0">
                <a:solidFill>
                  <a:srgbClr val="FF0000"/>
                </a:solidFill>
              </a:rPr>
            </a:br>
            <a:r>
              <a:rPr lang="hu-HU" altLang="hu-HU" sz="1800" kern="0" dirty="0">
                <a:solidFill>
                  <a:srgbClr val="FF0000"/>
                </a:solidFill>
              </a:rPr>
              <a:t>(iskolák)</a:t>
            </a:r>
            <a:endParaRPr lang="en-GB" altLang="hu-HU" sz="1800" kern="0" dirty="0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2A4CB6-FFF5-447E-BDEB-960913BD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873375"/>
            <a:ext cx="1727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800" kern="0" dirty="0">
                <a:solidFill>
                  <a:srgbClr val="FF0000"/>
                </a:solidFill>
              </a:rPr>
              <a:t>EGYÉNI</a:t>
            </a:r>
            <a:br>
              <a:rPr lang="hu-HU" altLang="hu-HU" sz="1800" kern="0" dirty="0">
                <a:solidFill>
                  <a:srgbClr val="FF0000"/>
                </a:solidFill>
              </a:rPr>
            </a:br>
            <a:r>
              <a:rPr lang="hu-HU" altLang="hu-HU" sz="1800" kern="0" dirty="0">
                <a:solidFill>
                  <a:srgbClr val="FF0000"/>
                </a:solidFill>
              </a:rPr>
              <a:t>(pedagógusok)</a:t>
            </a:r>
            <a:endParaRPr lang="en-GB" altLang="hu-HU" sz="1800" kern="0" dirty="0">
              <a:solidFill>
                <a:srgbClr val="FF0000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318C5EA-1AC7-4D5F-B655-273EB2E4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37288"/>
            <a:ext cx="3743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200" kern="0" dirty="0"/>
              <a:t>Megjegyzés: összevont szervezeti és egyéni innovációs aktivitás mutatók. </a:t>
            </a:r>
            <a:r>
              <a:rPr lang="hu-HU" altLang="hu-HU" sz="1200" dirty="0"/>
              <a:t>Innova2 adatbázis, 2018</a:t>
            </a:r>
            <a:r>
              <a:rPr lang="hu-HU" altLang="hu-HU" sz="1200" kern="0" dirty="0"/>
              <a:t> </a:t>
            </a:r>
            <a:endParaRPr lang="en-GB" altLang="hu-HU" sz="1200" kern="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2245866-6E17-4E9A-BAD0-4931E44B818C}"/>
              </a:ext>
            </a:extLst>
          </p:cNvPr>
          <p:cNvSpPr txBox="1"/>
          <p:nvPr/>
        </p:nvSpPr>
        <p:spPr>
          <a:xfrm>
            <a:off x="6804025" y="3573463"/>
            <a:ext cx="2232025" cy="13239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Pl. „</a:t>
            </a:r>
            <a:r>
              <a:rPr lang="fr-FR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Valamilyen általam kitalált új megoldás jelentősen javította a munkám</a:t>
            </a: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fr-FR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redményességét</a:t>
            </a: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altLang="hu-HU" sz="1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BB5BE2C-67D7-4CEF-8724-1ECCB7FAEA77}"/>
              </a:ext>
            </a:extLst>
          </p:cNvPr>
          <p:cNvSpPr txBox="1"/>
          <p:nvPr/>
        </p:nvSpPr>
        <p:spPr>
          <a:xfrm>
            <a:off x="2195513" y="2012950"/>
            <a:ext cx="2381250" cy="13239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Pl. „A munkatársaink által kezdeményezett újítások nyomán a szervezet eredményessége érzékelhetően javult”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  <p:bldP spid="9" grpId="0" build="p" bldLvl="2" autoUpdateAnimBg="0"/>
      <p:bldP spid="10" grpId="0" build="p" bldLvl="2" autoUpdateAnimBg="0"/>
      <p:bldP spid="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5CE66DB-114F-4C9A-8C5E-93E514366C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44463"/>
            <a:ext cx="4932363" cy="812800"/>
          </a:xfrm>
        </p:spPr>
        <p:txBody>
          <a:bodyPr/>
          <a:lstStyle/>
          <a:p>
            <a:r>
              <a:rPr lang="hu-HU" altLang="hu-HU" sz="4000"/>
              <a:t>Újítók és átvevők</a:t>
            </a:r>
            <a:br>
              <a:rPr lang="en-GB" altLang="hu-HU" sz="2000"/>
            </a:br>
            <a:endParaRPr lang="en-GB" altLang="hu-HU" sz="2000"/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4020F4F0-1A0D-4FD4-8EF9-A8DE3EADF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981075"/>
            <a:ext cx="4103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 sz="2800">
                <a:solidFill>
                  <a:schemeClr val="accent1"/>
                </a:solidFill>
              </a:rPr>
              <a:t>Történt saját újítás</a:t>
            </a:r>
            <a:endParaRPr lang="en-GB" altLang="hu-HU" sz="2800">
              <a:solidFill>
                <a:schemeClr val="accent1"/>
              </a:solidFill>
            </a:endParaRPr>
          </a:p>
        </p:txBody>
      </p:sp>
      <p:sp>
        <p:nvSpPr>
          <p:cNvPr id="360452" name="Text Box 4">
            <a:extLst>
              <a:ext uri="{FF2B5EF4-FFF2-40B4-BE49-F238E27FC236}">
                <a16:creationId xmlns:a16="http://schemas.microsoft.com/office/drawing/2014/main" id="{66795015-6EFB-413E-99FC-F53D85297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8" y="3173413"/>
            <a:ext cx="18526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Történt átvétel</a:t>
            </a:r>
            <a:endParaRPr lang="en-GB" altLang="hu-HU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0454" name="Text Box 6">
            <a:extLst>
              <a:ext uri="{FF2B5EF4-FFF2-40B4-BE49-F238E27FC236}">
                <a16:creationId xmlns:a16="http://schemas.microsoft.com/office/drawing/2014/main" id="{720AD7D9-D245-42ED-9574-DBB8907B1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3095625"/>
            <a:ext cx="24495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Nem történt átvétel</a:t>
            </a:r>
            <a:endParaRPr lang="en-GB" altLang="hu-HU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0455" name="Rectangle 7">
            <a:extLst>
              <a:ext uri="{FF2B5EF4-FFF2-40B4-BE49-F238E27FC236}">
                <a16:creationId xmlns:a16="http://schemas.microsoft.com/office/drawing/2014/main" id="{CEDC5AFE-1145-4674-A036-D01B9DEEF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6067425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 sz="2800">
                <a:solidFill>
                  <a:schemeClr val="accent1"/>
                </a:solidFill>
              </a:rPr>
              <a:t>Nem történt saját újítás</a:t>
            </a:r>
            <a:endParaRPr lang="en-GB" altLang="hu-HU" sz="2800">
              <a:solidFill>
                <a:schemeClr val="accent1"/>
              </a:solidFill>
            </a:endParaRPr>
          </a:p>
        </p:txBody>
      </p:sp>
      <p:sp>
        <p:nvSpPr>
          <p:cNvPr id="360456" name="Line 8">
            <a:extLst>
              <a:ext uri="{FF2B5EF4-FFF2-40B4-BE49-F238E27FC236}">
                <a16:creationId xmlns:a16="http://schemas.microsoft.com/office/drawing/2014/main" id="{19A90049-6BE3-46D8-AB34-A3DE4988E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628775"/>
            <a:ext cx="0" cy="424815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57" name="Line 9">
            <a:extLst>
              <a:ext uri="{FF2B5EF4-FFF2-40B4-BE49-F238E27FC236}">
                <a16:creationId xmlns:a16="http://schemas.microsoft.com/office/drawing/2014/main" id="{04862C8A-A681-4D7A-98D1-3963F7BDE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3716338"/>
            <a:ext cx="4572000" cy="0"/>
          </a:xfrm>
          <a:prstGeom prst="lin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Times.New.Roman.Gras0171" charset="0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4E5C9B8A-2540-4FE1-8604-E06482398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4040188"/>
            <a:ext cx="172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>
                <a:solidFill>
                  <a:schemeClr val="tx1">
                    <a:lumMod val="95000"/>
                  </a:schemeClr>
                </a:solidFill>
              </a:rPr>
              <a:t>Nem újított, nem vett át: </a:t>
            </a:r>
            <a:r>
              <a:rPr lang="hu-HU" altLang="hu-HU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6,6%</a:t>
            </a:r>
            <a:br>
              <a:rPr lang="hu-HU" alt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u-HU" altLang="hu-H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(N=102)</a:t>
            </a:r>
            <a:endParaRPr lang="en-GB" altLang="hu-H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7A0465F-5238-4580-B444-08080C304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084388"/>
            <a:ext cx="1871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hu-HU" altLang="hu-HU" sz="18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„</a:t>
            </a:r>
            <a:r>
              <a:rPr lang="hu-HU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Átvettük belföldi szervezet bevált újításait.</a:t>
            </a:r>
            <a:r>
              <a:rPr lang="hu-HU" altLang="hu-HU" sz="18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D205FC7C-BB0C-4A33-A6DB-895E0E86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5254625"/>
            <a:ext cx="21859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hu-HU" altLang="hu-HU" sz="1200">
                <a:solidFill>
                  <a:srgbClr val="FFC000"/>
                </a:solidFill>
                <a:cs typeface="Times New Roman" panose="02020603050405020304" pitchFamily="18" charset="0"/>
              </a:rPr>
              <a:t>„</a:t>
            </a:r>
            <a:r>
              <a:rPr lang="hu-HU" altLang="hu-HU" sz="1800">
                <a:solidFill>
                  <a:srgbClr val="FFC000"/>
                </a:solidFill>
              </a:rPr>
              <a:t>Saját munkatársaink találtak ki a szervezet eredményességét szolgáló új megoldásokat.</a:t>
            </a:r>
            <a:r>
              <a:rPr lang="hu-HU" altLang="hu-HU" sz="1800">
                <a:solidFill>
                  <a:srgbClr val="FFC000"/>
                </a:solidFill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F3FA806-D5B3-41CC-A72A-267E6A61D612}"/>
              </a:ext>
            </a:extLst>
          </p:cNvPr>
          <p:cNvSpPr txBox="1">
            <a:spLocks noChangeArrowheads="1"/>
          </p:cNvSpPr>
          <p:nvPr/>
        </p:nvSpPr>
        <p:spPr>
          <a:xfrm>
            <a:off x="-131763" y="6588125"/>
            <a:ext cx="2628901" cy="2968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hu-HU" altLang="hu-HU" sz="1200" kern="0" dirty="0"/>
              <a:t>Forrás: Innova2 adatbázis, közoktatás</a:t>
            </a:r>
            <a:endParaRPr lang="en-GB" altLang="hu-HU" sz="1200" kern="0" dirty="0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199B83EF-0054-4180-884A-41BD6480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1916113"/>
            <a:ext cx="172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>
                <a:solidFill>
                  <a:schemeClr val="tx1">
                    <a:lumMod val="95000"/>
                  </a:schemeClr>
                </a:solidFill>
              </a:rPr>
              <a:t>Újított, de nem vett át: </a:t>
            </a:r>
            <a:r>
              <a:rPr lang="hu-HU" altLang="hu-HU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19,7%</a:t>
            </a:r>
            <a:br>
              <a:rPr lang="hu-HU" alt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u-HU" altLang="hu-H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(N=306)</a:t>
            </a:r>
            <a:endParaRPr lang="en-GB" altLang="hu-H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B4326161-95CA-4529-896A-092004794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3987800"/>
            <a:ext cx="172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>
                <a:solidFill>
                  <a:schemeClr val="tx1">
                    <a:lumMod val="95000"/>
                  </a:schemeClr>
                </a:solidFill>
              </a:rPr>
              <a:t>Nem újított, de átvett: </a:t>
            </a:r>
            <a:r>
              <a:rPr lang="hu-HU" altLang="hu-HU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5,2%</a:t>
            </a:r>
            <a:br>
              <a:rPr lang="hu-HU" alt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u-HU" altLang="hu-H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(N=80)</a:t>
            </a:r>
            <a:endParaRPr lang="en-GB" altLang="hu-H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26B558A0-7CFD-4E72-BC0F-347E7A352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1916113"/>
            <a:ext cx="172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>
                <a:solidFill>
                  <a:schemeClr val="tx1">
                    <a:lumMod val="95000"/>
                  </a:schemeClr>
                </a:solidFill>
              </a:rPr>
              <a:t>Újított is és át is vett: </a:t>
            </a:r>
            <a:r>
              <a:rPr lang="hu-HU" altLang="hu-HU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68,5%</a:t>
            </a:r>
            <a:br>
              <a:rPr lang="hu-HU" alt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u-HU" altLang="hu-H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(N=1063)</a:t>
            </a:r>
            <a:endParaRPr lang="en-GB" altLang="hu-H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Kép 2">
            <a:hlinkClick r:id="" action="ppaction://customshow?id=6&amp;return=true"/>
            <a:extLst>
              <a:ext uri="{FF2B5EF4-FFF2-40B4-BE49-F238E27FC236}">
                <a16:creationId xmlns:a16="http://schemas.microsoft.com/office/drawing/2014/main" id="{86757337-03D8-4247-9D5A-698559E8E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255588"/>
            <a:ext cx="1758950" cy="13096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utoUpdateAnimBg="0"/>
      <p:bldP spid="360452" grpId="0" autoUpdateAnimBg="0"/>
      <p:bldP spid="360454" grpId="0" autoUpdateAnimBg="0"/>
      <p:bldP spid="360455" grpId="0" autoUpdateAnimBg="0"/>
      <p:bldP spid="20" grpId="0" autoUpdateAnimBg="0"/>
      <p:bldP spid="2" grpId="0"/>
      <p:bldP spid="24" grpId="0"/>
      <p:bldP spid="16" grpId="0" build="p" bldLvl="2" autoUpdateAnimBg="0"/>
      <p:bldP spid="17" grpId="0" autoUpdateAnimBg="0"/>
      <p:bldP spid="18" grpId="0" autoUpdateAnimBg="0"/>
      <p:bldP spid="2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F3BB314-C5D0-4997-830B-089EDE50C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1081087"/>
          </a:xfrm>
        </p:spPr>
        <p:txBody>
          <a:bodyPr/>
          <a:lstStyle/>
          <a:p>
            <a:r>
              <a:rPr lang="hu-HU" altLang="hu-HU" sz="4000"/>
              <a:t>A megosztó viselkedés típusai és</a:t>
            </a:r>
            <a:br>
              <a:rPr lang="hu-HU" altLang="hu-HU" sz="4000"/>
            </a:br>
            <a:r>
              <a:rPr lang="hu-HU" altLang="hu-HU" sz="4000"/>
              <a:t> az innovációs aktivitás</a:t>
            </a:r>
            <a:endParaRPr lang="en-GB" altLang="hu-HU" sz="40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3064C547-6AD9-4393-8B44-524487025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237288"/>
            <a:ext cx="8928100" cy="5048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1400"/>
              <a:t>Kompozit szervezeti innovációs aktivitás mutató (1-100). Szervezeti szintű adatok.</a:t>
            </a:r>
            <a:br>
              <a:rPr lang="hu-HU" altLang="hu-HU" sz="1400"/>
            </a:br>
            <a:r>
              <a:rPr lang="hu-HU" altLang="hu-HU" sz="1400"/>
              <a:t>A különbség mindegyik oszlop között statisztikailag szignifikáns. Forrás: Innova adatbázis, 2018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7694DB-0F1D-4BCC-8773-D684B803647B}"/>
              </a:ext>
            </a:extLst>
          </p:cNvPr>
          <p:cNvGraphicFramePr>
            <a:graphicFrameLocks/>
          </p:cNvGraphicFramePr>
          <p:nvPr/>
        </p:nvGraphicFramePr>
        <p:xfrm>
          <a:off x="-146050" y="569913"/>
          <a:ext cx="9436100" cy="589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4983139-F785-4AB2-AC25-8CEA5920F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115888"/>
            <a:ext cx="8047038" cy="936625"/>
          </a:xfrm>
        </p:spPr>
        <p:txBody>
          <a:bodyPr/>
          <a:lstStyle/>
          <a:p>
            <a:r>
              <a:rPr lang="hu-HU" altLang="hu-HU" sz="4800"/>
              <a:t>Építészek és oktatásfejlesztők</a:t>
            </a:r>
            <a:endParaRPr lang="en-GB" altLang="hu-HU" sz="4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9274607F-9575-4CF9-82BA-B180D9575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639888"/>
            <a:ext cx="3019425" cy="27590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altLang="hu-HU" sz="4800" dirty="0"/>
              <a:t>Termékeny párbeszéd</a:t>
            </a:r>
          </a:p>
          <a:p>
            <a:pPr>
              <a:defRPr/>
            </a:pPr>
            <a:endParaRPr lang="hu-HU" altLang="hu-HU" sz="40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6EFB21C-A930-4A06-AD0E-6662BDFB9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90625"/>
            <a:ext cx="3103563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A340574-FDD9-4FBF-9481-63AD0466A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716338"/>
            <a:ext cx="9112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FCD4F00-BB73-46B4-88DD-C4BAF1080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328988"/>
            <a:ext cx="239236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BFEC3B5-7334-4718-9EE0-258B2A9CE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122363"/>
            <a:ext cx="1531938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621EEDB-EC59-4306-A02D-3ED61ED28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523240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66BA1E2-7628-4E5E-BA38-E874CCD6E2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46463"/>
            <a:ext cx="9429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43EFB75-975A-48B8-9272-C00EF6A459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5441950"/>
            <a:ext cx="1473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686B57E-2094-4F5B-96BA-1C2D0205EF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781550"/>
            <a:ext cx="21320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12501DC-5775-4668-A544-E7363C1884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159000"/>
            <a:ext cx="1039812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03B675B-509B-4484-B097-B0D07E269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327025"/>
            <a:ext cx="6767513" cy="933450"/>
          </a:xfrm>
        </p:spPr>
        <p:txBody>
          <a:bodyPr/>
          <a:lstStyle/>
          <a:p>
            <a:pPr algn="l"/>
            <a:r>
              <a:rPr lang="hu-HU" altLang="hu-HU" sz="4800"/>
              <a:t>A terek és a tanulás eredményessége</a:t>
            </a:r>
            <a:endParaRPr lang="en-GB" altLang="hu-HU" sz="4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8CE74B1F-DE24-4BBB-9854-57FFF685C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9725" y="4902200"/>
            <a:ext cx="5653088" cy="18399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1600" dirty="0"/>
              <a:t>Források: </a:t>
            </a:r>
          </a:p>
          <a:p>
            <a:pPr>
              <a:defRPr/>
            </a:pPr>
            <a:r>
              <a:rPr lang="en-US" sz="1600" dirty="0"/>
              <a:t>Terry </a:t>
            </a:r>
            <a:r>
              <a:rPr lang="en-GB" sz="1600" dirty="0"/>
              <a:t>Byers et al. (2018): A Systematic Review of the Effects of Learning Environments on Student Learning Outcomes. The University of Melbourne</a:t>
            </a:r>
            <a:endParaRPr lang="hu-HU" sz="1600" dirty="0"/>
          </a:p>
          <a:p>
            <a:pPr>
              <a:defRPr/>
            </a:pPr>
            <a:r>
              <a:rPr lang="en-GB" sz="1600" dirty="0"/>
              <a:t>Gabrielle Wall (2016): The impact of physical design on student outcomes. Ministry of Education. New Zealand</a:t>
            </a:r>
            <a:endParaRPr lang="en-GB" altLang="hu-HU" sz="16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BA3FC85-19E1-4FF2-BACD-AE9DCC810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5088"/>
            <a:ext cx="26511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3089D98-B7E4-44E7-88EC-97E407372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4637088"/>
            <a:ext cx="24511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0BCF984-B502-4255-929D-8BF941160C4E}"/>
              </a:ext>
            </a:extLst>
          </p:cNvPr>
          <p:cNvSpPr txBox="1"/>
          <p:nvPr/>
        </p:nvSpPr>
        <p:spPr>
          <a:xfrm>
            <a:off x="373063" y="1778000"/>
            <a:ext cx="475932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600" dirty="0">
                <a:latin typeface="+mn-lt"/>
              </a:rPr>
              <a:t>A terek és berendezések különböző elemei kimutatható hatással vannak tanulás eredményességére</a:t>
            </a:r>
            <a:endParaRPr lang="en-GB" sz="3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6E2BC73-BC94-4552-8D77-9DBA82362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9275"/>
            <a:ext cx="2163763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50E14BA-4658-491F-9194-511D7FB5B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115888"/>
            <a:ext cx="8047038" cy="936625"/>
          </a:xfrm>
        </p:spPr>
        <p:txBody>
          <a:bodyPr/>
          <a:lstStyle/>
          <a:p>
            <a:r>
              <a:rPr lang="hu-HU" altLang="hu-HU" sz="4800"/>
              <a:t>Építészek és oktatásfejlesztők</a:t>
            </a:r>
            <a:endParaRPr lang="en-GB" altLang="hu-HU" sz="4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F3EBDFF7-1280-4384-A8CA-E6C4FC742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075" y="1754188"/>
            <a:ext cx="3141663" cy="18192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4800"/>
              <a:t>Bonyolult</a:t>
            </a:r>
          </a:p>
          <a:p>
            <a:pPr marL="0" indent="0">
              <a:buFontTx/>
              <a:buNone/>
            </a:pPr>
            <a:r>
              <a:rPr lang="hu-HU" altLang="hu-HU" sz="4800"/>
              <a:t>párbeszéd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46F1036-6CBF-46CA-AF41-4365523C5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189038"/>
            <a:ext cx="172878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205A7612-90AD-48F4-BE5D-52DFE5FBA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2798763"/>
            <a:ext cx="16970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231F22BB-F9BF-4CA3-A02C-F3AA9A550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4186238"/>
            <a:ext cx="13843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D1B37AED-6C17-42B0-8BB6-2D87E4696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4357688"/>
            <a:ext cx="1638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CE833374-4BE9-4FB3-8C26-0A2543DE3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933825"/>
            <a:ext cx="33940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Képtalálat a következőre: „educationalist”">
            <a:hlinkClick r:id="rId8"/>
            <a:extLst>
              <a:ext uri="{FF2B5EF4-FFF2-40B4-BE49-F238E27FC236}">
                <a16:creationId xmlns:a16="http://schemas.microsoft.com/office/drawing/2014/main" id="{B2D3246B-69A0-43A0-8A1A-937B6D593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444625"/>
            <a:ext cx="18621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E193A06A-700F-4892-8437-D907371FD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989263"/>
            <a:ext cx="19335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91A262D0-BC09-46E5-9F0E-8701DBAF9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5554663"/>
            <a:ext cx="15668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EEA52FF6-40A6-41D6-9234-BE04A2F3E1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754188"/>
            <a:ext cx="1439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0812E8CA-6892-4B70-875C-E80A2E9550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5600700"/>
            <a:ext cx="135255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A2901AF-81FF-427B-B12A-FC27626E1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3" y="333375"/>
            <a:ext cx="8153400" cy="1030288"/>
          </a:xfrm>
        </p:spPr>
        <p:txBody>
          <a:bodyPr/>
          <a:lstStyle/>
          <a:p>
            <a:r>
              <a:rPr lang="hu-HU" altLang="hu-HU" sz="4800"/>
              <a:t>Ahogy ma az oktatásról gondolkodunk</a:t>
            </a:r>
            <a:endParaRPr lang="en-GB" altLang="hu-HU" sz="4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4BDE3600-8074-4993-A456-667748852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163" y="1773238"/>
            <a:ext cx="8680450" cy="4824412"/>
          </a:xfrm>
        </p:spPr>
        <p:txBody>
          <a:bodyPr/>
          <a:lstStyle/>
          <a:p>
            <a:r>
              <a:rPr lang="hu-HU" altLang="hu-HU" sz="4200"/>
              <a:t>Az alapvető célok újragondolása:</a:t>
            </a:r>
            <a:br>
              <a:rPr lang="hu-HU" altLang="hu-HU" sz="4200"/>
            </a:br>
            <a:r>
              <a:rPr lang="hu-HU" altLang="hu-HU" sz="4200"/>
              <a:t>„kompetencia képek”</a:t>
            </a:r>
          </a:p>
          <a:p>
            <a:pPr lvl="1"/>
            <a:r>
              <a:rPr lang="hu-HU" altLang="hu-HU" sz="3800"/>
              <a:t>Tanulók</a:t>
            </a:r>
          </a:p>
          <a:p>
            <a:pPr lvl="1"/>
            <a:r>
              <a:rPr lang="hu-HU" altLang="hu-HU" sz="3800"/>
              <a:t>Pedagógusok</a:t>
            </a:r>
          </a:p>
          <a:p>
            <a:pPr lvl="1"/>
            <a:r>
              <a:rPr lang="hu-HU" altLang="hu-HU" sz="3800"/>
              <a:t>Iskolák</a:t>
            </a:r>
          </a:p>
          <a:p>
            <a:r>
              <a:rPr lang="hu-HU" altLang="hu-HU" sz="4200"/>
              <a:t>Mitől lesz eredményes </a:t>
            </a:r>
            <a:br>
              <a:rPr lang="hu-HU" altLang="hu-HU" sz="4200"/>
            </a:br>
            <a:r>
              <a:rPr lang="hu-HU" altLang="hu-HU" sz="4200"/>
              <a:t>a tanulás</a:t>
            </a:r>
            <a:endParaRPr lang="hu-HU" altLang="hu-HU" sz="2200"/>
          </a:p>
        </p:txBody>
      </p:sp>
      <p:pic>
        <p:nvPicPr>
          <p:cNvPr id="2" name="Kép 1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CEF99BF9-9872-4D26-A02A-CA8939E0F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65450"/>
            <a:ext cx="1220788" cy="8921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hlinkClick r:id="" action="ppaction://customshow?id=1&amp;return=true"/>
            <a:extLst>
              <a:ext uri="{FF2B5EF4-FFF2-40B4-BE49-F238E27FC236}">
                <a16:creationId xmlns:a16="http://schemas.microsoft.com/office/drawing/2014/main" id="{51A77E6E-0CB8-4538-95FE-B440F3335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644900"/>
            <a:ext cx="1204913" cy="9271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hlinkClick r:id="" action="ppaction://customshow?id=2&amp;return=true"/>
            <a:extLst>
              <a:ext uri="{FF2B5EF4-FFF2-40B4-BE49-F238E27FC236}">
                <a16:creationId xmlns:a16="http://schemas.microsoft.com/office/drawing/2014/main" id="{0D2E7DC0-8B68-492B-BE5E-149FC3E36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08450"/>
            <a:ext cx="1304925" cy="9969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hlinkClick r:id="" action="ppaction://customshow?id=3&amp;return=true"/>
            <a:extLst>
              <a:ext uri="{FF2B5EF4-FFF2-40B4-BE49-F238E27FC236}">
                <a16:creationId xmlns:a16="http://schemas.microsoft.com/office/drawing/2014/main" id="{F333138D-EEBF-424E-8104-E6566EF2F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608638"/>
            <a:ext cx="1279525" cy="9366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5DA23D0-79C1-47AB-BB97-D78906A6D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1031875"/>
          </a:xfrm>
        </p:spPr>
        <p:txBody>
          <a:bodyPr/>
          <a:lstStyle/>
          <a:p>
            <a:r>
              <a:rPr lang="hu-HU" altLang="hu-HU" sz="4800"/>
              <a:t>Globális fejlődési trendek az oktatásban</a:t>
            </a:r>
            <a:endParaRPr lang="en-GB" altLang="hu-HU" sz="4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AD20DC07-4FA6-48A6-9901-9335250F5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163" y="1700213"/>
            <a:ext cx="8291512" cy="4824412"/>
          </a:xfrm>
        </p:spPr>
        <p:txBody>
          <a:bodyPr/>
          <a:lstStyle/>
          <a:p>
            <a:r>
              <a:rPr lang="hu-HU" altLang="hu-HU" sz="4000"/>
              <a:t>A tanulás megszervezése</a:t>
            </a:r>
          </a:p>
          <a:p>
            <a:pPr lvl="1"/>
            <a:r>
              <a:rPr lang="hu-HU" altLang="hu-HU" sz="3400"/>
              <a:t>Projekt-, probléma-, jelenségalapú tanulás </a:t>
            </a:r>
          </a:p>
          <a:p>
            <a:pPr lvl="1"/>
            <a:r>
              <a:rPr lang="hu-HU" altLang="hu-HU" sz="3400"/>
              <a:t>Társas tanulás</a:t>
            </a:r>
          </a:p>
          <a:p>
            <a:pPr lvl="1"/>
            <a:r>
              <a:rPr lang="hu-HU" altLang="hu-HU" sz="3400"/>
              <a:t>Személyre szabott tanulás</a:t>
            </a:r>
          </a:p>
          <a:p>
            <a:pPr lvl="1"/>
            <a:r>
              <a:rPr lang="hu-HU" altLang="hu-HU" sz="3400"/>
              <a:t>A tanulók aktív szerepe</a:t>
            </a:r>
          </a:p>
          <a:p>
            <a:pPr lvl="1"/>
            <a:r>
              <a:rPr lang="hu-HU" altLang="hu-HU" sz="3400"/>
              <a:t>Digitalizálódás</a:t>
            </a:r>
          </a:p>
          <a:p>
            <a:r>
              <a:rPr lang="hu-HU" altLang="hu-HU" sz="4000"/>
              <a:t>Innováció az oktatásban</a:t>
            </a:r>
          </a:p>
        </p:txBody>
      </p:sp>
      <p:pic>
        <p:nvPicPr>
          <p:cNvPr id="2" name="Kép 1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AA93CD32-84BA-49F9-8583-B4EE1F50E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5229225"/>
            <a:ext cx="1581150" cy="11715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678B31A-A675-456A-9D98-A014350947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5995988" cy="609600"/>
          </a:xfrm>
        </p:spPr>
        <p:txBody>
          <a:bodyPr/>
          <a:lstStyle/>
          <a:p>
            <a:r>
              <a:rPr lang="hu-HU" altLang="hu-HU" sz="4800"/>
              <a:t>Terek és tanulás</a:t>
            </a:r>
            <a:endParaRPr lang="en-GB" altLang="hu-HU" sz="4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06FED1CF-EB1F-44A7-9CC7-B66BA3C17A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5438" y="1268413"/>
            <a:ext cx="7848600" cy="5473700"/>
          </a:xfrm>
        </p:spPr>
        <p:txBody>
          <a:bodyPr/>
          <a:lstStyle/>
          <a:p>
            <a:r>
              <a:rPr lang="hu-HU" altLang="hu-HU" sz="3600"/>
              <a:t>Az épített terek hatása a </a:t>
            </a:r>
            <a:br>
              <a:rPr lang="hu-HU" altLang="hu-HU" sz="3600"/>
            </a:br>
            <a:r>
              <a:rPr lang="hu-HU" altLang="hu-HU" sz="3600"/>
              <a:t>tanulás eredményességére</a:t>
            </a:r>
          </a:p>
          <a:p>
            <a:r>
              <a:rPr lang="hu-HU" altLang="hu-HU" sz="3600"/>
              <a:t>Az egyéni/szervezeti viselkedés meghatározott formáit támogató terek</a:t>
            </a:r>
          </a:p>
          <a:p>
            <a:pPr lvl="1"/>
            <a:r>
              <a:rPr lang="hu-HU" altLang="hu-HU" sz="2600"/>
              <a:t>Kiscsoportos tanulás</a:t>
            </a:r>
          </a:p>
          <a:p>
            <a:pPr lvl="1"/>
            <a:r>
              <a:rPr lang="hu-HU" altLang="hu-HU" sz="2600"/>
              <a:t>Kreatív munkavégzés („</a:t>
            </a:r>
            <a:r>
              <a:rPr lang="en-GB" altLang="hu-HU" sz="2600" i="1"/>
              <a:t>maker spaces</a:t>
            </a:r>
            <a:r>
              <a:rPr lang="hu-HU" altLang="hu-HU" sz="2600"/>
              <a:t>”)</a:t>
            </a:r>
          </a:p>
          <a:p>
            <a:pPr lvl="1"/>
            <a:r>
              <a:rPr lang="hu-HU" altLang="hu-HU" sz="2600"/>
              <a:t>Informális tanulás az iskolában</a:t>
            </a:r>
          </a:p>
          <a:p>
            <a:pPr lvl="1"/>
            <a:r>
              <a:rPr lang="hu-HU" altLang="hu-HU" sz="2600"/>
              <a:t>Tanulói közösségi tevékenységek</a:t>
            </a:r>
          </a:p>
          <a:p>
            <a:pPr lvl="1"/>
            <a:r>
              <a:rPr lang="hu-HU" altLang="hu-HU" sz="2600"/>
              <a:t>Pedagógus gyakorlatközösségek</a:t>
            </a:r>
          </a:p>
          <a:p>
            <a:pPr lvl="1"/>
            <a:r>
              <a:rPr lang="hu-HU" altLang="hu-HU" sz="2600"/>
              <a:t>Helyi közösségi kapcsolatok</a:t>
            </a:r>
          </a:p>
          <a:p>
            <a:pPr lvl="1"/>
            <a:endParaRPr lang="hu-HU" altLang="hu-HU" sz="3200"/>
          </a:p>
          <a:p>
            <a:endParaRPr lang="hu-HU" altLang="hu-HU" sz="3600"/>
          </a:p>
        </p:txBody>
      </p:sp>
      <p:pic>
        <p:nvPicPr>
          <p:cNvPr id="2" name="Kép 1">
            <a:hlinkClick r:id="" action="ppaction://customshow?id=5&amp;return=true"/>
            <a:extLst>
              <a:ext uri="{FF2B5EF4-FFF2-40B4-BE49-F238E27FC236}">
                <a16:creationId xmlns:a16="http://schemas.microsoft.com/office/drawing/2014/main" id="{64E61844-E19F-4B0B-AA5F-CE8C8D725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631825"/>
            <a:ext cx="1825625" cy="13509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E95889E-D9B7-4E89-B090-B0A5361FD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05263"/>
            <a:ext cx="15986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EDA7867-D82B-42FA-B809-E2B6C95F50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5289550"/>
            <a:ext cx="11953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7286554-B857-4155-B362-E70274C950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750" y="115888"/>
            <a:ext cx="8788400" cy="865187"/>
          </a:xfrm>
        </p:spPr>
        <p:txBody>
          <a:bodyPr/>
          <a:lstStyle/>
          <a:p>
            <a:r>
              <a:rPr lang="hu-HU" altLang="hu-HU" sz="4800"/>
              <a:t>Néhány alapelv és következtetés</a:t>
            </a:r>
            <a:endParaRPr lang="en-GB" altLang="hu-HU" sz="4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1FAD83DC-C233-4AE4-BC0D-08C0250060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052513"/>
            <a:ext cx="7577137" cy="5545137"/>
          </a:xfrm>
        </p:spPr>
        <p:txBody>
          <a:bodyPr/>
          <a:lstStyle/>
          <a:p>
            <a:r>
              <a:rPr lang="hu-HU" altLang="hu-HU" sz="3600"/>
              <a:t>Az építészet az oktatás eredményességét javító </a:t>
            </a:r>
            <a:br>
              <a:rPr lang="hu-HU" altLang="hu-HU" sz="3600"/>
            </a:br>
            <a:r>
              <a:rPr lang="hu-HU" altLang="hu-HU" sz="3600"/>
              <a:t>innovációk egyik fontos forrása</a:t>
            </a:r>
            <a:br>
              <a:rPr lang="hu-HU" altLang="hu-HU" sz="3600"/>
            </a:br>
            <a:r>
              <a:rPr lang="hu-HU" altLang="hu-HU" sz="2200"/>
              <a:t>(az építészet mint „</a:t>
            </a:r>
            <a:r>
              <a:rPr lang="en-GB" altLang="hu-HU" sz="2200" i="1"/>
              <a:t>change agent</a:t>
            </a:r>
            <a:r>
              <a:rPr lang="hu-HU" altLang="hu-HU" sz="2200"/>
              <a:t>” – Oblinger, 2006)</a:t>
            </a:r>
          </a:p>
          <a:p>
            <a:r>
              <a:rPr lang="hu-HU" altLang="hu-HU" sz="3600"/>
              <a:t>Kétoldalú kölcsönös hatások</a:t>
            </a:r>
            <a:br>
              <a:rPr lang="hu-HU" altLang="hu-HU" sz="3600"/>
            </a:br>
            <a:r>
              <a:rPr lang="hu-HU" altLang="hu-HU" sz="2200"/>
              <a:t>(az oktatási innováció építészeti nyelve)</a:t>
            </a:r>
          </a:p>
          <a:p>
            <a:r>
              <a:rPr lang="hu-HU" altLang="hu-HU" sz="3600"/>
              <a:t>Megkérdőjelezhető feltételezések </a:t>
            </a:r>
            <a:br>
              <a:rPr lang="hu-HU" altLang="hu-HU" sz="3600"/>
            </a:br>
            <a:r>
              <a:rPr lang="hu-HU" altLang="hu-HU" sz="2200"/>
              <a:t>(pl. az osztályteremnek van eleje és háta, az osztálytermek hasonlóak és hasonló dolgok zajlanak bennük stb.) </a:t>
            </a:r>
          </a:p>
          <a:p>
            <a:r>
              <a:rPr lang="hu-HU" altLang="hu-HU" sz="3600"/>
              <a:t>Nyitottság a jövőre </a:t>
            </a:r>
            <a:br>
              <a:rPr lang="hu-HU" altLang="hu-HU" sz="3600"/>
            </a:br>
            <a:r>
              <a:rPr lang="hu-HU" altLang="hu-HU" sz="2200"/>
              <a:t>(átalakíthatóság, moduláris struktúrák, mozgathatóság)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442838D-8A39-4D2C-8D0A-41B4CF935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268413"/>
            <a:ext cx="14319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>
            <a:hlinkClick r:id="rId4"/>
            <a:extLst>
              <a:ext uri="{FF2B5EF4-FFF2-40B4-BE49-F238E27FC236}">
                <a16:creationId xmlns:a16="http://schemas.microsoft.com/office/drawing/2014/main" id="{9F2B4E16-B072-4086-9771-94C4D4E9C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2916238"/>
            <a:ext cx="1778000" cy="11303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4171298-C454-40C8-844F-DCD2A0BA60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750" y="115888"/>
            <a:ext cx="5689600" cy="865187"/>
          </a:xfrm>
        </p:spPr>
        <p:txBody>
          <a:bodyPr/>
          <a:lstStyle/>
          <a:p>
            <a:r>
              <a:rPr lang="hu-HU" altLang="hu-HU" sz="4800"/>
              <a:t>Egy praktikus javaslat</a:t>
            </a:r>
            <a:endParaRPr lang="en-GB" altLang="hu-HU" sz="4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EE347CB8-8429-4565-BD2A-F706BFC4A4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052513"/>
            <a:ext cx="5794375" cy="55451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altLang="hu-HU" sz="4000" dirty="0"/>
              <a:t>Érdemes elemezni azoknak az átfogó programoknak a tapasztalatait, amelyek</a:t>
            </a:r>
          </a:p>
          <a:p>
            <a:pPr lvl="1">
              <a:defRPr/>
            </a:pPr>
            <a:r>
              <a:rPr lang="hu-HU" sz="3100" dirty="0"/>
              <a:t>kollaboratív </a:t>
            </a:r>
            <a:r>
              <a:rPr lang="hu-HU" altLang="hu-HU" sz="3100" dirty="0"/>
              <a:t>tervezésre épültek</a:t>
            </a:r>
          </a:p>
          <a:p>
            <a:pPr lvl="1">
              <a:defRPr/>
            </a:pPr>
            <a:r>
              <a:rPr lang="hu-HU" altLang="hu-HU" sz="3100" dirty="0"/>
              <a:t>az épített tereket tudatosan</a:t>
            </a:r>
            <a:br>
              <a:rPr lang="hu-HU" altLang="hu-HU" sz="3100" dirty="0"/>
            </a:br>
            <a:r>
              <a:rPr lang="hu-HU" altLang="hu-HU" sz="3100" dirty="0"/>
              <a:t>a pedagógia átalakítására próbálták használni</a:t>
            </a:r>
          </a:p>
          <a:p>
            <a:pPr lvl="1">
              <a:defRPr/>
            </a:pPr>
            <a:r>
              <a:rPr lang="hu-HU" altLang="hu-HU" sz="3100" dirty="0"/>
              <a:t>több évvel ezelőtt zajlottak</a:t>
            </a:r>
          </a:p>
          <a:p>
            <a:pPr lvl="1">
              <a:defRPr/>
            </a:pPr>
            <a:r>
              <a:rPr lang="hu-HU" altLang="hu-HU" sz="3100" dirty="0"/>
              <a:t>kutatások kísérték őket</a:t>
            </a:r>
          </a:p>
          <a:p>
            <a:pPr>
              <a:defRPr/>
            </a:pPr>
            <a:endParaRPr lang="hu-HU" altLang="hu-HU" sz="22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3A30C6A-36A5-4FB0-837A-3D40A6AE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971550"/>
            <a:ext cx="2087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F2BE188-6C3A-442F-B359-4432A9604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5373688"/>
            <a:ext cx="85566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0D47A9E-35A5-4820-8CC2-F1069471F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71975"/>
            <a:ext cx="15589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04E02C9-A9F2-456F-9F97-FF7C7A935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4005263"/>
            <a:ext cx="9620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A986C923-223A-44A8-9C32-C24E30C4F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2571750"/>
            <a:ext cx="7772400" cy="928688"/>
          </a:xfrm>
        </p:spPr>
        <p:txBody>
          <a:bodyPr/>
          <a:lstStyle/>
          <a:p>
            <a:pPr>
              <a:defRPr/>
            </a:pPr>
            <a:r>
              <a:rPr lang="hu-HU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Köszönöm a figyelmüket!</a:t>
            </a: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B13E925-009F-4E76-B730-F7B742D4EE0E}"/>
              </a:ext>
            </a:extLst>
          </p:cNvPr>
          <p:cNvSpPr txBox="1">
            <a:spLocks noChangeArrowheads="1"/>
          </p:cNvSpPr>
          <p:nvPr/>
        </p:nvSpPr>
        <p:spPr>
          <a:xfrm>
            <a:off x="6372225" y="5949950"/>
            <a:ext cx="2749550" cy="8921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hu-HU" altLang="hu-HU" sz="900" kern="0" dirty="0">
                <a:solidFill>
                  <a:srgbClr val="FFC000"/>
                </a:solidFill>
              </a:rPr>
              <a:t>Ez az előadás „</a:t>
            </a:r>
            <a:r>
              <a:rPr lang="hu-HU" sz="900" kern="0" dirty="0">
                <a:solidFill>
                  <a:srgbClr val="FFC000"/>
                </a:solidFill>
              </a:rPr>
              <a:t>A helyi innovációk keletkezése, terjedése és rendszerformáló hatása az oktatási ágazatban” („</a:t>
            </a:r>
            <a:r>
              <a:rPr lang="hu-HU" sz="900" b="1" i="1" kern="0" dirty="0">
                <a:solidFill>
                  <a:srgbClr val="FFC000"/>
                </a:solidFill>
              </a:rPr>
              <a:t>Innova kutatás</a:t>
            </a:r>
            <a:r>
              <a:rPr lang="hu-HU" sz="900" kern="0" dirty="0">
                <a:solidFill>
                  <a:srgbClr val="FFC000"/>
                </a:solidFill>
              </a:rPr>
              <a:t>” - OTKA/NKFIH azonosító: 115857) c. kutatás eredményeinek felhasználására épül</a:t>
            </a:r>
            <a:endParaRPr lang="hu-HU" altLang="hu-HU" sz="900" kern="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5.6|21.8|0.6|0.5|0.5"/>
</p:tagLst>
</file>

<file path=ppt/theme/theme1.xml><?xml version="1.0" encoding="utf-8"?>
<a:theme xmlns:a="http://schemas.openxmlformats.org/drawingml/2006/main" name="Alapértelmezett terv">
  <a:themeElements>
    <a:clrScheme name="">
      <a:dk1>
        <a:srgbClr val="000000"/>
      </a:dk1>
      <a:lt1>
        <a:srgbClr val="FFFFFF"/>
      </a:lt1>
      <a:dk2>
        <a:srgbClr val="333399"/>
      </a:dk2>
      <a:lt2>
        <a:srgbClr val="FFFF00"/>
      </a:lt2>
      <a:accent1>
        <a:srgbClr val="FF9900"/>
      </a:accent1>
      <a:accent2>
        <a:srgbClr val="00FFFF"/>
      </a:accent2>
      <a:accent3>
        <a:srgbClr val="ADADCA"/>
      </a:accent3>
      <a:accent4>
        <a:srgbClr val="DADADA"/>
      </a:accent4>
      <a:accent5>
        <a:srgbClr val="FFCAAA"/>
      </a:accent5>
      <a:accent6>
        <a:srgbClr val="00E7E7"/>
      </a:accent6>
      <a:hlink>
        <a:srgbClr val="CCCC00"/>
      </a:hlink>
      <a:folHlink>
        <a:srgbClr val="969696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.New.Roman.Gras017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.New.Roman.Gras0171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5106</TotalTime>
  <Words>591</Words>
  <Application>Microsoft Office PowerPoint</Application>
  <PresentationFormat>Diavetítés a képernyőre (4:3 oldalarány)</PresentationFormat>
  <Paragraphs>148</Paragraphs>
  <Slides>20</Slides>
  <Notes>20</Notes>
  <HiddenSlides>11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  <vt:variant>
        <vt:lpstr>Egyéni diasorok</vt:lpstr>
      </vt:variant>
      <vt:variant>
        <vt:i4>7</vt:i4>
      </vt:variant>
    </vt:vector>
  </HeadingPairs>
  <TitlesOfParts>
    <vt:vector size="32" baseType="lpstr">
      <vt:lpstr>Times.New.Roman.Gras0171</vt:lpstr>
      <vt:lpstr>Arial</vt:lpstr>
      <vt:lpstr>Times New Roman</vt:lpstr>
      <vt:lpstr>Wingdings</vt:lpstr>
      <vt:lpstr>Alapértelmezett terv</vt:lpstr>
      <vt:lpstr> A tanulás terei   Új pedagógiák terei, új terek pedagógiái  szakmai konferencia Piarista Tartományfőnökség  2018.11.06  Halász Gábor ELTE PPK</vt:lpstr>
      <vt:lpstr>Építészek és oktatásfejlesztők</vt:lpstr>
      <vt:lpstr>Építészek és oktatásfejlesztők</vt:lpstr>
      <vt:lpstr>Ahogy ma az oktatásról gondolkodunk</vt:lpstr>
      <vt:lpstr>Globális fejlődési trendek az oktatásban</vt:lpstr>
      <vt:lpstr>Terek és tanulás</vt:lpstr>
      <vt:lpstr>Néhány alapelv és következtetés</vt:lpstr>
      <vt:lpstr>Egy praktikus javaslat</vt:lpstr>
      <vt:lpstr>Köszönöm a figyelmüket!</vt:lpstr>
      <vt:lpstr>Huszonegyedik századi képességek</vt:lpstr>
      <vt:lpstr>OECD Education 2030</vt:lpstr>
      <vt:lpstr>ENTRECOMP  Európai kompetencia keretrendszer  („Vállalkozóiság”)</vt:lpstr>
      <vt:lpstr>PowerPoint-bemutató</vt:lpstr>
      <vt:lpstr>Az iskola mint tanulószervezet</vt:lpstr>
      <vt:lpstr>DIGCOMPORG</vt:lpstr>
      <vt:lpstr>Eredményes tanulás (OECD CERI)</vt:lpstr>
      <vt:lpstr>Szervezeti és egyéni innovációs  aktivitás a magyar oktatásban</vt:lpstr>
      <vt:lpstr>Újítók és átvevők </vt:lpstr>
      <vt:lpstr>A megosztó viselkedés típusai és  az innovációs aktivitás</vt:lpstr>
      <vt:lpstr>A terek és a tanulás eredményessége</vt:lpstr>
      <vt:lpstr>Tanulók</vt:lpstr>
      <vt:lpstr>Pedagógusok</vt:lpstr>
      <vt:lpstr>Iskolák</vt:lpstr>
      <vt:lpstr>Tanulás</vt:lpstr>
      <vt:lpstr>Innováció</vt:lpstr>
      <vt:lpstr>Eredményessség</vt:lpstr>
      <vt:lpstr>Típusok</vt:lpstr>
    </vt:vector>
  </TitlesOfParts>
  <Company>OKI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Halász Gábor</dc:creator>
  <cp:lastModifiedBy>Teodóra Lukács</cp:lastModifiedBy>
  <cp:revision>275</cp:revision>
  <cp:lastPrinted>2002-10-25T07:33:53Z</cp:lastPrinted>
  <dcterms:created xsi:type="dcterms:W3CDTF">2000-11-09T16:51:53Z</dcterms:created>
  <dcterms:modified xsi:type="dcterms:W3CDTF">2020-01-07T10:50:43Z</dcterms:modified>
</cp:coreProperties>
</file>