
<file path=[Content_Types].xml><?xml version="1.0" encoding="utf-8"?>
<Types xmlns="http://schemas.openxmlformats.org/package/2006/content-types">
  <Default Extension="bin" ContentType="application/vnd.ms-office.vbaPro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3" r:id="rId3"/>
    <p:sldId id="333" r:id="rId4"/>
    <p:sldId id="321" r:id="rId5"/>
    <p:sldId id="320" r:id="rId6"/>
    <p:sldId id="335" r:id="rId7"/>
    <p:sldId id="319" r:id="rId8"/>
    <p:sldId id="268" r:id="rId9"/>
    <p:sldId id="334" r:id="rId10"/>
    <p:sldId id="274" r:id="rId11"/>
    <p:sldId id="315" r:id="rId12"/>
    <p:sldId id="332" r:id="rId13"/>
    <p:sldId id="316" r:id="rId14"/>
    <p:sldId id="317" r:id="rId15"/>
    <p:sldId id="318" r:id="rId16"/>
    <p:sldId id="308" r:id="rId17"/>
    <p:sldId id="324" r:id="rId18"/>
    <p:sldId id="326" r:id="rId19"/>
    <p:sldId id="325" r:id="rId20"/>
    <p:sldId id="307" r:id="rId21"/>
    <p:sldId id="309" r:id="rId22"/>
    <p:sldId id="290" r:id="rId23"/>
    <p:sldId id="310" r:id="rId24"/>
    <p:sldId id="311" r:id="rId25"/>
    <p:sldId id="312" r:id="rId26"/>
    <p:sldId id="313" r:id="rId27"/>
    <p:sldId id="314" r:id="rId28"/>
    <p:sldId id="327" r:id="rId29"/>
    <p:sldId id="328" r:id="rId30"/>
    <p:sldId id="329" r:id="rId31"/>
    <p:sldId id="330" r:id="rId32"/>
    <p:sldId id="336" r:id="rId33"/>
    <p:sldId id="337" r:id="rId34"/>
    <p:sldId id="338" r:id="rId35"/>
  </p:sldIdLst>
  <p:sldSz cx="9144000" cy="6858000" type="screen4x3"/>
  <p:notesSz cx="6851650" cy="9747250"/>
  <p:custShowLst>
    <p:custShow name="InnovaKutatás" id="0">
      <p:sldLst>
        <p:sld r:id="rId21"/>
      </p:sldLst>
    </p:custShow>
    <p:custShow name="Megoszlás" id="1">
      <p:sldLst>
        <p:sld r:id="rId17"/>
      </p:sldLst>
    </p:custShow>
    <p:custShow name="Típusok" id="2">
      <p:sldLst>
        <p:sld r:id="rId22"/>
      </p:sldLst>
    </p:custShow>
    <p:custShow name="Újít/átvesz" id="3">
      <p:sldLst>
        <p:sld r:id="rId23"/>
      </p:sldLst>
    </p:custShow>
    <p:custShow name="Újítás/megosztás" id="4">
      <p:sldLst>
        <p:sld r:id="rId24"/>
      </p:sldLst>
    </p:custShow>
    <p:custShow name="Vasdoboz" id="5">
      <p:sldLst>
        <p:sld r:id="rId25"/>
      </p:sldLst>
    </p:custShow>
    <p:custShow name="Hatások" id="6">
      <p:sldLst>
        <p:sld r:id="rId26"/>
      </p:sldLst>
    </p:custShow>
    <p:custShow name="Teherautó" id="7">
      <p:sldLst>
        <p:sld r:id="rId27"/>
      </p:sldLst>
    </p:custShow>
    <p:custShow name="Rutinember" id="8">
      <p:sldLst>
        <p:sld r:id="rId28"/>
      </p:sldLst>
    </p:custShow>
    <p:custShow name="Természet1" id="9">
      <p:sldLst>
        <p:sld r:id="rId12"/>
      </p:sldLst>
    </p:custShow>
    <p:custShow name="Természet2" id="10">
      <p:sldLst>
        <p:sld r:id="rId14"/>
      </p:sldLst>
    </p:custShow>
    <p:custShow name="Természet3" id="11">
      <p:sldLst>
        <p:sld r:id="rId15"/>
      </p:sldLst>
    </p:custShow>
    <p:custShow name="MIRP" id="12">
      <p:sldLst>
        <p:sld r:id="rId16"/>
      </p:sldLst>
    </p:custShow>
    <p:custShow name="NOIR" id="13">
      <p:sldLst>
        <p:sld r:id="rId11"/>
      </p:sldLst>
    </p:custShow>
    <p:custShow name="Nemzetközi" id="14">
      <p:sldLst>
        <p:sld r:id="rId18"/>
      </p:sldLst>
    </p:custShow>
    <p:custShow name="InternExample1" id="15">
      <p:sldLst>
        <p:sld r:id="rId19"/>
      </p:sldLst>
    </p:custShow>
    <p:custShow name="InternExample2" id="16">
      <p:sldLst>
        <p:sld r:id="rId20"/>
      </p:sldLst>
    </p:custShow>
    <p:custShow name="Konkrét1" id="17">
      <p:sldLst>
        <p:sld r:id="rId29"/>
      </p:sldLst>
    </p:custShow>
    <p:custShow name="Konkrét2" id="18">
      <p:sldLst>
        <p:sld r:id="rId30"/>
      </p:sldLst>
    </p:custShow>
    <p:custShow name="MIRP1" id="19">
      <p:sldLst>
        <p:sld r:id="rId31"/>
      </p:sldLst>
    </p:custShow>
    <p:custShow name="MIRP2" id="20">
      <p:sldLst>
        <p:sld r:id="rId32"/>
      </p:sldLst>
    </p:custShow>
    <p:custShow name="DinamikusModell" id="21">
      <p:sldLst>
        <p:sld r:id="rId13"/>
      </p:sldLst>
    </p:custShow>
    <p:custShow name="Meghatározás" id="22">
      <p:sldLst>
        <p:sld r:id="rId10"/>
      </p:sldLst>
    </p:custShow>
    <p:custShow name="Mesterpedagógusok" id="23">
      <p:sldLst>
        <p:sld r:id="rId33"/>
      </p:sldLst>
    </p:custShow>
  </p:custShow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8" autoAdjust="0"/>
    <p:restoredTop sz="82582" autoAdjust="0"/>
  </p:normalViewPr>
  <p:slideViewPr>
    <p:cSldViewPr>
      <p:cViewPr varScale="1">
        <p:scale>
          <a:sx n="55" d="100"/>
          <a:sy n="55" d="100"/>
        </p:scale>
        <p:origin x="13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notesViewPr>
    <p:cSldViewPr>
      <p:cViewPr varScale="1">
        <p:scale>
          <a:sx n="45" d="100"/>
          <a:sy n="45" d="100"/>
        </p:scale>
        <p:origin x="-1806" y="-96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06/relationships/vbaProject" Target="vbaProject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alaszg\Documents\A-DOC\Actual\AZ-OTKA%20innov&#225;ci&#243;\Vegyes\ECER\Bolzano\SZAMITASOK\BOLZANO-sz&#225;m&#237;t&#225;so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alaszg\Documents\A-DOC\Actual\AZ-OTKA%20innov&#225;ci&#243;\Vegyes\Innov&#225;ci&#243;%20&#233;s%20eredm&#233;nyess&#233;g\Innov&#225;ci&#243;%20&#233;s%20eredm&#233;nyess&#233;g%20(sz&#225;m&#237;t&#225;sok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alaszg\Documents\A-DOC\Actual\AZ-OTKA%20innov&#225;ci&#243;\Empirikus%20kutat&#225;s\SECOND%20SURVEY\SZ&#193;M&#205;T&#193;SOK\M&#369;hely%20(2018.06.24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alaszg\Documents\A-DOC\Actual\AZ-OTKA%20innov&#225;ci&#243;\Empirikus%20kutat&#225;s\SECOND%20SURVEY\SZ&#193;M&#205;T&#193;SOK\M&#369;hely%20(2018.07.08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alaszg\Documents\A-DOC\Actual\AZ-OTKA%20innov&#225;ci&#243;\Vegyes\Sonk&#225;d\Sz&#225;m&#237;t&#225;s_Sonk&#225;d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Halaszg\Documents\A-DOC\Actual\AZ-OTKA%20innov&#225;ci&#243;\Vegyes\Sonk&#225;d\Sz&#225;m&#237;t&#225;s_Sonk&#225;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769231575746774E-2"/>
          <c:y val="2.6693478417980775E-2"/>
          <c:w val="0.93558363127378719"/>
          <c:h val="0.78659399118001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Munka1!$A$5:$A$8</c:f>
              <c:strCache>
                <c:ptCount val="4"/>
                <c:pt idx="0">
                  <c:v>"IZOLÁLT"                           (se nem ad át, se nem vesz át) (N=802)</c:v>
                </c:pt>
                <c:pt idx="1">
                  <c:v>"ÁTVEVŐ"                         (átvesz, de nem ad át) (N=215)</c:v>
                </c:pt>
                <c:pt idx="2">
                  <c:v>"ÁTADÓ"                              (átad, de nem vesz át) (N=357)</c:v>
                </c:pt>
                <c:pt idx="3">
                  <c:v>"MEGOSZTÓ"                      (át is vesz és át is ad) (N=540)</c:v>
                </c:pt>
              </c:strCache>
            </c:strRef>
          </c:cat>
          <c:val>
            <c:numRef>
              <c:f>Munka1!$B$5:$B$8</c:f>
              <c:numCache>
                <c:formatCode>##,#00</c:formatCode>
                <c:ptCount val="4"/>
                <c:pt idx="0">
                  <c:v>26.803558666137363</c:v>
                </c:pt>
                <c:pt idx="1">
                  <c:v>33.702110218050237</c:v>
                </c:pt>
                <c:pt idx="2">
                  <c:v>39.392336713914041</c:v>
                </c:pt>
                <c:pt idx="3">
                  <c:v>45.542401746540648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6-4ECC-8322-C7D9C4D70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463951"/>
        <c:axId val="1"/>
      </c:barChart>
      <c:catAx>
        <c:axId val="58746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33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8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20"/>
        </c:scaling>
        <c:delete val="0"/>
        <c:axPos val="l"/>
        <c:majorGridlines>
          <c:spPr>
            <a:ln w="933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,#00" sourceLinked="1"/>
        <c:majorTickMark val="none"/>
        <c:minorTickMark val="none"/>
        <c:tickLblPos val="nextTo"/>
        <c:spPr>
          <a:ln w="623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7463951"/>
        <c:crosses val="autoZero"/>
        <c:crossBetween val="between"/>
      </c:valAx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Munka1!$A$4:$A$7</c:f>
              <c:strCache>
                <c:ptCount val="4"/>
                <c:pt idx="0">
                  <c:v>"ÜRES VASDOBOZ"              (se az egyén, se a szervezet nem innováló) (N=266)</c:v>
                </c:pt>
                <c:pt idx="1">
                  <c:v>"GYÖNYGY A VASDOBOZBAN"                  (az egyén innováló, de szervezet nem) (N=231)</c:v>
                </c:pt>
                <c:pt idx="2">
                  <c:v>"ÜRES GYÖNYKAGYLÓ"                 (a szervezet innováló, de az egyén nem) (N=191)</c:v>
                </c:pt>
                <c:pt idx="3">
                  <c:v>"TELI GYÖNYKAGYLÓ"           (az egyén is és a szervezet is innováló) (N=230)</c:v>
                </c:pt>
              </c:strCache>
            </c:strRef>
          </c:cat>
          <c:val>
            <c:numRef>
              <c:f>Munka1!$B$4:$B$7</c:f>
              <c:numCache>
                <c:formatCode>###0.0</c:formatCode>
                <c:ptCount val="4"/>
                <c:pt idx="0">
                  <c:v>20.871385588551849</c:v>
                </c:pt>
                <c:pt idx="1">
                  <c:v>24.922322330357403</c:v>
                </c:pt>
                <c:pt idx="2">
                  <c:v>29.45712966940355</c:v>
                </c:pt>
                <c:pt idx="3">
                  <c:v>34.849199366023278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8-42F9-A431-E3EADE712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87764592"/>
        <c:axId val="-1587755888"/>
      </c:barChart>
      <c:catAx>
        <c:axId val="-158776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5888"/>
        <c:crosses val="autoZero"/>
        <c:auto val="1"/>
        <c:lblAlgn val="ctr"/>
        <c:lblOffset val="100"/>
        <c:noMultiLvlLbl val="0"/>
      </c:catAx>
      <c:valAx>
        <c:axId val="-1587755888"/>
        <c:scaling>
          <c:orientation val="minMax"/>
          <c:max val="3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6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41517628198977E-2"/>
          <c:y val="4.8212591763308353E-2"/>
          <c:w val="0.90080927643750097"/>
          <c:h val="0.721609992052165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C901260-76BC-4E8F-82CA-6DACFA55331C}" type="CELLRANGE">
                      <a:rPr lang="en-US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146-4CAE-AD0B-9E17892E790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A1671BF-A49D-4653-B8E9-669947C0EA87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146-4CAE-AD0B-9E17892E790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01B82A5-EF9B-4A51-9DF3-611B7C84B3D1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146-4CAE-AD0B-9E17892E790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4547664-FE39-4F80-9FC1-12CF12058AC3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146-4CAE-AD0B-9E17892E7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Munka1!$A$83:$A$86</c:f>
              <c:strCache>
                <c:ptCount val="4"/>
                <c:pt idx="0">
                  <c:v>"LOVASKOCSI"           (Alacsony hatékonyság, alacsony dinamizmus)</c:v>
                </c:pt>
                <c:pt idx="1">
                  <c:v>"TEHERAUTÓ"            (Magas hatékonyság, alacsony dinamizmus)</c:v>
                </c:pt>
                <c:pt idx="2">
                  <c:v>"VITORLÁS"                  (Alacsony hatékonyság,  magas dinamizmus)</c:v>
                </c:pt>
                <c:pt idx="3">
                  <c:v>"RAKÉTA"                  (Magas hatékonyság, magas dinamizmus)</c:v>
                </c:pt>
              </c:strCache>
            </c:strRef>
          </c:cat>
          <c:val>
            <c:numRef>
              <c:f>Munka1!$B$83:$B$86</c:f>
              <c:numCache>
                <c:formatCode>###0.0</c:formatCode>
                <c:ptCount val="4"/>
                <c:pt idx="0">
                  <c:v>29.553050305673153</c:v>
                </c:pt>
                <c:pt idx="1">
                  <c:v>32.87691918608062</c:v>
                </c:pt>
                <c:pt idx="2">
                  <c:v>44.147794455243442</c:v>
                </c:pt>
                <c:pt idx="3">
                  <c:v>43.361994919691611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QIINNFactor!$C$58:$C$61</c15:f>
                <c15:dlblRangeCache>
                  <c:ptCount val="4"/>
                  <c:pt idx="0">
                    <c:v>203</c:v>
                  </c:pt>
                  <c:pt idx="1">
                    <c:v>124</c:v>
                  </c:pt>
                  <c:pt idx="2">
                    <c:v>126</c:v>
                  </c:pt>
                  <c:pt idx="3">
                    <c:v>200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146-4CAE-AD0B-9E17892E7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87763504"/>
        <c:axId val="-1587756976"/>
      </c:barChart>
      <c:catAx>
        <c:axId val="-158776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6976"/>
        <c:crosses val="autoZero"/>
        <c:auto val="1"/>
        <c:lblAlgn val="ctr"/>
        <c:lblOffset val="100"/>
        <c:noMultiLvlLbl val="0"/>
      </c:catAx>
      <c:valAx>
        <c:axId val="-158775697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6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'16. Ábra'!$B$96</c:f>
              <c:strCache>
                <c:ptCount val="1"/>
                <c:pt idx="0">
                  <c:v>Szervezeti eredményesség változása munkatársak szerint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605563B-B3C6-45EE-B31C-5D38B425A223}" type="CELLRANGE">
                      <a:rPr lang="en-US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E3F-4324-B167-1FC805A4B8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CC277A3-43BE-45C5-87B9-56E24FDB1A45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E3F-4324-B167-1FC805A4B8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AAA04B5-CE11-48A1-BAF0-C99C11B211E8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E3F-4324-B167-1FC805A4B8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5024CE-B451-4A3B-B1D1-C6462115EC34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E3F-4324-B167-1FC805A4B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'16. Ábra'!$A$97:$A$100</c:f>
              <c:strCache>
                <c:ptCount val="4"/>
                <c:pt idx="0">
                  <c:v>"RUTINEMBER"           (se nem implementáló, se nem kreatív)</c:v>
                </c:pt>
                <c:pt idx="1">
                  <c:v>"ÁLMODOZÓ"             (kreatív, de nem implementáló)</c:v>
                </c:pt>
                <c:pt idx="2">
                  <c:v>"MENEDZSER"           (implementáló, de nem kreatív)</c:v>
                </c:pt>
                <c:pt idx="3">
                  <c:v>"INNOVÁTOR"             (kreatív is, és implementáló is)</c:v>
                </c:pt>
              </c:strCache>
            </c:strRef>
          </c:cat>
          <c:val>
            <c:numRef>
              <c:f>'16. Ábra'!$B$97:$B$100</c:f>
              <c:numCache>
                <c:formatCode>###0.00</c:formatCode>
                <c:ptCount val="4"/>
                <c:pt idx="0">
                  <c:v>3.2301075268817221</c:v>
                </c:pt>
                <c:pt idx="1">
                  <c:v>3.2897310513447438</c:v>
                </c:pt>
                <c:pt idx="2">
                  <c:v>3.3566350710900488</c:v>
                </c:pt>
                <c:pt idx="3">
                  <c:v>3.6441025641025631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'16. Ábra'!$D$97:$D$100</c15:f>
                <c15:dlblRangeCache>
                  <c:ptCount val="4"/>
                  <c:pt idx="0">
                    <c:v>930</c:v>
                  </c:pt>
                  <c:pt idx="1">
                    <c:v>818</c:v>
                  </c:pt>
                  <c:pt idx="2">
                    <c:v>844</c:v>
                  </c:pt>
                  <c:pt idx="3">
                    <c:v>975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E3F-4324-B167-1FC805A4B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87761872"/>
        <c:axId val="-1587756432"/>
      </c:barChart>
      <c:lineChart>
        <c:grouping val="standard"/>
        <c:varyColors val="0"/>
        <c:ser>
          <c:idx val="1"/>
          <c:order val="1"/>
          <c:tx>
            <c:strRef>
              <c:f>'16. Ábra'!$C$96</c:f>
              <c:strCache>
                <c:ptCount val="1"/>
                <c:pt idx="0">
                  <c:v>Szervezeti eredményesség változása vezetőjük szerint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5491B12F-5182-4D5F-A7CA-CF2C09FB68BB}" type="CELLRANGE">
                      <a:rPr lang="en-US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E3F-4324-B167-1FC805A4B8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F13C0E-B820-424B-A695-3BC63281581D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E3F-4324-B167-1FC805A4B8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8A4C73-8734-41FD-A6CB-1BF205CBBD4F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E3F-4324-B167-1FC805A4B8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5378DA0-E44F-42EC-B4FB-3117C5D20A3E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E3F-4324-B167-1FC805A4B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'16. Ábra'!$A$97:$A$100</c:f>
              <c:strCache>
                <c:ptCount val="4"/>
                <c:pt idx="0">
                  <c:v>"RUTINEMBER"           (se nem implementáló, se nem kreatív)</c:v>
                </c:pt>
                <c:pt idx="1">
                  <c:v>"ÁLMODOZÓ"             (kreatív, de nem implementáló)</c:v>
                </c:pt>
                <c:pt idx="2">
                  <c:v>"MENEDZSER"           (implementáló, de nem kreatív)</c:v>
                </c:pt>
                <c:pt idx="3">
                  <c:v>"INNOVÁTOR"             (kreatív is, és implementáló is)</c:v>
                </c:pt>
              </c:strCache>
            </c:strRef>
          </c:cat>
          <c:val>
            <c:numRef>
              <c:f>'16. Ábra'!$C$97:$C$100</c:f>
              <c:numCache>
                <c:formatCode>###0.00</c:formatCode>
                <c:ptCount val="4"/>
                <c:pt idx="0">
                  <c:v>2.4058823529411781</c:v>
                </c:pt>
                <c:pt idx="1">
                  <c:v>2.4552238805970155</c:v>
                </c:pt>
                <c:pt idx="2">
                  <c:v>2.4609571788413098</c:v>
                </c:pt>
                <c:pt idx="3">
                  <c:v>2.5298969072164952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'16. Ábra'!$E$97:$E$100</c15:f>
                <c15:dlblRangeCache>
                  <c:ptCount val="4"/>
                  <c:pt idx="0">
                    <c:v>510</c:v>
                  </c:pt>
                  <c:pt idx="1">
                    <c:v>402</c:v>
                  </c:pt>
                  <c:pt idx="2">
                    <c:v>397</c:v>
                  </c:pt>
                  <c:pt idx="3">
                    <c:v>485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4E3F-4324-B167-1FC805A4B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7758608"/>
        <c:axId val="-1587761328"/>
      </c:lineChart>
      <c:catAx>
        <c:axId val="-158776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6432"/>
        <c:crosses val="autoZero"/>
        <c:auto val="1"/>
        <c:lblAlgn val="ctr"/>
        <c:lblOffset val="100"/>
        <c:noMultiLvlLbl val="0"/>
      </c:catAx>
      <c:valAx>
        <c:axId val="-158775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61872"/>
        <c:crosses val="autoZero"/>
        <c:crossBetween val="between"/>
      </c:valAx>
      <c:valAx>
        <c:axId val="-1587761328"/>
        <c:scaling>
          <c:orientation val="minMax"/>
          <c:min val="2.3499999999999996"/>
        </c:scaling>
        <c:delete val="0"/>
        <c:axPos val="r"/>
        <c:numFmt formatCode="#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8608"/>
        <c:crosses val="max"/>
        <c:crossBetween val="between"/>
      </c:valAx>
      <c:catAx>
        <c:axId val="-158775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587761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Modell!$C$39</c:f>
              <c:strCache>
                <c:ptCount val="1"/>
                <c:pt idx="0">
                  <c:v>Szervezeti (N=95)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Modell!$B$40:$B$50</c:f>
              <c:strCache>
                <c:ptCount val="11"/>
                <c:pt idx="0">
                  <c:v>Kontextus-függőség</c:v>
                </c:pt>
                <c:pt idx="1">
                  <c:v>Átadhatóság</c:v>
                </c:pt>
                <c:pt idx="2">
                  <c:v>Eredetiség</c:v>
                </c:pt>
                <c:pt idx="3">
                  <c:v>Az újítás jelentősége, komolysága </c:v>
                </c:pt>
                <c:pt idx="4">
                  <c:v>Kognitív komplexitás</c:v>
                </c:pt>
                <c:pt idx="5">
                  <c:v>Fenntarthatóság</c:v>
                </c:pt>
                <c:pt idx="6">
                  <c:v>Főáramhoz való viszony</c:v>
                </c:pt>
                <c:pt idx="7">
                  <c:v>A probléma bonyolultsága</c:v>
                </c:pt>
                <c:pt idx="8">
                  <c:v>Reflexió</c:v>
                </c:pt>
                <c:pt idx="9">
                  <c:v>Kooperációs kényszer</c:v>
                </c:pt>
                <c:pt idx="10">
                  <c:v>Kiterjedtség</c:v>
                </c:pt>
              </c:strCache>
            </c:strRef>
          </c:cat>
          <c:val>
            <c:numRef>
              <c:f>Modell!$C$40:$C$50</c:f>
              <c:numCache>
                <c:formatCode>General</c:formatCode>
                <c:ptCount val="11"/>
                <c:pt idx="0">
                  <c:v>3.15</c:v>
                </c:pt>
                <c:pt idx="1">
                  <c:v>4.09</c:v>
                </c:pt>
                <c:pt idx="2">
                  <c:v>3.41</c:v>
                </c:pt>
                <c:pt idx="3">
                  <c:v>4.12</c:v>
                </c:pt>
                <c:pt idx="4">
                  <c:v>3.89</c:v>
                </c:pt>
                <c:pt idx="5">
                  <c:v>4.41</c:v>
                </c:pt>
                <c:pt idx="6">
                  <c:v>3.66</c:v>
                </c:pt>
                <c:pt idx="7">
                  <c:v>3.8</c:v>
                </c:pt>
                <c:pt idx="8">
                  <c:v>4.0999999999999996</c:v>
                </c:pt>
                <c:pt idx="9">
                  <c:v>3.98</c:v>
                </c:pt>
                <c:pt idx="10">
                  <c:v>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3-44DB-80C8-25A514CA2BA0}"/>
            </c:ext>
          </c:extLst>
        </c:ser>
        <c:ser>
          <c:idx val="1"/>
          <c:order val="1"/>
          <c:tx>
            <c:strRef>
              <c:f>Modell!$D$39</c:f>
              <c:strCache>
                <c:ptCount val="1"/>
                <c:pt idx="0">
                  <c:v>Egyéni (N=192)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Modell!$B$40:$B$50</c:f>
              <c:strCache>
                <c:ptCount val="11"/>
                <c:pt idx="0">
                  <c:v>Kontextus-függőség</c:v>
                </c:pt>
                <c:pt idx="1">
                  <c:v>Átadhatóság</c:v>
                </c:pt>
                <c:pt idx="2">
                  <c:v>Eredetiség</c:v>
                </c:pt>
                <c:pt idx="3">
                  <c:v>Az újítás jelentősége, komolysága </c:v>
                </c:pt>
                <c:pt idx="4">
                  <c:v>Kognitív komplexitás</c:v>
                </c:pt>
                <c:pt idx="5">
                  <c:v>Fenntarthatóság</c:v>
                </c:pt>
                <c:pt idx="6">
                  <c:v>Főáramhoz való viszony</c:v>
                </c:pt>
                <c:pt idx="7">
                  <c:v>A probléma bonyolultsága</c:v>
                </c:pt>
                <c:pt idx="8">
                  <c:v>Reflexió</c:v>
                </c:pt>
                <c:pt idx="9">
                  <c:v>Kooperációs kényszer</c:v>
                </c:pt>
                <c:pt idx="10">
                  <c:v>Kiterjedtség</c:v>
                </c:pt>
              </c:strCache>
            </c:strRef>
          </c:cat>
          <c:val>
            <c:numRef>
              <c:f>Modell!$D$40:$D$50</c:f>
              <c:numCache>
                <c:formatCode>General</c:formatCode>
                <c:ptCount val="11"/>
                <c:pt idx="0">
                  <c:v>3.26</c:v>
                </c:pt>
                <c:pt idx="1">
                  <c:v>4.1900000000000004</c:v>
                </c:pt>
                <c:pt idx="2">
                  <c:v>3.44</c:v>
                </c:pt>
                <c:pt idx="3">
                  <c:v>3.98</c:v>
                </c:pt>
                <c:pt idx="4">
                  <c:v>3.73</c:v>
                </c:pt>
                <c:pt idx="5">
                  <c:v>4.21</c:v>
                </c:pt>
                <c:pt idx="6">
                  <c:v>3.41</c:v>
                </c:pt>
                <c:pt idx="7">
                  <c:v>3.49</c:v>
                </c:pt>
                <c:pt idx="8">
                  <c:v>3.75</c:v>
                </c:pt>
                <c:pt idx="9">
                  <c:v>3.46</c:v>
                </c:pt>
                <c:pt idx="10">
                  <c:v>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3-44DB-80C8-25A514CA2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87759696"/>
        <c:axId val="-1587758064"/>
      </c:barChart>
      <c:catAx>
        <c:axId val="-158775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8064"/>
        <c:crosses val="autoZero"/>
        <c:auto val="1"/>
        <c:lblAlgn val="ctr"/>
        <c:lblOffset val="100"/>
        <c:noMultiLvlLbl val="0"/>
      </c:catAx>
      <c:valAx>
        <c:axId val="-1587758064"/>
        <c:scaling>
          <c:orientation val="minMax"/>
          <c:max val="4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66863517060367"/>
          <c:y val="0.89475876949344813"/>
          <c:w val="0.49588484251968507"/>
          <c:h val="4.9545664516808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03801930616413"/>
          <c:y val="4.0740740740740744E-2"/>
          <c:w val="0.87494942839258061"/>
          <c:h val="0.45947098279381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Mindkettő!$B$16</c:f>
              <c:strCache>
                <c:ptCount val="1"/>
                <c:pt idx="0">
                  <c:v>Egyéni  (N=174)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Mindkettő!$A$17:$A$29</c:f>
              <c:strCache>
                <c:ptCount val="13"/>
                <c:pt idx="0">
                  <c:v>Sokkhatás</c:v>
                </c:pt>
                <c:pt idx="1">
                  <c:v>Kritériumok és jelentés módosulása</c:v>
                </c:pt>
                <c:pt idx="2">
                  <c:v>Viták</c:v>
                </c:pt>
                <c:pt idx="3">
                  <c:v>Vezetői beavatkozás</c:v>
                </c:pt>
                <c:pt idx="4">
                  <c:v>Kudarcok</c:v>
                </c:pt>
                <c:pt idx="5">
                  <c:v>Lezárás</c:v>
                </c:pt>
                <c:pt idx="6">
                  <c:v>Tervezés</c:v>
                </c:pt>
                <c:pt idx="7">
                  <c:v>Résztvevők módosulása</c:v>
                </c:pt>
                <c:pt idx="8">
                  <c:v>Külső szereplők</c:v>
                </c:pt>
                <c:pt idx="9">
                  <c:v>Burjánzás</c:v>
                </c:pt>
                <c:pt idx="10">
                  <c:v>Fizikai eszközök, infrastruktúra</c:v>
                </c:pt>
                <c:pt idx="11">
                  <c:v>A régi és új kapcsolódása</c:v>
                </c:pt>
                <c:pt idx="12">
                  <c:v>Érlelődés</c:v>
                </c:pt>
              </c:strCache>
            </c:strRef>
          </c:cat>
          <c:val>
            <c:numRef>
              <c:f>Mindkettő!$B$17:$B$29</c:f>
              <c:numCache>
                <c:formatCode>###0.00</c:formatCode>
                <c:ptCount val="13"/>
                <c:pt idx="0">
                  <c:v>1.9248554913294795</c:v>
                </c:pt>
                <c:pt idx="1">
                  <c:v>1.8869047619047616</c:v>
                </c:pt>
                <c:pt idx="2">
                  <c:v>2.1213872832369942</c:v>
                </c:pt>
                <c:pt idx="3">
                  <c:v>2.2209302325581399</c:v>
                </c:pt>
                <c:pt idx="4">
                  <c:v>1.9302325581395356</c:v>
                </c:pt>
                <c:pt idx="5">
                  <c:v>1.3964497041420112</c:v>
                </c:pt>
                <c:pt idx="6">
                  <c:v>3.6300578034682074</c:v>
                </c:pt>
                <c:pt idx="7">
                  <c:v>2.7543859649122804</c:v>
                </c:pt>
                <c:pt idx="8">
                  <c:v>2.8439306358381495</c:v>
                </c:pt>
                <c:pt idx="9">
                  <c:v>1.9064327485380115</c:v>
                </c:pt>
                <c:pt idx="10">
                  <c:v>3.0058139534883721</c:v>
                </c:pt>
                <c:pt idx="11">
                  <c:v>3.2105263157894735</c:v>
                </c:pt>
                <c:pt idx="12">
                  <c:v>3.3063583815028901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4-4462-B01E-C915F6A91054}"/>
            </c:ext>
          </c:extLst>
        </c:ser>
        <c:ser>
          <c:idx val="1"/>
          <c:order val="1"/>
          <c:tx>
            <c:strRef>
              <c:f>Mindkettő!$C$16</c:f>
              <c:strCache>
                <c:ptCount val="1"/>
                <c:pt idx="0">
                  <c:v>Szervezeti  (N=94)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Mindkettő!$A$17:$A$29</c:f>
              <c:strCache>
                <c:ptCount val="13"/>
                <c:pt idx="0">
                  <c:v>Sokkhatás</c:v>
                </c:pt>
                <c:pt idx="1">
                  <c:v>Kritériumok és jelentés módosulása</c:v>
                </c:pt>
                <c:pt idx="2">
                  <c:v>Viták</c:v>
                </c:pt>
                <c:pt idx="3">
                  <c:v>Vezetői beavatkozás</c:v>
                </c:pt>
                <c:pt idx="4">
                  <c:v>Kudarcok</c:v>
                </c:pt>
                <c:pt idx="5">
                  <c:v>Lezárás</c:v>
                </c:pt>
                <c:pt idx="6">
                  <c:v>Tervezés</c:v>
                </c:pt>
                <c:pt idx="7">
                  <c:v>Résztvevők módosulása</c:v>
                </c:pt>
                <c:pt idx="8">
                  <c:v>Külső szereplők</c:v>
                </c:pt>
                <c:pt idx="9">
                  <c:v>Burjánzás</c:v>
                </c:pt>
                <c:pt idx="10">
                  <c:v>Fizikai eszközök, infrastruktúra</c:v>
                </c:pt>
                <c:pt idx="11">
                  <c:v>A régi és új kapcsolódása</c:v>
                </c:pt>
                <c:pt idx="12">
                  <c:v>Érlelődés</c:v>
                </c:pt>
              </c:strCache>
            </c:strRef>
          </c:cat>
          <c:val>
            <c:numRef>
              <c:f>Mindkettő!$C$17:$C$29</c:f>
              <c:numCache>
                <c:formatCode>###0.00</c:formatCode>
                <c:ptCount val="13"/>
                <c:pt idx="0">
                  <c:v>1.9354838709677418</c:v>
                </c:pt>
                <c:pt idx="1">
                  <c:v>2.010752688172043</c:v>
                </c:pt>
                <c:pt idx="2">
                  <c:v>1.8936170212765955</c:v>
                </c:pt>
                <c:pt idx="3">
                  <c:v>1.9673913043478259</c:v>
                </c:pt>
                <c:pt idx="4">
                  <c:v>2.935483870967742</c:v>
                </c:pt>
                <c:pt idx="5">
                  <c:v>3.4891304347826084</c:v>
                </c:pt>
                <c:pt idx="6">
                  <c:v>1.3085106382978728</c:v>
                </c:pt>
                <c:pt idx="7">
                  <c:v>2.2872340425531905</c:v>
                </c:pt>
                <c:pt idx="8">
                  <c:v>2.795698924731183</c:v>
                </c:pt>
                <c:pt idx="9">
                  <c:v>3.7978723404255321</c:v>
                </c:pt>
                <c:pt idx="10">
                  <c:v>3.2826086956521743</c:v>
                </c:pt>
                <c:pt idx="11">
                  <c:v>3.2021276595744679</c:v>
                </c:pt>
                <c:pt idx="12">
                  <c:v>3.3804347826086962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C4-4462-B01E-C915F6A91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87757520"/>
        <c:axId val="-1587754800"/>
      </c:barChart>
      <c:catAx>
        <c:axId val="-158775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4800"/>
        <c:crosses val="autoZero"/>
        <c:auto val="1"/>
        <c:lblAlgn val="ctr"/>
        <c:lblOffset val="100"/>
        <c:noMultiLvlLbl val="0"/>
      </c:catAx>
      <c:valAx>
        <c:axId val="-158775480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Munka2!$A$16</c:f>
              <c:strCache>
                <c:ptCount val="1"/>
                <c:pt idx="0">
                  <c:v>Nem mesterpedagógus (N≈2500)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Munka2!$B$15:$D$15</c:f>
              <c:strCache>
                <c:ptCount val="3"/>
                <c:pt idx="0">
                  <c:v>Innovációs aktivitás</c:v>
                </c:pt>
                <c:pt idx="1">
                  <c:v>Innovációs viselkedés (kreativitás, feltatálás)</c:v>
                </c:pt>
                <c:pt idx="2">
                  <c:v>Innovációs viselkedés (gyakorlati megvalósítás)</c:v>
                </c:pt>
              </c:strCache>
            </c:strRef>
          </c:cat>
          <c:val>
            <c:numRef>
              <c:f>Munka2!$B$16:$D$16</c:f>
              <c:numCache>
                <c:formatCode>###0.0</c:formatCode>
                <c:ptCount val="3"/>
                <c:pt idx="0">
                  <c:v>27.613637911630367</c:v>
                </c:pt>
                <c:pt idx="1">
                  <c:v>52.194133291079623</c:v>
                </c:pt>
                <c:pt idx="2">
                  <c:v>49.271593155201934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F-466E-A59C-6184A86C2E11}"/>
            </c:ext>
          </c:extLst>
        </c:ser>
        <c:ser>
          <c:idx val="1"/>
          <c:order val="1"/>
          <c:tx>
            <c:strRef>
              <c:f>Munka2!$A$17</c:f>
              <c:strCache>
                <c:ptCount val="1"/>
                <c:pt idx="0">
                  <c:v>Mesterpedagógus (N≈400)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Munka2!$B$15:$D$15</c:f>
              <c:strCache>
                <c:ptCount val="3"/>
                <c:pt idx="0">
                  <c:v>Innovációs aktivitás</c:v>
                </c:pt>
                <c:pt idx="1">
                  <c:v>Innovációs viselkedés (kreativitás, feltatálás)</c:v>
                </c:pt>
                <c:pt idx="2">
                  <c:v>Innovációs viselkedés (gyakorlati megvalósítás)</c:v>
                </c:pt>
              </c:strCache>
            </c:strRef>
          </c:cat>
          <c:val>
            <c:numRef>
              <c:f>Munka2!$B$17:$D$17</c:f>
              <c:numCache>
                <c:formatCode>###0.0</c:formatCode>
                <c:ptCount val="3"/>
                <c:pt idx="0">
                  <c:v>37.243384475259781</c:v>
                </c:pt>
                <c:pt idx="1">
                  <c:v>55.121220743474218</c:v>
                </c:pt>
                <c:pt idx="2">
                  <c:v>57.396636784643142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F-466E-A59C-6184A86C2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87755344"/>
        <c:axId val="-1587753168"/>
      </c:barChart>
      <c:catAx>
        <c:axId val="-15877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3168"/>
        <c:crosses val="autoZero"/>
        <c:auto val="1"/>
        <c:lblAlgn val="ctr"/>
        <c:lblOffset val="100"/>
        <c:noMultiLvlLbl val="0"/>
      </c:catAx>
      <c:valAx>
        <c:axId val="-158775316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Munka3!$B$36</c:f>
              <c:strCache>
                <c:ptCount val="1"/>
                <c:pt idx="0">
                  <c:v>Nem mesterpedagógus  (N≈700)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Munka3!$A$37:$A$46</c:f>
              <c:strCache>
                <c:ptCount val="10"/>
                <c:pt idx="0">
                  <c:v>A tanulók (hallgatók, gondozottak) kompetenciáinak, képességeinek eredményesebb fejlesztése</c:v>
                </c:pt>
                <c:pt idx="1">
                  <c:v>A foglalkozások, tanórák tervezéséhez és megvalósításához kapcsolódó módszerek és eszközök</c:v>
                </c:pt>
                <c:pt idx="2">
                  <c:v>A hátrányos helyzetűek, leszakadók, oktatása/nevelésa</c:v>
                </c:pt>
                <c:pt idx="3">
                  <c:v>A tehetségek gondozása</c:v>
                </c:pt>
                <c:pt idx="4">
                  <c:v>A foglalkozásokon vagy tanórákon kívüli tevékenységek</c:v>
                </c:pt>
                <c:pt idx="5">
                  <c:v>A nevelésben, oktatásban, képzésben használt a technikai eszközök</c:v>
                </c:pt>
                <c:pt idx="6">
                  <c:v>A tanulói, hallgatói teljesítmények értékelése vagy mérése</c:v>
                </c:pt>
                <c:pt idx="7">
                  <c:v>A partnerekkel/igénybevevőkkel való külső kapcsolatok</c:v>
                </c:pt>
                <c:pt idx="8">
                  <c:v>A szervezet belső működése</c:v>
                </c:pt>
                <c:pt idx="9">
                  <c:v>A szervezet működését, vezetését érintető új technikai, informatikai megoldás</c:v>
                </c:pt>
              </c:strCache>
            </c:strRef>
          </c:cat>
          <c:val>
            <c:numRef>
              <c:f>Munka3!$B$37:$B$46</c:f>
              <c:numCache>
                <c:formatCode>###0.00</c:formatCode>
                <c:ptCount val="10"/>
                <c:pt idx="0">
                  <c:v>1.894436519258204</c:v>
                </c:pt>
                <c:pt idx="1">
                  <c:v>1.8181818181818186</c:v>
                </c:pt>
                <c:pt idx="2">
                  <c:v>1.8050847457627106</c:v>
                </c:pt>
                <c:pt idx="3">
                  <c:v>1.7977369165487977</c:v>
                </c:pt>
                <c:pt idx="4">
                  <c:v>1.6590257879656174</c:v>
                </c:pt>
                <c:pt idx="5">
                  <c:v>1.6185714285714277</c:v>
                </c:pt>
                <c:pt idx="6">
                  <c:v>1.6230440967283088</c:v>
                </c:pt>
                <c:pt idx="7">
                  <c:v>1.5158501440922196</c:v>
                </c:pt>
                <c:pt idx="8">
                  <c:v>1.3430232558139539</c:v>
                </c:pt>
                <c:pt idx="9">
                  <c:v>1.2820143884892103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D-43AD-9537-267C85DD8488}"/>
            </c:ext>
          </c:extLst>
        </c:ser>
        <c:ser>
          <c:idx val="1"/>
          <c:order val="1"/>
          <c:tx>
            <c:strRef>
              <c:f>Munka3!$C$36</c:f>
              <c:strCache>
                <c:ptCount val="1"/>
                <c:pt idx="0">
                  <c:v>Mesterpedagógus  (N≈210)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Munka3!$A$37:$A$46</c:f>
              <c:strCache>
                <c:ptCount val="10"/>
                <c:pt idx="0">
                  <c:v>A tanulók (hallgatók, gondozottak) kompetenciáinak, képességeinek eredményesebb fejlesztése</c:v>
                </c:pt>
                <c:pt idx="1">
                  <c:v>A foglalkozások, tanórák tervezéséhez és megvalósításához kapcsolódó módszerek és eszközök</c:v>
                </c:pt>
                <c:pt idx="2">
                  <c:v>A hátrányos helyzetűek, leszakadók, oktatása/nevelésa</c:v>
                </c:pt>
                <c:pt idx="3">
                  <c:v>A tehetségek gondozása</c:v>
                </c:pt>
                <c:pt idx="4">
                  <c:v>A foglalkozásokon vagy tanórákon kívüli tevékenységek</c:v>
                </c:pt>
                <c:pt idx="5">
                  <c:v>A nevelésben, oktatásban, képzésben használt a technikai eszközök</c:v>
                </c:pt>
                <c:pt idx="6">
                  <c:v>A tanulói, hallgatói teljesítmények értékelése vagy mérése</c:v>
                </c:pt>
                <c:pt idx="7">
                  <c:v>A partnerekkel/igénybevevőkkel való külső kapcsolatok</c:v>
                </c:pt>
                <c:pt idx="8">
                  <c:v>A szervezet belső működése</c:v>
                </c:pt>
                <c:pt idx="9">
                  <c:v>A szervezet működését, vezetését érintető új technikai, informatikai megoldás</c:v>
                </c:pt>
              </c:strCache>
            </c:strRef>
          </c:cat>
          <c:val>
            <c:numRef>
              <c:f>Munka3!$C$37:$C$46</c:f>
              <c:numCache>
                <c:formatCode>###0.00</c:formatCode>
                <c:ptCount val="10"/>
                <c:pt idx="0">
                  <c:v>1.9014084507042248</c:v>
                </c:pt>
                <c:pt idx="1">
                  <c:v>1.8224299065420551</c:v>
                </c:pt>
                <c:pt idx="2">
                  <c:v>1.7735849056603774</c:v>
                </c:pt>
                <c:pt idx="3">
                  <c:v>1.7793427230046952</c:v>
                </c:pt>
                <c:pt idx="4">
                  <c:v>1.7109004739336493</c:v>
                </c:pt>
                <c:pt idx="5">
                  <c:v>1.6966824644549765</c:v>
                </c:pt>
                <c:pt idx="6">
                  <c:v>1.6859903381642507</c:v>
                </c:pt>
                <c:pt idx="7">
                  <c:v>1.6168224299065419</c:v>
                </c:pt>
                <c:pt idx="8">
                  <c:v>1.4644549763033174</c:v>
                </c:pt>
                <c:pt idx="9">
                  <c:v>1.3981042654028424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D-43AD-9537-267C85DD8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87752624"/>
        <c:axId val="-1587752080"/>
      </c:barChart>
      <c:catAx>
        <c:axId val="-158775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2080"/>
        <c:crosses val="autoZero"/>
        <c:auto val="1"/>
        <c:lblAlgn val="ctr"/>
        <c:lblOffset val="100"/>
        <c:noMultiLvlLbl val="0"/>
      </c:catAx>
      <c:valAx>
        <c:axId val="-158775208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8775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66076115485565E-2"/>
          <c:y val="0.93883977023896414"/>
          <c:w val="0.60802329396325461"/>
          <c:h val="4.3023706007425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E7A15-F084-479B-B95B-D9AFD0DC69FC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171CC23-5CEB-4737-A1CD-5B55AF035B00}">
      <dgm:prSet phldrT="[Szöveg]"/>
      <dgm:spPr/>
      <dgm:t>
        <a:bodyPr/>
        <a:lstStyle/>
        <a:p>
          <a:r>
            <a:rPr lang="hu-HU" dirty="0"/>
            <a:t>Egyének</a:t>
          </a:r>
        </a:p>
      </dgm:t>
    </dgm:pt>
    <dgm:pt modelId="{B78A663A-F839-44C5-A2F7-E99608EEDDBC}" type="parTrans" cxnId="{7CB71EF8-949A-4DE5-B035-4F1C39F2E843}">
      <dgm:prSet/>
      <dgm:spPr/>
      <dgm:t>
        <a:bodyPr/>
        <a:lstStyle/>
        <a:p>
          <a:endParaRPr lang="hu-HU"/>
        </a:p>
      </dgm:t>
    </dgm:pt>
    <dgm:pt modelId="{27982755-6D2D-4AC5-A80B-173253476CA7}" type="sibTrans" cxnId="{7CB71EF8-949A-4DE5-B035-4F1C39F2E843}">
      <dgm:prSet/>
      <dgm:spPr/>
      <dgm:t>
        <a:bodyPr/>
        <a:lstStyle/>
        <a:p>
          <a:endParaRPr lang="hu-HU"/>
        </a:p>
      </dgm:t>
    </dgm:pt>
    <dgm:pt modelId="{040289D5-CF4A-4C75-9EE0-087D27B606AE}">
      <dgm:prSet phldrT="[Szöveg]"/>
      <dgm:spPr/>
      <dgm:t>
        <a:bodyPr/>
        <a:lstStyle/>
        <a:p>
          <a:r>
            <a:rPr lang="hu-HU" dirty="0"/>
            <a:t>Csoportok</a:t>
          </a:r>
        </a:p>
      </dgm:t>
    </dgm:pt>
    <dgm:pt modelId="{F1799CE3-D465-4AC3-9D42-98182E88E74E}" type="parTrans" cxnId="{881BBFBD-35BD-4812-A79B-B2F870591375}">
      <dgm:prSet/>
      <dgm:spPr/>
      <dgm:t>
        <a:bodyPr/>
        <a:lstStyle/>
        <a:p>
          <a:endParaRPr lang="hu-HU"/>
        </a:p>
      </dgm:t>
    </dgm:pt>
    <dgm:pt modelId="{6C0B3E49-6B4D-4CA4-BF3E-747DE0CDB7B5}" type="sibTrans" cxnId="{881BBFBD-35BD-4812-A79B-B2F870591375}">
      <dgm:prSet/>
      <dgm:spPr/>
      <dgm:t>
        <a:bodyPr/>
        <a:lstStyle/>
        <a:p>
          <a:endParaRPr lang="hu-HU"/>
        </a:p>
      </dgm:t>
    </dgm:pt>
    <dgm:pt modelId="{8540C489-AE86-463E-ABBB-07A93CC825A4}">
      <dgm:prSet phldrT="[Szöveg]"/>
      <dgm:spPr/>
      <dgm:t>
        <a:bodyPr/>
        <a:lstStyle/>
        <a:p>
          <a:r>
            <a:rPr lang="hu-HU" dirty="0"/>
            <a:t>Szervezetek</a:t>
          </a:r>
        </a:p>
      </dgm:t>
    </dgm:pt>
    <dgm:pt modelId="{29ED5B5F-B706-4B0D-AF22-21424B3F1F94}" type="parTrans" cxnId="{BEA6007A-03B1-47CE-AAAB-23295AE0C065}">
      <dgm:prSet/>
      <dgm:spPr/>
      <dgm:t>
        <a:bodyPr/>
        <a:lstStyle/>
        <a:p>
          <a:endParaRPr lang="hu-HU"/>
        </a:p>
      </dgm:t>
    </dgm:pt>
    <dgm:pt modelId="{31F2AE4A-5590-4CC7-90BC-F0F8C68088A4}" type="sibTrans" cxnId="{BEA6007A-03B1-47CE-AAAB-23295AE0C065}">
      <dgm:prSet/>
      <dgm:spPr/>
      <dgm:t>
        <a:bodyPr/>
        <a:lstStyle/>
        <a:p>
          <a:endParaRPr lang="hu-HU"/>
        </a:p>
      </dgm:t>
    </dgm:pt>
    <dgm:pt modelId="{2AAA9C6E-6FD0-4E70-A617-1CB9903D9FC2}">
      <dgm:prSet phldrT="[Szöveg]"/>
      <dgm:spPr/>
      <dgm:t>
        <a:bodyPr/>
        <a:lstStyle/>
        <a:p>
          <a:r>
            <a:rPr lang="hu-HU" dirty="0"/>
            <a:t>Rendszerek</a:t>
          </a:r>
        </a:p>
      </dgm:t>
    </dgm:pt>
    <dgm:pt modelId="{8BAD2AF6-2308-4856-AF7B-73E99AFE711E}" type="parTrans" cxnId="{244B7267-A86F-4D87-8482-8EFA3CB8823A}">
      <dgm:prSet/>
      <dgm:spPr/>
      <dgm:t>
        <a:bodyPr/>
        <a:lstStyle/>
        <a:p>
          <a:endParaRPr lang="hu-HU"/>
        </a:p>
      </dgm:t>
    </dgm:pt>
    <dgm:pt modelId="{B1361C8E-3202-40CD-92A9-B3BFB87F5A4B}" type="sibTrans" cxnId="{244B7267-A86F-4D87-8482-8EFA3CB8823A}">
      <dgm:prSet/>
      <dgm:spPr/>
      <dgm:t>
        <a:bodyPr/>
        <a:lstStyle/>
        <a:p>
          <a:endParaRPr lang="hu-HU"/>
        </a:p>
      </dgm:t>
    </dgm:pt>
    <dgm:pt modelId="{8A06981F-1905-48BD-84D7-AA752F3AA227}" type="pres">
      <dgm:prSet presAssocID="{162E7A15-F084-479B-B95B-D9AFD0DC69FC}" presName="composite" presStyleCnt="0">
        <dgm:presLayoutVars>
          <dgm:chMax val="5"/>
          <dgm:dir/>
          <dgm:resizeHandles val="exact"/>
        </dgm:presLayoutVars>
      </dgm:prSet>
      <dgm:spPr/>
    </dgm:pt>
    <dgm:pt modelId="{900C57E4-E7AD-483D-B149-9FC92A4F6571}" type="pres">
      <dgm:prSet presAssocID="{D171CC23-5CEB-4737-A1CD-5B55AF035B00}" presName="circle1" presStyleLbl="lnNode1" presStyleIdx="0" presStyleCnt="4"/>
      <dgm:spPr/>
    </dgm:pt>
    <dgm:pt modelId="{D61BE8B5-0DAB-434B-BA38-418C24BA8E52}" type="pres">
      <dgm:prSet presAssocID="{D171CC23-5CEB-4737-A1CD-5B55AF035B00}" presName="text1" presStyleLbl="revTx" presStyleIdx="0" presStyleCnt="4">
        <dgm:presLayoutVars>
          <dgm:bulletEnabled val="1"/>
        </dgm:presLayoutVars>
      </dgm:prSet>
      <dgm:spPr/>
    </dgm:pt>
    <dgm:pt modelId="{36DE959E-A9A4-4CCC-99F2-0C8EA5AC2FAF}" type="pres">
      <dgm:prSet presAssocID="{D171CC23-5CEB-4737-A1CD-5B55AF035B00}" presName="line1" presStyleLbl="callout" presStyleIdx="0" presStyleCnt="8"/>
      <dgm:spPr/>
    </dgm:pt>
    <dgm:pt modelId="{32232922-3733-4147-9569-1EEBF9A0ABA9}" type="pres">
      <dgm:prSet presAssocID="{D171CC23-5CEB-4737-A1CD-5B55AF035B00}" presName="d1" presStyleLbl="callout" presStyleIdx="1" presStyleCnt="8"/>
      <dgm:spPr/>
    </dgm:pt>
    <dgm:pt modelId="{45C1A686-F043-4FB9-9A31-CC2A85512795}" type="pres">
      <dgm:prSet presAssocID="{040289D5-CF4A-4C75-9EE0-087D27B606AE}" presName="circle2" presStyleLbl="lnNode1" presStyleIdx="1" presStyleCnt="4"/>
      <dgm:spPr/>
    </dgm:pt>
    <dgm:pt modelId="{9353E42F-4457-495B-964F-4CB1F5BB666F}" type="pres">
      <dgm:prSet presAssocID="{040289D5-CF4A-4C75-9EE0-087D27B606AE}" presName="text2" presStyleLbl="revTx" presStyleIdx="1" presStyleCnt="4">
        <dgm:presLayoutVars>
          <dgm:bulletEnabled val="1"/>
        </dgm:presLayoutVars>
      </dgm:prSet>
      <dgm:spPr/>
    </dgm:pt>
    <dgm:pt modelId="{A35BF21C-9E8C-45CA-A371-3ADD0D498975}" type="pres">
      <dgm:prSet presAssocID="{040289D5-CF4A-4C75-9EE0-087D27B606AE}" presName="line2" presStyleLbl="callout" presStyleIdx="2" presStyleCnt="8"/>
      <dgm:spPr/>
    </dgm:pt>
    <dgm:pt modelId="{1B4EEEC6-1EB4-4DAE-901E-2A413463BEE7}" type="pres">
      <dgm:prSet presAssocID="{040289D5-CF4A-4C75-9EE0-087D27B606AE}" presName="d2" presStyleLbl="callout" presStyleIdx="3" presStyleCnt="8"/>
      <dgm:spPr/>
    </dgm:pt>
    <dgm:pt modelId="{4A1F3A87-85B8-4D4B-8984-317E85B633E5}" type="pres">
      <dgm:prSet presAssocID="{8540C489-AE86-463E-ABBB-07A93CC825A4}" presName="circle3" presStyleLbl="lnNode1" presStyleIdx="2" presStyleCnt="4"/>
      <dgm:spPr/>
    </dgm:pt>
    <dgm:pt modelId="{16E3BEB2-CDBC-4A13-913B-8B4D418B8EE1}" type="pres">
      <dgm:prSet presAssocID="{8540C489-AE86-463E-ABBB-07A93CC825A4}" presName="text3" presStyleLbl="revTx" presStyleIdx="2" presStyleCnt="4">
        <dgm:presLayoutVars>
          <dgm:bulletEnabled val="1"/>
        </dgm:presLayoutVars>
      </dgm:prSet>
      <dgm:spPr/>
    </dgm:pt>
    <dgm:pt modelId="{1DB69A9D-913B-4D02-B628-EB96C18196D8}" type="pres">
      <dgm:prSet presAssocID="{8540C489-AE86-463E-ABBB-07A93CC825A4}" presName="line3" presStyleLbl="callout" presStyleIdx="4" presStyleCnt="8"/>
      <dgm:spPr/>
    </dgm:pt>
    <dgm:pt modelId="{DD642DB2-7AFC-4E9C-B284-EDD23D14579D}" type="pres">
      <dgm:prSet presAssocID="{8540C489-AE86-463E-ABBB-07A93CC825A4}" presName="d3" presStyleLbl="callout" presStyleIdx="5" presStyleCnt="8"/>
      <dgm:spPr/>
    </dgm:pt>
    <dgm:pt modelId="{8A0E869C-C47E-4302-BD0C-EC7FCDD2ACD5}" type="pres">
      <dgm:prSet presAssocID="{2AAA9C6E-6FD0-4E70-A617-1CB9903D9FC2}" presName="circle4" presStyleLbl="lnNode1" presStyleIdx="3" presStyleCnt="4"/>
      <dgm:spPr/>
    </dgm:pt>
    <dgm:pt modelId="{9D546FD3-32D2-4F3D-9644-804F11117F72}" type="pres">
      <dgm:prSet presAssocID="{2AAA9C6E-6FD0-4E70-A617-1CB9903D9FC2}" presName="text4" presStyleLbl="revTx" presStyleIdx="3" presStyleCnt="4">
        <dgm:presLayoutVars>
          <dgm:bulletEnabled val="1"/>
        </dgm:presLayoutVars>
      </dgm:prSet>
      <dgm:spPr/>
    </dgm:pt>
    <dgm:pt modelId="{423E9F43-B243-4C8C-8CCA-9CDD31D3A870}" type="pres">
      <dgm:prSet presAssocID="{2AAA9C6E-6FD0-4E70-A617-1CB9903D9FC2}" presName="line4" presStyleLbl="callout" presStyleIdx="6" presStyleCnt="8"/>
      <dgm:spPr/>
    </dgm:pt>
    <dgm:pt modelId="{DDB6E170-9C1A-48C0-A782-071BA628A2F9}" type="pres">
      <dgm:prSet presAssocID="{2AAA9C6E-6FD0-4E70-A617-1CB9903D9FC2}" presName="d4" presStyleLbl="callout" presStyleIdx="7" presStyleCnt="8"/>
      <dgm:spPr/>
    </dgm:pt>
  </dgm:ptLst>
  <dgm:cxnLst>
    <dgm:cxn modelId="{E6C18A0B-FD23-4B1D-BB09-D8ADC9F4088A}" type="presOf" srcId="{8540C489-AE86-463E-ABBB-07A93CC825A4}" destId="{16E3BEB2-CDBC-4A13-913B-8B4D418B8EE1}" srcOrd="0" destOrd="0" presId="urn:microsoft.com/office/officeart/2005/8/layout/target1"/>
    <dgm:cxn modelId="{244B7267-A86F-4D87-8482-8EFA3CB8823A}" srcId="{162E7A15-F084-479B-B95B-D9AFD0DC69FC}" destId="{2AAA9C6E-6FD0-4E70-A617-1CB9903D9FC2}" srcOrd="3" destOrd="0" parTransId="{8BAD2AF6-2308-4856-AF7B-73E99AFE711E}" sibTransId="{B1361C8E-3202-40CD-92A9-B3BFB87F5A4B}"/>
    <dgm:cxn modelId="{8E40B848-2C66-4454-B496-2E8958414542}" type="presOf" srcId="{2AAA9C6E-6FD0-4E70-A617-1CB9903D9FC2}" destId="{9D546FD3-32D2-4F3D-9644-804F11117F72}" srcOrd="0" destOrd="0" presId="urn:microsoft.com/office/officeart/2005/8/layout/target1"/>
    <dgm:cxn modelId="{BEA6007A-03B1-47CE-AAAB-23295AE0C065}" srcId="{162E7A15-F084-479B-B95B-D9AFD0DC69FC}" destId="{8540C489-AE86-463E-ABBB-07A93CC825A4}" srcOrd="2" destOrd="0" parTransId="{29ED5B5F-B706-4B0D-AF22-21424B3F1F94}" sibTransId="{31F2AE4A-5590-4CC7-90BC-F0F8C68088A4}"/>
    <dgm:cxn modelId="{F7BD5C7C-DCE0-49E5-AA38-61D9AACE3EF4}" type="presOf" srcId="{162E7A15-F084-479B-B95B-D9AFD0DC69FC}" destId="{8A06981F-1905-48BD-84D7-AA752F3AA227}" srcOrd="0" destOrd="0" presId="urn:microsoft.com/office/officeart/2005/8/layout/target1"/>
    <dgm:cxn modelId="{49056099-62F1-4C1C-A3EF-D5F62E7A1922}" type="presOf" srcId="{D171CC23-5CEB-4737-A1CD-5B55AF035B00}" destId="{D61BE8B5-0DAB-434B-BA38-418C24BA8E52}" srcOrd="0" destOrd="0" presId="urn:microsoft.com/office/officeart/2005/8/layout/target1"/>
    <dgm:cxn modelId="{CF77F59C-23DB-4ADD-B4CC-4E93C095E023}" type="presOf" srcId="{040289D5-CF4A-4C75-9EE0-087D27B606AE}" destId="{9353E42F-4457-495B-964F-4CB1F5BB666F}" srcOrd="0" destOrd="0" presId="urn:microsoft.com/office/officeart/2005/8/layout/target1"/>
    <dgm:cxn modelId="{881BBFBD-35BD-4812-A79B-B2F870591375}" srcId="{162E7A15-F084-479B-B95B-D9AFD0DC69FC}" destId="{040289D5-CF4A-4C75-9EE0-087D27B606AE}" srcOrd="1" destOrd="0" parTransId="{F1799CE3-D465-4AC3-9D42-98182E88E74E}" sibTransId="{6C0B3E49-6B4D-4CA4-BF3E-747DE0CDB7B5}"/>
    <dgm:cxn modelId="{7CB71EF8-949A-4DE5-B035-4F1C39F2E843}" srcId="{162E7A15-F084-479B-B95B-D9AFD0DC69FC}" destId="{D171CC23-5CEB-4737-A1CD-5B55AF035B00}" srcOrd="0" destOrd="0" parTransId="{B78A663A-F839-44C5-A2F7-E99608EEDDBC}" sibTransId="{27982755-6D2D-4AC5-A80B-173253476CA7}"/>
    <dgm:cxn modelId="{A4A6F194-407C-4CE0-9F42-A83687B2AB39}" type="presParOf" srcId="{8A06981F-1905-48BD-84D7-AA752F3AA227}" destId="{900C57E4-E7AD-483D-B149-9FC92A4F6571}" srcOrd="0" destOrd="0" presId="urn:microsoft.com/office/officeart/2005/8/layout/target1"/>
    <dgm:cxn modelId="{F0E8F761-C922-4BFA-AB3E-B8B7BB6E73BE}" type="presParOf" srcId="{8A06981F-1905-48BD-84D7-AA752F3AA227}" destId="{D61BE8B5-0DAB-434B-BA38-418C24BA8E52}" srcOrd="1" destOrd="0" presId="urn:microsoft.com/office/officeart/2005/8/layout/target1"/>
    <dgm:cxn modelId="{FC881FC1-2233-4C95-80EB-A953892E5C4D}" type="presParOf" srcId="{8A06981F-1905-48BD-84D7-AA752F3AA227}" destId="{36DE959E-A9A4-4CCC-99F2-0C8EA5AC2FAF}" srcOrd="2" destOrd="0" presId="urn:microsoft.com/office/officeart/2005/8/layout/target1"/>
    <dgm:cxn modelId="{CC8FD6A5-3F09-415D-B8FA-483F3E77BEEC}" type="presParOf" srcId="{8A06981F-1905-48BD-84D7-AA752F3AA227}" destId="{32232922-3733-4147-9569-1EEBF9A0ABA9}" srcOrd="3" destOrd="0" presId="urn:microsoft.com/office/officeart/2005/8/layout/target1"/>
    <dgm:cxn modelId="{08570FCB-B867-49C5-9BB0-754DB310AF6E}" type="presParOf" srcId="{8A06981F-1905-48BD-84D7-AA752F3AA227}" destId="{45C1A686-F043-4FB9-9A31-CC2A85512795}" srcOrd="4" destOrd="0" presId="urn:microsoft.com/office/officeart/2005/8/layout/target1"/>
    <dgm:cxn modelId="{BF228707-5A29-4DC9-953A-7A57ADF93C54}" type="presParOf" srcId="{8A06981F-1905-48BD-84D7-AA752F3AA227}" destId="{9353E42F-4457-495B-964F-4CB1F5BB666F}" srcOrd="5" destOrd="0" presId="urn:microsoft.com/office/officeart/2005/8/layout/target1"/>
    <dgm:cxn modelId="{970DAD0E-DA1F-4573-9894-7A39CBD13A11}" type="presParOf" srcId="{8A06981F-1905-48BD-84D7-AA752F3AA227}" destId="{A35BF21C-9E8C-45CA-A371-3ADD0D498975}" srcOrd="6" destOrd="0" presId="urn:microsoft.com/office/officeart/2005/8/layout/target1"/>
    <dgm:cxn modelId="{526839BD-831B-4439-AE94-9354D0B75D74}" type="presParOf" srcId="{8A06981F-1905-48BD-84D7-AA752F3AA227}" destId="{1B4EEEC6-1EB4-4DAE-901E-2A413463BEE7}" srcOrd="7" destOrd="0" presId="urn:microsoft.com/office/officeart/2005/8/layout/target1"/>
    <dgm:cxn modelId="{C377928F-12D8-4174-8FDA-6A2E3A61DEF2}" type="presParOf" srcId="{8A06981F-1905-48BD-84D7-AA752F3AA227}" destId="{4A1F3A87-85B8-4D4B-8984-317E85B633E5}" srcOrd="8" destOrd="0" presId="urn:microsoft.com/office/officeart/2005/8/layout/target1"/>
    <dgm:cxn modelId="{B9862490-6EBD-4BCE-8A3C-6FE2364CB199}" type="presParOf" srcId="{8A06981F-1905-48BD-84D7-AA752F3AA227}" destId="{16E3BEB2-CDBC-4A13-913B-8B4D418B8EE1}" srcOrd="9" destOrd="0" presId="urn:microsoft.com/office/officeart/2005/8/layout/target1"/>
    <dgm:cxn modelId="{FD8DFFDF-4A5D-42AA-8B53-8F2E7AD9EE49}" type="presParOf" srcId="{8A06981F-1905-48BD-84D7-AA752F3AA227}" destId="{1DB69A9D-913B-4D02-B628-EB96C18196D8}" srcOrd="10" destOrd="0" presId="urn:microsoft.com/office/officeart/2005/8/layout/target1"/>
    <dgm:cxn modelId="{24F8E98C-FF7F-4CAA-9078-5715816580EB}" type="presParOf" srcId="{8A06981F-1905-48BD-84D7-AA752F3AA227}" destId="{DD642DB2-7AFC-4E9C-B284-EDD23D14579D}" srcOrd="11" destOrd="0" presId="urn:microsoft.com/office/officeart/2005/8/layout/target1"/>
    <dgm:cxn modelId="{F046CE00-14B9-4D06-AC27-178175224889}" type="presParOf" srcId="{8A06981F-1905-48BD-84D7-AA752F3AA227}" destId="{8A0E869C-C47E-4302-BD0C-EC7FCDD2ACD5}" srcOrd="12" destOrd="0" presId="urn:microsoft.com/office/officeart/2005/8/layout/target1"/>
    <dgm:cxn modelId="{BC406079-136D-453C-B787-695F85C1715A}" type="presParOf" srcId="{8A06981F-1905-48BD-84D7-AA752F3AA227}" destId="{9D546FD3-32D2-4F3D-9644-804F11117F72}" srcOrd="13" destOrd="0" presId="urn:microsoft.com/office/officeart/2005/8/layout/target1"/>
    <dgm:cxn modelId="{391D01ED-EB2F-4BFE-B3EF-544B08CD5641}" type="presParOf" srcId="{8A06981F-1905-48BD-84D7-AA752F3AA227}" destId="{423E9F43-B243-4C8C-8CCA-9CDD31D3A870}" srcOrd="14" destOrd="0" presId="urn:microsoft.com/office/officeart/2005/8/layout/target1"/>
    <dgm:cxn modelId="{11EF9512-D510-46E8-B23A-B41DCD8828FD}" type="presParOf" srcId="{8A06981F-1905-48BD-84D7-AA752F3AA227}" destId="{DDB6E170-9C1A-48C0-A782-071BA628A2F9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E869C-C47E-4302-BD0C-EC7FCDD2ACD5}">
      <dsp:nvSpPr>
        <dsp:cNvPr id="0" name=""/>
        <dsp:cNvSpPr/>
      </dsp:nvSpPr>
      <dsp:spPr>
        <a:xfrm>
          <a:off x="218196" y="1436721"/>
          <a:ext cx="4310164" cy="4310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F3A87-85B8-4D4B-8984-317E85B633E5}">
      <dsp:nvSpPr>
        <dsp:cNvPr id="0" name=""/>
        <dsp:cNvSpPr/>
      </dsp:nvSpPr>
      <dsp:spPr>
        <a:xfrm>
          <a:off x="834190" y="2052715"/>
          <a:ext cx="3078175" cy="3078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1A686-F043-4FB9-9A31-CC2A85512795}">
      <dsp:nvSpPr>
        <dsp:cNvPr id="0" name=""/>
        <dsp:cNvSpPr/>
      </dsp:nvSpPr>
      <dsp:spPr>
        <a:xfrm>
          <a:off x="1449825" y="2668351"/>
          <a:ext cx="1846905" cy="184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C57E4-E7AD-483D-B149-9FC92A4F6571}">
      <dsp:nvSpPr>
        <dsp:cNvPr id="0" name=""/>
        <dsp:cNvSpPr/>
      </dsp:nvSpPr>
      <dsp:spPr>
        <a:xfrm>
          <a:off x="2065460" y="3283986"/>
          <a:ext cx="615635" cy="6156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BE8B5-0DAB-434B-BA38-418C24BA8E52}">
      <dsp:nvSpPr>
        <dsp:cNvPr id="0" name=""/>
        <dsp:cNvSpPr/>
      </dsp:nvSpPr>
      <dsp:spPr>
        <a:xfrm>
          <a:off x="5246721" y="0"/>
          <a:ext cx="2155082" cy="103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Egyének</a:t>
          </a:r>
        </a:p>
      </dsp:txBody>
      <dsp:txXfrm>
        <a:off x="5246721" y="0"/>
        <a:ext cx="2155082" cy="1030847"/>
      </dsp:txXfrm>
    </dsp:sp>
    <dsp:sp modelId="{36DE959E-A9A4-4CCC-99F2-0C8EA5AC2FAF}">
      <dsp:nvSpPr>
        <dsp:cNvPr id="0" name=""/>
        <dsp:cNvSpPr/>
      </dsp:nvSpPr>
      <dsp:spPr>
        <a:xfrm>
          <a:off x="4707950" y="515423"/>
          <a:ext cx="538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32922-3733-4147-9569-1EEBF9A0ABA9}">
      <dsp:nvSpPr>
        <dsp:cNvPr id="0" name=""/>
        <dsp:cNvSpPr/>
      </dsp:nvSpPr>
      <dsp:spPr>
        <a:xfrm rot="5400000">
          <a:off x="1999730" y="854849"/>
          <a:ext cx="3045849" cy="237059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3E42F-4457-495B-964F-4CB1F5BB666F}">
      <dsp:nvSpPr>
        <dsp:cNvPr id="0" name=""/>
        <dsp:cNvSpPr/>
      </dsp:nvSpPr>
      <dsp:spPr>
        <a:xfrm>
          <a:off x="5246721" y="1030847"/>
          <a:ext cx="2155082" cy="103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Csoportok</a:t>
          </a:r>
        </a:p>
      </dsp:txBody>
      <dsp:txXfrm>
        <a:off x="5246721" y="1030847"/>
        <a:ext cx="2155082" cy="1030847"/>
      </dsp:txXfrm>
    </dsp:sp>
    <dsp:sp modelId="{A35BF21C-9E8C-45CA-A371-3ADD0D498975}">
      <dsp:nvSpPr>
        <dsp:cNvPr id="0" name=""/>
        <dsp:cNvSpPr/>
      </dsp:nvSpPr>
      <dsp:spPr>
        <a:xfrm>
          <a:off x="4707950" y="1546271"/>
          <a:ext cx="538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EEEC6-1EB4-4DAE-901E-2A413463BEE7}">
      <dsp:nvSpPr>
        <dsp:cNvPr id="0" name=""/>
        <dsp:cNvSpPr/>
      </dsp:nvSpPr>
      <dsp:spPr>
        <a:xfrm rot="5400000">
          <a:off x="2527007" y="1868815"/>
          <a:ext cx="2501332" cy="18569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3BEB2-CDBC-4A13-913B-8B4D418B8EE1}">
      <dsp:nvSpPr>
        <dsp:cNvPr id="0" name=""/>
        <dsp:cNvSpPr/>
      </dsp:nvSpPr>
      <dsp:spPr>
        <a:xfrm>
          <a:off x="5246721" y="2061695"/>
          <a:ext cx="2155082" cy="103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Szervezetek</a:t>
          </a:r>
        </a:p>
      </dsp:txBody>
      <dsp:txXfrm>
        <a:off x="5246721" y="2061695"/>
        <a:ext cx="2155082" cy="1030847"/>
      </dsp:txXfrm>
    </dsp:sp>
    <dsp:sp modelId="{1DB69A9D-913B-4D02-B628-EB96C18196D8}">
      <dsp:nvSpPr>
        <dsp:cNvPr id="0" name=""/>
        <dsp:cNvSpPr/>
      </dsp:nvSpPr>
      <dsp:spPr>
        <a:xfrm>
          <a:off x="4707950" y="2577119"/>
          <a:ext cx="538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42DB2-7AFC-4E9C-B284-EDD23D14579D}">
      <dsp:nvSpPr>
        <dsp:cNvPr id="0" name=""/>
        <dsp:cNvSpPr/>
      </dsp:nvSpPr>
      <dsp:spPr>
        <a:xfrm rot="5400000">
          <a:off x="3037403" y="2813819"/>
          <a:ext cx="1907966" cy="143312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46FD3-32D2-4F3D-9644-804F11117F72}">
      <dsp:nvSpPr>
        <dsp:cNvPr id="0" name=""/>
        <dsp:cNvSpPr/>
      </dsp:nvSpPr>
      <dsp:spPr>
        <a:xfrm>
          <a:off x="5246721" y="3092543"/>
          <a:ext cx="2155082" cy="103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Rendszerek</a:t>
          </a:r>
        </a:p>
      </dsp:txBody>
      <dsp:txXfrm>
        <a:off x="5246721" y="3092543"/>
        <a:ext cx="2155082" cy="1030847"/>
      </dsp:txXfrm>
    </dsp:sp>
    <dsp:sp modelId="{423E9F43-B243-4C8C-8CCA-9CDD31D3A870}">
      <dsp:nvSpPr>
        <dsp:cNvPr id="0" name=""/>
        <dsp:cNvSpPr/>
      </dsp:nvSpPr>
      <dsp:spPr>
        <a:xfrm>
          <a:off x="4707950" y="3607966"/>
          <a:ext cx="538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6E170-9C1A-48C0-A782-071BA628A2F9}">
      <dsp:nvSpPr>
        <dsp:cNvPr id="0" name=""/>
        <dsp:cNvSpPr/>
      </dsp:nvSpPr>
      <dsp:spPr>
        <a:xfrm rot="5400000">
          <a:off x="3549019" y="3762558"/>
          <a:ext cx="1311439" cy="10013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92DFD6F-4C50-46E1-BA14-C8065DB6E2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1902BD1-3231-489E-9372-7130589412E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DF1FD274-50FD-415C-9E87-DB894E22BE6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039C5365-4A35-4836-9A9B-C45EB66335B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02FAA81-E2EE-435C-87C5-CE43855594D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3119BD2-30BF-4ED4-BC1B-C6F2F3A8B1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E6CE4DC-D205-48CB-A2AD-8933F03631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F8C3246-2DEC-4DE1-BE01-31CA80B03E6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0450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D672D3D1-9361-44A8-88EE-D902FBD304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5D32BAAF-FF26-4E48-8A19-21408728F4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8665CD9C-C92E-4F82-996B-2F37FF43D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6B08B9-CB21-4C5B-90EB-3B83730EE62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4DFCED3-E433-4B42-A0DD-C14F9DB9D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B756E5-5CF2-44D4-854F-AFF13CCBFC8E}" type="slidenum">
              <a:rPr lang="hu-HU" altLang="hu-HU" smtClean="0"/>
              <a:pPr>
                <a:spcBef>
                  <a:spcPct val="0"/>
                </a:spcBef>
              </a:pPr>
              <a:t>1</a:t>
            </a:fld>
            <a:endParaRPr lang="hu-HU" altLang="hu-HU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C9913F8-9517-4201-9021-5C6507DD2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1F3CA5F-7497-444B-BDF1-5F159A06A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53E7DA4-37DA-4B68-A722-CFCD7443C6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</a:pPr>
            <a:fld id="{107CFECE-1454-492B-AF22-9444E57356A2}" type="slidenum">
              <a:rPr lang="hu-HU" altLang="hu-HU"/>
              <a:pPr algn="r">
                <a:spcBef>
                  <a:spcPct val="20000"/>
                </a:spcBef>
                <a:buFontTx/>
                <a:buChar char="•"/>
              </a:pPr>
              <a:t>10</a:t>
            </a:fld>
            <a:endParaRPr lang="hu-HU" altLang="hu-HU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244B871-E2DB-4A65-8AAC-69E6FE0DA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0390077-AB54-44E5-9949-8CBFD0F5B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>
            <a:extLst>
              <a:ext uri="{FF2B5EF4-FFF2-40B4-BE49-F238E27FC236}">
                <a16:creationId xmlns:a16="http://schemas.microsoft.com/office/drawing/2014/main" id="{128E821A-FF0E-4E14-BCCE-E34CB4D0DC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Jegyzetek helye 2">
            <a:extLst>
              <a:ext uri="{FF2B5EF4-FFF2-40B4-BE49-F238E27FC236}">
                <a16:creationId xmlns:a16="http://schemas.microsoft.com/office/drawing/2014/main" id="{8FF5FF23-C3AE-4993-86BE-606D00A21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25604" name="Dia számának helye 3">
            <a:extLst>
              <a:ext uri="{FF2B5EF4-FFF2-40B4-BE49-F238E27FC236}">
                <a16:creationId xmlns:a16="http://schemas.microsoft.com/office/drawing/2014/main" id="{6D543719-703B-41E0-B57D-A3A1C5C0D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6D8EAB46-D310-49C3-80F2-911EE7CF7F9B}" type="slidenum">
              <a:rPr lang="hu-HU" altLang="hu-HU" sz="1200" smtClean="0">
                <a:latin typeface="Times New Roman" panose="02020603050405020304" pitchFamily="18" charset="0"/>
              </a:rPr>
              <a:pPr/>
              <a:t>11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6DD8E79-E466-49DF-A016-79A8AB2E97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6E362E93-BC61-469D-82AD-AFB04ECB20BD}" type="slidenum">
              <a:rPr lang="hu-HU" altLang="hu-HU"/>
              <a:pPr algn="r" eaLnBrk="1" hangingPunct="1">
                <a:spcBef>
                  <a:spcPct val="20000"/>
                </a:spcBef>
                <a:buFontTx/>
                <a:buChar char="•"/>
              </a:pPr>
              <a:t>13</a:t>
            </a:fld>
            <a:endParaRPr lang="hu-HU" altLang="hu-H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6BA88E1-FEA6-4516-8D4D-8647A6D92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C7FDD26-FF68-480B-8D07-59728F788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2B8D20A-A469-4F05-8DA7-A60C764B9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06D70D04-8A53-4F26-86A7-7EA388991A1E}" type="slidenum">
              <a:rPr lang="hu-HU" altLang="hu-HU" sz="1200" smtClean="0">
                <a:latin typeface="Times New Roman" panose="02020603050405020304" pitchFamily="18" charset="0"/>
              </a:rPr>
              <a:pPr/>
              <a:t>15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3F1E381-C257-4011-86FC-EEE3C491AD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F28D2F2-99A6-41A8-855E-C6D401082D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E9E2965-D69B-4B36-A57A-AD5F18295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FE6A5DDF-EEAA-4468-8D40-83A9EF2E039F}" type="slidenum">
              <a:rPr lang="hu-HU" altLang="hu-HU" sz="1200" smtClean="0">
                <a:latin typeface="Times New Roman" panose="02020603050405020304" pitchFamily="18" charset="0"/>
              </a:rPr>
              <a:pPr/>
              <a:t>16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DC8E71C-C585-4584-987D-0A21B238B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1B13C9D-6DF9-4963-9363-C7BCB2B37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D805B1D-9CEC-4EE3-953E-0C0437DCF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494C63-2DBC-4C15-8171-46BEF0BF1A02}" type="slidenum">
              <a:rPr lang="hu-HU" altLang="hu-HU" smtClean="0"/>
              <a:pPr>
                <a:spcBef>
                  <a:spcPct val="0"/>
                </a:spcBef>
              </a:pPr>
              <a:t>17</a:t>
            </a:fld>
            <a:endParaRPr lang="hu-HU" altLang="hu-HU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E4B354F-39C9-4810-807B-6435829BD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D9FB178-F426-4A41-A833-CB3A4D6EF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927F2A9-99C3-4F1A-8AE2-53ACDC1CB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8D0878-3743-4FEA-BC80-B8B9D10E32E8}" type="slidenum">
              <a:rPr lang="hu-HU" altLang="hu-HU" smtClean="0"/>
              <a:pPr>
                <a:spcBef>
                  <a:spcPct val="0"/>
                </a:spcBef>
              </a:pPr>
              <a:t>18</a:t>
            </a:fld>
            <a:endParaRPr lang="hu-HU" altLang="hu-HU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84702E7-00AF-4EEA-A633-594BC1EA8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D4F3922-763D-4396-AF3F-C5D980AB2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0A8400C-EF40-473D-88AF-90EC536C1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0C72E1-F6D9-41EF-B574-44782B89F71E}" type="slidenum">
              <a:rPr lang="hu-HU" altLang="hu-HU" smtClean="0"/>
              <a:pPr>
                <a:spcBef>
                  <a:spcPct val="0"/>
                </a:spcBef>
              </a:pPr>
              <a:t>19</a:t>
            </a:fld>
            <a:endParaRPr lang="hu-HU" altLang="hu-HU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4AAA6DF-A7E4-40C8-AE5B-EB656C972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5BD9635-D233-4CAB-AD07-B56E7CBAA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DCB5E63-914C-4B62-B82C-CFC025BC03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33E2CD-5D94-41F9-AC0F-44198761E623}" type="slidenum">
              <a:rPr lang="hu-HU" altLang="hu-HU" smtClean="0"/>
              <a:pPr>
                <a:spcBef>
                  <a:spcPct val="0"/>
                </a:spcBef>
              </a:pPr>
              <a:t>20</a:t>
            </a:fld>
            <a:endParaRPr lang="hu-HU" altLang="hu-H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459FEF3-F7E3-4C81-870E-9B9A236EB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16F1A39-3642-4E0E-B8E6-EDA0FF88F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8E6DE2C-E647-4DB7-BDA8-BF38B2C98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F3E479-58E0-4F56-95F1-B6391A6853D3}" type="slidenum">
              <a:rPr lang="hu-HU" altLang="hu-HU" smtClean="0"/>
              <a:pPr>
                <a:spcBef>
                  <a:spcPct val="0"/>
                </a:spcBef>
              </a:pPr>
              <a:t>21</a:t>
            </a:fld>
            <a:endParaRPr lang="hu-HU" altLang="hu-HU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8228F58-362C-4A41-A30A-AE7F34EAA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9571DF0-39C8-4C26-80D2-A4F199CD2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CE4567C-8A1A-4D9F-9D29-7F1B407FB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A1E2E9-B850-4CD4-97DF-DEB22FB66DF4}" type="slidenum">
              <a:rPr lang="hu-HU" altLang="hu-HU" smtClean="0"/>
              <a:pPr>
                <a:spcBef>
                  <a:spcPct val="0"/>
                </a:spcBef>
              </a:pPr>
              <a:t>2</a:t>
            </a:fld>
            <a:endParaRPr lang="hu-HU" altLang="hu-HU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9A58C81-AECA-46AF-B3F6-F2ADBFDB8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91CEDCC-48C8-4026-B053-C22895830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C28F2FF-AEF4-4286-9249-052E8C4CE0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</a:pPr>
            <a:fld id="{2561A900-EE44-4E5A-A610-AE1596B0EA2A}" type="slidenum">
              <a:rPr lang="hu-HU" altLang="hu-HU"/>
              <a:pPr algn="r">
                <a:spcBef>
                  <a:spcPct val="20000"/>
                </a:spcBef>
                <a:buFontTx/>
                <a:buChar char="•"/>
              </a:pPr>
              <a:t>22</a:t>
            </a:fld>
            <a:endParaRPr lang="hu-HU" altLang="hu-HU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1069E8D-E4DC-4E71-85FD-003510CC24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0600" y="762000"/>
            <a:ext cx="4876800" cy="36576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4D6FB34-BCD4-49C7-800B-42E4DC9A2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50292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2DED265-7828-4BB7-B1EF-B725C29908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1FAEBB5F-B7D7-41EA-98C3-10B168991656}" type="slidenum">
              <a:rPr lang="hu-HU" altLang="hu-HU" sz="1200" smtClean="0">
                <a:latin typeface="Times New Roman" panose="02020603050405020304" pitchFamily="18" charset="0"/>
              </a:rPr>
              <a:pPr/>
              <a:t>23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2974276-677A-45CC-B7E5-72188DC965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C31FAAD-C662-4A0C-AD47-A77F0803B5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41D1474-3235-4DF2-8350-7D2F9DA94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E5324586-302A-4FDC-88A9-FFCFDF1C6AC6}" type="slidenum">
              <a:rPr lang="hu-HU" altLang="hu-HU" sz="1200" smtClean="0">
                <a:latin typeface="Times New Roman" panose="02020603050405020304" pitchFamily="18" charset="0"/>
              </a:rPr>
              <a:pPr/>
              <a:t>24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F84C215-D6EA-49F9-A05D-D94F93007B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1CECE8F-1159-4F76-B10F-496062D7D0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77583AB-2F58-49CD-B706-50FEAE75C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366A88E4-C72C-46DB-BA34-E05F0F528C75}" type="slidenum">
              <a:rPr lang="hu-HU" altLang="hu-HU" sz="1200" smtClean="0">
                <a:latin typeface="Times New Roman" panose="02020603050405020304" pitchFamily="18" charset="0"/>
              </a:rPr>
              <a:pPr/>
              <a:t>25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ADC0C2F-470D-4282-8CE7-8761BF1CD0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A263981-D550-4658-B368-C2A01D3763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7C4DE31-3C94-4601-932C-3B7F3FA60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0732A418-5183-45D7-B8F0-3D2E7FEC16AD}" type="slidenum">
              <a:rPr lang="hu-HU" altLang="hu-HU" sz="1200" smtClean="0">
                <a:latin typeface="Times New Roman" panose="02020603050405020304" pitchFamily="18" charset="0"/>
              </a:rPr>
              <a:pPr/>
              <a:t>26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5174FF1-A27C-4231-99EB-81371ECD37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C17DAE9-7801-4BD1-BA23-99D3400E9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D1DA6C5-1E05-42D7-B6C2-B85C2EB9E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F0A751DB-9A0A-4BB3-811B-FE5EA6733810}" type="slidenum">
              <a:rPr lang="hu-HU" altLang="hu-HU" sz="1200" smtClean="0">
                <a:latin typeface="Times New Roman" panose="02020603050405020304" pitchFamily="18" charset="0"/>
              </a:rPr>
              <a:pPr/>
              <a:t>27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E9B2F6E-B7B6-4A71-9DFB-90079386D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14DA1A8-5325-400D-AD92-BF94D548F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30B0C22-F1BC-44C2-8328-7FCC0D07E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CCA1E06C-6374-4ACB-8733-B4E31DDDBE65}" type="slidenum">
              <a:rPr lang="hu-HU" altLang="hu-HU" sz="1200" smtClean="0">
                <a:latin typeface="Times New Roman" panose="02020603050405020304" pitchFamily="18" charset="0"/>
              </a:rPr>
              <a:pPr/>
              <a:t>28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A5374D3-1588-43F4-8721-B790D2EB49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B471FBB-9475-4AAA-8FB6-654BBB674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3F80922-13B5-45FD-A339-3542BED3E9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03ABF618-001C-4E9E-8C8C-1E58D02041A1}" type="slidenum">
              <a:rPr lang="hu-HU" altLang="hu-HU" sz="1200" smtClean="0">
                <a:latin typeface="Times New Roman" panose="02020603050405020304" pitchFamily="18" charset="0"/>
              </a:rPr>
              <a:pPr/>
              <a:t>29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4BE9F4E-1E1F-442C-B995-4B0591ABF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093F944-A31F-40A6-A1A1-AE1FBB009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17146ED-405B-4025-A492-E957D259CC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F6A9F7F6-AADF-4FB1-834A-FA2298C12DC4}" type="slidenum">
              <a:rPr lang="hu-HU" altLang="hu-HU" sz="1200" smtClean="0">
                <a:latin typeface="Times New Roman" panose="02020603050405020304" pitchFamily="18" charset="0"/>
              </a:rPr>
              <a:pPr/>
              <a:t>30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EBEF4FE-B8EA-40DD-9AE2-B89C7B063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3FF04D8-B51C-4FD1-8D36-0D133488C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838EDB6-38F3-44B5-B380-F792209C9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97610EC0-D4B5-4757-9851-A8A7A5DBFE2C}" type="slidenum">
              <a:rPr lang="hu-HU" altLang="hu-HU" sz="1200" smtClean="0">
                <a:latin typeface="Times New Roman" panose="02020603050405020304" pitchFamily="18" charset="0"/>
              </a:rPr>
              <a:pPr/>
              <a:t>31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95001EF-FAE4-45A0-861D-87895C0FD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2CDE708-CB5F-4270-93A0-DFBAF3203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94EFECF-548D-40E3-98CB-9B1B0210C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7F1040-DDB9-4B05-B3CA-F3EEED7FF907}" type="slidenum">
              <a:rPr lang="hu-HU" altLang="hu-HU" smtClean="0"/>
              <a:pPr>
                <a:spcBef>
                  <a:spcPct val="0"/>
                </a:spcBef>
              </a:pPr>
              <a:t>3</a:t>
            </a:fld>
            <a:endParaRPr lang="hu-HU" altLang="hu-HU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D7DE858-735B-4E77-A172-07B7D4F04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31D7CEB-24C7-47D9-B919-DBCA05C98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B129DDC-9365-4B31-8237-32FB97DBB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9739CE4E-F3E2-4339-9365-D10DD25624A8}" type="slidenum">
              <a:rPr lang="hu-HU" altLang="hu-HU" sz="1200" smtClean="0">
                <a:latin typeface="Times New Roman" panose="02020603050405020304" pitchFamily="18" charset="0"/>
              </a:rPr>
              <a:pPr/>
              <a:t>32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D090A6E-8AC9-48BD-9B25-1F61408EEF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CF6849F4-6FA6-4EBC-B058-AF56D78F387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D2C6B66-4389-4787-9AE4-FABD7126F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EC0842D8-BECE-4AFA-8F21-4FBD0AC23119}" type="slidenum">
              <a:rPr lang="hu-HU" altLang="hu-HU" sz="1200" smtClean="0">
                <a:latin typeface="Times New Roman" panose="02020603050405020304" pitchFamily="18" charset="0"/>
              </a:rPr>
              <a:pPr/>
              <a:t>34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E0A297D-2079-4195-A650-E42E8CC672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F9838FDB-C7B1-4A2F-8358-081653B0D8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4E01C8D-3B91-4919-9032-465F72360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5D83E8-344A-4597-9B56-8EE57F2C35CC}" type="slidenum">
              <a:rPr lang="hu-HU" altLang="hu-HU" smtClean="0"/>
              <a:pPr>
                <a:spcBef>
                  <a:spcPct val="0"/>
                </a:spcBef>
              </a:pPr>
              <a:t>4</a:t>
            </a:fld>
            <a:endParaRPr lang="hu-HU" altLang="hu-HU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44F6120-DDD8-41C0-920A-A6C3E2662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87DE021-453A-423E-9DFC-BF4DD42EC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77796C6-8241-4AC7-BA70-5BBAE32B41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7115332-2046-44FF-821E-12F2E43CD0CF}" type="slidenum">
              <a:rPr lang="hu-HU" altLang="hu-HU"/>
              <a:pPr algn="r">
                <a:spcBef>
                  <a:spcPct val="0"/>
                </a:spcBef>
              </a:pPr>
              <a:t>5</a:t>
            </a:fld>
            <a:endParaRPr lang="hu-HU" altLang="hu-HU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8FFAB27-A01A-4F62-8E2F-4F8B0FFF2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91EBF3C-DF04-4109-B9C8-8EADEC7FD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2F09A19-1D19-4AA5-ACBF-CF398CBC96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024166B-61E1-4C12-B9E6-8130113C6082}" type="slidenum">
              <a:rPr lang="hu-HU" altLang="hu-HU"/>
              <a:pPr algn="r">
                <a:spcBef>
                  <a:spcPct val="0"/>
                </a:spcBef>
              </a:pPr>
              <a:t>6</a:t>
            </a:fld>
            <a:endParaRPr lang="hu-HU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99C490F-7672-46EF-B12D-AC8A8D329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35FFF47-5911-46AB-9305-F2FC52899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EFA657D-F12B-4C8D-8910-B63FB50D2B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D8319DD-C778-469A-8F05-812573917F7D}" type="slidenum">
              <a:rPr lang="hu-HU" altLang="hu-HU"/>
              <a:pPr algn="r">
                <a:spcBef>
                  <a:spcPct val="0"/>
                </a:spcBef>
              </a:pPr>
              <a:t>7</a:t>
            </a:fld>
            <a:endParaRPr lang="hu-HU" altLang="hu-HU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2EDB180-F8C9-4586-A1C7-4AAB0C674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3CE1334-979B-4127-AE1A-2CCC0B81A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0EE2CE6-22F0-4C0A-AAA1-689677C80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AFD4C6-8A70-47AA-AFEF-CE091EC016FE}" type="slidenum">
              <a:rPr lang="hu-HU" altLang="hu-HU" smtClean="0"/>
              <a:pPr>
                <a:spcBef>
                  <a:spcPct val="0"/>
                </a:spcBef>
              </a:pPr>
              <a:t>8</a:t>
            </a:fld>
            <a:endParaRPr lang="hu-HU" altLang="hu-HU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22E0BEC-D1F5-41B7-B1FB-F5C4C1439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EA9066A-DAD5-4EC1-A449-A6A427798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672F963-8779-4536-B7C0-8A69642D6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1D939C-6749-4470-A31F-9E322E656E71}" type="slidenum">
              <a:rPr lang="hu-HU" altLang="hu-HU" smtClean="0"/>
              <a:pPr>
                <a:spcBef>
                  <a:spcPct val="0"/>
                </a:spcBef>
              </a:pPr>
              <a:t>9</a:t>
            </a:fld>
            <a:endParaRPr lang="hu-HU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AEE7964-DBBF-45B3-829E-EFA8A5C84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53F2465-30CD-45D6-80C7-20C702851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8B7AB7-93A8-40B8-88DD-6AA721F16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BCAAD2-CA2A-49D9-9700-8925F67BF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3C1F6D-9152-4D6F-B511-D0DC250A3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27C1-D428-4312-A8E5-37D891D5EC2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3847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16CF8F-B33C-49E7-B60B-785A163D8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3E0CF0-2C7A-4815-BEEB-442F3BC28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DA09F-1FDE-4009-8C7B-58F795D6D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E9357-C8D1-41F1-A715-84DFE4B2C01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8774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6064F9-24F8-4378-A930-777D99B90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A891C7-552B-4A0F-A30B-C76D697BC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FA4979-2CA2-441A-9FB2-F8EB3B5BA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CD36-A7E5-4B6A-A07C-489312B1609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850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95043C-D1BD-4E76-BC75-3B331050E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57D383-3EBB-4D72-A9C2-CA4A97FAD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3789F-A844-47FE-AFF0-8B1EBC4CF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AC8B-2043-4CBA-A739-8DE9196763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642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CFB4A7-1B7F-4755-93E6-70AE5F1B1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BAD082-C3CE-4926-8B58-60A894A23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8CFA6-56AB-4137-AA32-B763BE088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E8AF-7EE5-4010-948D-04AABFBD06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821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02F44C-E2BE-4EA3-9DD8-95708C159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61033-3D85-418F-9EBB-B815DADD0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AC888-0C81-4FE4-B2AC-099851B09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6B0D-15B9-4868-974E-D4CC63F0CB9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6104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793DCA-9EE6-45D8-BC0D-F9AED5CBB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F498B6-7A5B-48B6-A92B-73E353F1D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B88505-99FC-4FAC-9DC7-89BAEE7D8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5BDD-23B3-475F-A8E7-CF623C0DB7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1087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4526BE-1A61-4E72-9ABA-C633F51BB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5E0455-3826-48A2-9E3C-BFA1C612C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3A42B2-D7A2-47B6-A82A-B6AF5FB32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D291-133D-4119-ADC7-029DB526866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591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626889-D5E2-4072-90E5-D399F9DC8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5E7C2F-BE76-458D-A46E-9510CFE21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0813F1-4E19-42FF-A0AB-2D29436BE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6920-C1BE-49C9-8D38-ABA1D4A5876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835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DE08DE-2373-49A5-9CBE-8F541285E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19AA7-C9F6-47CE-83CB-D75BCA3DD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E09A2-C809-470E-A05D-2D57CDF7F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53339-B003-4EB0-BF93-544E264E036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341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5DB25-1285-4465-8A60-45AD77986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556165-9D32-4B2E-B3CB-A1C237D41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62EAC-6CCA-4E4B-8A5E-AEE362B56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4A24-D3D6-461D-97C4-6FBF5C2AAB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845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65299E-1B51-40DB-97C9-21F91855F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318E34-506A-4921-8B8C-F0C02D88F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1058-D4CA-40EC-B6B7-597B24E26F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1482B3-6EE7-4C59-8401-26885A5A8C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53EE56-5665-4FA4-97A7-F4E7391FE2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F4026D-30E7-49C4-B79C-DA945696A01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laszg.ofi.hu/download/A_NOIR_plusz_(2015.07.26)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k.elte.hu/nevtud/fi/innova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s://www.google.com/url?sa=i&amp;rct=j&amp;q=&amp;esrc=s&amp;source=images&amp;cd=&amp;cad=rja&amp;uact=8&amp;ved=0ahUKEwjRw7ehxPnRAhXCORQKHTrpDfcQjRwIBw&amp;url=http%3A%2F%2Fwww.signes-et-promesses.com%2F2016%2F10%2Fle-germe.html&amp;bvm=bv.146094739,d.d24&amp;psig=AFQjCNEqTBozL4F5jdlgJ9s07gZw4E8upA&amp;ust=1486403918831235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microsoft.com/office/2007/relationships/diagramDrawing" Target="../diagrams/drawing1.xml"/><Relationship Id="rId5" Type="http://schemas.openxmlformats.org/officeDocument/2006/relationships/image" Target="../media/image2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keepeek.com/Digital-Asset-Management/oecd/education/measuring-innovation-in-education_9789264215696-en#.WZPsj7puKcw" TargetMode="External"/><Relationship Id="rId7" Type="http://schemas.openxmlformats.org/officeDocument/2006/relationships/hyperlink" Target="http://www.oecd.org/publications/measuring-innovation-in-education-2019-9789264311671-en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hyperlink" Target="https://www.oecd.org/education/ceri/Measuring_Innovation_16x23_ebook.pdf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8.emf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chart" Target="../charts/chart2.xm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ACDC830-E9B6-458A-8768-80FB4DFD72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813"/>
            <a:ext cx="8305800" cy="5738812"/>
          </a:xfrm>
        </p:spPr>
        <p:txBody>
          <a:bodyPr/>
          <a:lstStyle/>
          <a:p>
            <a:br>
              <a:rPr lang="hu-HU" altLang="hu-HU" sz="5400" dirty="0"/>
            </a:br>
            <a:r>
              <a:rPr lang="hu-HU" altLang="hu-HU" sz="5400" dirty="0"/>
              <a:t>Innovációs folyamatok a magyar iskolákban</a:t>
            </a:r>
            <a:br>
              <a:rPr lang="hu-HU" altLang="hu-HU" sz="5400" dirty="0"/>
            </a:br>
            <a:br>
              <a:rPr lang="hu-HU" altLang="hu-HU" sz="4000" dirty="0"/>
            </a:br>
            <a:r>
              <a:rPr lang="hu-HU" altLang="hu-HU" sz="3200" dirty="0"/>
              <a:t> </a:t>
            </a:r>
            <a:br>
              <a:rPr lang="en-GB" altLang="hu-HU" sz="3200" dirty="0"/>
            </a:br>
            <a:r>
              <a:rPr lang="en-GB" altLang="hu-HU" sz="3200" dirty="0"/>
              <a:t> </a:t>
            </a:r>
            <a:r>
              <a:rPr lang="hu-HU" altLang="hu-HU" sz="2800" dirty="0"/>
              <a:t>Mesterpedagógusok V. Szabadegyeteme</a:t>
            </a:r>
            <a:br>
              <a:rPr lang="hu-HU" altLang="hu-HU" sz="2800" dirty="0"/>
            </a:br>
            <a:r>
              <a:rPr lang="hu-HU" altLang="hu-HU" sz="2800" dirty="0"/>
              <a:t>Sonkád, 2019. június 27-30. </a:t>
            </a:r>
            <a:br>
              <a:rPr lang="hu-HU" altLang="hu-HU" sz="2800" dirty="0"/>
            </a:br>
            <a:br>
              <a:rPr lang="hu-HU" altLang="hu-HU" sz="2800" dirty="0"/>
            </a:br>
            <a:br>
              <a:rPr lang="hu-HU" altLang="hu-HU" sz="2800" dirty="0"/>
            </a:br>
            <a:r>
              <a:rPr lang="hu-HU" altLang="hu-HU" sz="2400" dirty="0"/>
              <a:t>Halász Gábor</a:t>
            </a:r>
            <a:br>
              <a:rPr lang="hu-HU" altLang="hu-HU" sz="2400" dirty="0"/>
            </a:br>
            <a:r>
              <a:rPr lang="hu-HU" altLang="hu-HU" sz="2400" dirty="0"/>
              <a:t>ELTE/OFI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647E68-7133-45CE-B291-46DB0AEC1E4D}"/>
              </a:ext>
            </a:extLst>
          </p:cNvPr>
          <p:cNvSpPr txBox="1">
            <a:spLocks noChangeArrowheads="1"/>
          </p:cNvSpPr>
          <p:nvPr/>
        </p:nvSpPr>
        <p:spPr>
          <a:xfrm>
            <a:off x="6372225" y="5949950"/>
            <a:ext cx="2749550" cy="8921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hu-HU" altLang="hu-HU" sz="900" kern="0" dirty="0">
                <a:solidFill>
                  <a:srgbClr val="FFC000"/>
                </a:solidFill>
              </a:rPr>
              <a:t>Ez az előadás „</a:t>
            </a:r>
            <a:r>
              <a:rPr lang="hu-HU" sz="900" kern="0" dirty="0">
                <a:solidFill>
                  <a:srgbClr val="FFC000"/>
                </a:solidFill>
              </a:rPr>
              <a:t>A helyi innovációk keletkezése, terjedése és rendszerformáló hatása az oktatási ágazatban” („</a:t>
            </a:r>
            <a:r>
              <a:rPr lang="hu-HU" sz="900" b="1" i="1" kern="0" dirty="0">
                <a:solidFill>
                  <a:srgbClr val="FFC000"/>
                </a:solidFill>
              </a:rPr>
              <a:t>Innova kutatás</a:t>
            </a:r>
            <a:r>
              <a:rPr lang="hu-HU" sz="900" kern="0" dirty="0">
                <a:solidFill>
                  <a:srgbClr val="FFC000"/>
                </a:solidFill>
              </a:rPr>
              <a:t>” - OTKA/NKFIH azonosító: 115857) c. kutatás eredményeinek felhasználására épül</a:t>
            </a:r>
            <a:endParaRPr lang="hu-HU" altLang="hu-HU" sz="900" kern="0" dirty="0">
              <a:solidFill>
                <a:srgbClr val="FFC000"/>
              </a:solidFill>
            </a:endParaRPr>
          </a:p>
        </p:txBody>
      </p:sp>
      <p:sp>
        <p:nvSpPr>
          <p:cNvPr id="8" name="Téglalap 1">
            <a:extLst>
              <a:ext uri="{FF2B5EF4-FFF2-40B4-BE49-F238E27FC236}">
                <a16:creationId xmlns:a16="http://schemas.microsoft.com/office/drawing/2014/main" id="{1C732788-57EB-442B-91B3-897C6A84E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4" y="4988997"/>
            <a:ext cx="3265487" cy="1277937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hu-HU" altLang="hu-HU"/>
          </a:p>
        </p:txBody>
      </p:sp>
      <p:sp>
        <p:nvSpPr>
          <p:cNvPr id="9" name="Szövegdoboz 3">
            <a:extLst>
              <a:ext uri="{FF2B5EF4-FFF2-40B4-BE49-F238E27FC236}">
                <a16:creationId xmlns:a16="http://schemas.microsoft.com/office/drawing/2014/main" id="{6E33B14C-D265-415F-BB32-08E230392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3" y="5212466"/>
            <a:ext cx="311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 algn="ctr"/>
            <a:r>
              <a:rPr lang="hu-HU" altLang="hu-HU" sz="2400" dirty="0">
                <a:solidFill>
                  <a:schemeClr val="accent1"/>
                </a:solidFill>
              </a:rPr>
              <a:t>A narancssárga képekre rá kell klikkelni!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78C712-134F-4DAD-B4B3-01C076CF37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61375" cy="1079500"/>
          </a:xfrm>
        </p:spPr>
        <p:txBody>
          <a:bodyPr/>
          <a:lstStyle/>
          <a:p>
            <a:r>
              <a:rPr lang="hu-HU" altLang="hu-HU"/>
              <a:t>Oktatási ágazati innovációs stratégia</a:t>
            </a:r>
          </a:p>
        </p:txBody>
      </p:sp>
      <p:pic>
        <p:nvPicPr>
          <p:cNvPr id="4" name="Kép 3">
            <a:hlinkClick r:id="rId3"/>
            <a:extLst>
              <a:ext uri="{FF2B5EF4-FFF2-40B4-BE49-F238E27FC236}">
                <a16:creationId xmlns:a16="http://schemas.microsoft.com/office/drawing/2014/main" id="{065407E0-23E7-43E9-98CD-7ACA43C2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693863"/>
            <a:ext cx="3875088" cy="47593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A129A84-5FD2-4C28-80D9-0A23869E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41463"/>
            <a:ext cx="3603625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>
            <a:extLst>
              <a:ext uri="{FF2B5EF4-FFF2-40B4-BE49-F238E27FC236}">
                <a16:creationId xmlns:a16="http://schemas.microsoft.com/office/drawing/2014/main" id="{EADE0984-43BB-4ACE-B1DB-725CE3E10E2C}"/>
              </a:ext>
            </a:extLst>
          </p:cNvPr>
          <p:cNvSpPr txBox="1">
            <a:spLocks/>
          </p:cNvSpPr>
          <p:nvPr/>
        </p:nvSpPr>
        <p:spPr bwMode="auto">
          <a:xfrm>
            <a:off x="5221288" y="6381750"/>
            <a:ext cx="935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400" b="1">
                <a:solidFill>
                  <a:srgbClr val="00B050"/>
                </a:solidFill>
              </a:rPr>
              <a:t>TÉR</a:t>
            </a:r>
          </a:p>
        </p:txBody>
      </p:sp>
      <p:sp>
        <p:nvSpPr>
          <p:cNvPr id="15" name="Felfelé nyíl 14">
            <a:extLst>
              <a:ext uri="{FF2B5EF4-FFF2-40B4-BE49-F238E27FC236}">
                <a16:creationId xmlns:a16="http://schemas.microsoft.com/office/drawing/2014/main" id="{6AFE89A0-7F44-4DC7-A0C3-AB00602F756A}"/>
              </a:ext>
            </a:extLst>
          </p:cNvPr>
          <p:cNvSpPr/>
          <p:nvPr/>
        </p:nvSpPr>
        <p:spPr>
          <a:xfrm>
            <a:off x="3216275" y="312738"/>
            <a:ext cx="306388" cy="50974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/>
          </a:p>
        </p:txBody>
      </p:sp>
      <p:sp>
        <p:nvSpPr>
          <p:cNvPr id="2052" name="Tartalom helye 2">
            <a:extLst>
              <a:ext uri="{FF2B5EF4-FFF2-40B4-BE49-F238E27FC236}">
                <a16:creationId xmlns:a16="http://schemas.microsoft.com/office/drawing/2014/main" id="{EA9BC2C6-BCA1-4995-8D7F-61FA01333EC5}"/>
              </a:ext>
            </a:extLst>
          </p:cNvPr>
          <p:cNvSpPr txBox="1">
            <a:spLocks/>
          </p:cNvSpPr>
          <p:nvPr/>
        </p:nvSpPr>
        <p:spPr bwMode="auto">
          <a:xfrm>
            <a:off x="3751263" y="471488"/>
            <a:ext cx="931862" cy="4540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400" b="1">
                <a:solidFill>
                  <a:srgbClr val="FFC000"/>
                </a:solidFill>
              </a:rPr>
              <a:t>IDŐ</a:t>
            </a:r>
          </a:p>
        </p:txBody>
      </p:sp>
      <p:sp>
        <p:nvSpPr>
          <p:cNvPr id="2053" name="Szövegdoboz 2">
            <a:extLst>
              <a:ext uri="{FF2B5EF4-FFF2-40B4-BE49-F238E27FC236}">
                <a16:creationId xmlns:a16="http://schemas.microsoft.com/office/drawing/2014/main" id="{A94319C4-9082-4017-9EE0-A78C5172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639888"/>
            <a:ext cx="2849563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2400">
                <a:cs typeface="Times New Roman" panose="02020603050405020304" pitchFamily="18" charset="0"/>
              </a:rPr>
              <a:t> </a:t>
            </a:r>
            <a:r>
              <a:rPr lang="hu-HU" altLang="hu-HU" sz="2600">
                <a:cs typeface="Times New Roman" panose="02020603050405020304" pitchFamily="18" charset="0"/>
              </a:rPr>
              <a:t>OBJEKTUM</a:t>
            </a:r>
          </a:p>
          <a:p>
            <a:pPr eaLnBrk="1" hangingPunct="1"/>
            <a:endParaRPr lang="hu-HU" altLang="hu-HU" sz="2600"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600">
                <a:cs typeface="Times New Roman" panose="02020603050405020304" pitchFamily="18" charset="0"/>
              </a:rPr>
              <a:t> KELETKEZÉS</a:t>
            </a:r>
          </a:p>
          <a:p>
            <a:pPr eaLnBrk="1" hangingPunct="1"/>
            <a:endParaRPr lang="hu-HU" altLang="hu-HU" sz="2600"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600">
                <a:cs typeface="Times New Roman" panose="02020603050405020304" pitchFamily="18" charset="0"/>
              </a:rPr>
              <a:t> ÁGENSEK</a:t>
            </a:r>
          </a:p>
          <a:p>
            <a:pPr eaLnBrk="1" hangingPunct="1"/>
            <a:endParaRPr lang="hu-HU" altLang="hu-HU" sz="2600"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600">
                <a:cs typeface="Times New Roman" panose="02020603050405020304" pitchFamily="18" charset="0"/>
              </a:rPr>
              <a:t> TERJEDÉS</a:t>
            </a:r>
          </a:p>
        </p:txBody>
      </p:sp>
      <p:sp>
        <p:nvSpPr>
          <p:cNvPr id="2054" name="Szövegdoboz 16">
            <a:extLst>
              <a:ext uri="{FF2B5EF4-FFF2-40B4-BE49-F238E27FC236}">
                <a16:creationId xmlns:a16="http://schemas.microsoft.com/office/drawing/2014/main" id="{8FCE1C32-6E19-4752-9440-0539D367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5534025"/>
            <a:ext cx="6173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2400">
                <a:solidFill>
                  <a:srgbClr val="00B050"/>
                </a:solidFill>
                <a:cs typeface="Times New Roman" panose="02020603050405020304" pitchFamily="18" charset="0"/>
              </a:rPr>
              <a:t>Makro/mikro    –    Egyközpontú/többközpontú</a:t>
            </a:r>
          </a:p>
        </p:txBody>
      </p:sp>
      <p:sp>
        <p:nvSpPr>
          <p:cNvPr id="8" name="Balra-jobbra nyíl 7">
            <a:extLst>
              <a:ext uri="{FF2B5EF4-FFF2-40B4-BE49-F238E27FC236}">
                <a16:creationId xmlns:a16="http://schemas.microsoft.com/office/drawing/2014/main" id="{6FCB0551-8622-4222-BDE9-1B0E13C2FF85}"/>
              </a:ext>
            </a:extLst>
          </p:cNvPr>
          <p:cNvSpPr/>
          <p:nvPr/>
        </p:nvSpPr>
        <p:spPr>
          <a:xfrm>
            <a:off x="3011488" y="6008688"/>
            <a:ext cx="5857875" cy="35401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/>
          </a:p>
        </p:txBody>
      </p:sp>
      <p:sp>
        <p:nvSpPr>
          <p:cNvPr id="2056" name="Szövegdoboz 1">
            <a:extLst>
              <a:ext uri="{FF2B5EF4-FFF2-40B4-BE49-F238E27FC236}">
                <a16:creationId xmlns:a16="http://schemas.microsoft.com/office/drawing/2014/main" id="{E369F0A9-6A50-41C3-8FCA-7BF4A788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11150"/>
            <a:ext cx="292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2000">
                <a:solidFill>
                  <a:srgbClr val="FFC000"/>
                </a:solidFill>
                <a:latin typeface="Calibri" panose="020F0502020204030204" pitchFamily="34" charset="0"/>
              </a:rPr>
              <a:t>Szinkron megközelítés</a:t>
            </a:r>
          </a:p>
        </p:txBody>
      </p:sp>
      <p:sp>
        <p:nvSpPr>
          <p:cNvPr id="2057" name="Szövegdoboz 11">
            <a:extLst>
              <a:ext uri="{FF2B5EF4-FFF2-40B4-BE49-F238E27FC236}">
                <a16:creationId xmlns:a16="http://schemas.microsoft.com/office/drawing/2014/main" id="{FAEE7D26-C506-402D-945E-31010F85220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178675" y="1752600"/>
            <a:ext cx="288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2000">
                <a:solidFill>
                  <a:srgbClr val="FFC000"/>
                </a:solidFill>
                <a:latin typeface="Calibri" panose="020F0502020204030204" pitchFamily="34" charset="0"/>
              </a:rPr>
              <a:t>Diakron megközelítés</a:t>
            </a: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266FF68D-EE90-466A-B71D-797357B51483}"/>
              </a:ext>
            </a:extLst>
          </p:cNvPr>
          <p:cNvCxnSpPr/>
          <p:nvPr/>
        </p:nvCxnSpPr>
        <p:spPr>
          <a:xfrm>
            <a:off x="5940425" y="227013"/>
            <a:ext cx="2927350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46B8B669-A560-409A-B306-45A7DAD03939}"/>
              </a:ext>
            </a:extLst>
          </p:cNvPr>
          <p:cNvCxnSpPr/>
          <p:nvPr/>
        </p:nvCxnSpPr>
        <p:spPr>
          <a:xfrm flipV="1">
            <a:off x="8947150" y="701675"/>
            <a:ext cx="0" cy="2727325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>
            <a:extLst>
              <a:ext uri="{FF2B5EF4-FFF2-40B4-BE49-F238E27FC236}">
                <a16:creationId xmlns:a16="http://schemas.microsoft.com/office/drawing/2014/main" id="{FF3D0749-38F0-47D3-A824-C684156D4702}"/>
              </a:ext>
            </a:extLst>
          </p:cNvPr>
          <p:cNvSpPr/>
          <p:nvPr/>
        </p:nvSpPr>
        <p:spPr>
          <a:xfrm>
            <a:off x="117475" y="206375"/>
            <a:ext cx="2689225" cy="440055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hu-HU" altLang="hu-HU" sz="2800" dirty="0">
                <a:solidFill>
                  <a:srgbClr val="FFFF00"/>
                </a:solidFill>
                <a:latin typeface="+mn-lt"/>
              </a:rPr>
              <a:t>Az oktatási innováció meghatározása és </a:t>
            </a:r>
            <a:br>
              <a:rPr lang="hu-HU" altLang="hu-HU" sz="2800" dirty="0">
                <a:solidFill>
                  <a:srgbClr val="FFFF00"/>
                </a:solidFill>
                <a:latin typeface="+mn-lt"/>
              </a:rPr>
            </a:br>
            <a:r>
              <a:rPr lang="hu-HU" altLang="hu-HU" sz="2800" dirty="0">
                <a:solidFill>
                  <a:srgbClr val="FFFF00"/>
                </a:solidFill>
                <a:latin typeface="+mn-lt"/>
              </a:rPr>
              <a:t>vizsgálatának elemzési kerete az „Innova” kutatásban</a:t>
            </a:r>
            <a:br>
              <a:rPr lang="hu-HU" altLang="hu-HU" sz="2800" dirty="0">
                <a:solidFill>
                  <a:srgbClr val="FFFF00"/>
                </a:solidFill>
                <a:latin typeface="+mn-lt"/>
              </a:rPr>
            </a:br>
            <a:br>
              <a:rPr lang="hu-HU" altLang="hu-HU" sz="2800" dirty="0">
                <a:solidFill>
                  <a:srgbClr val="FFFF00"/>
                </a:solidFill>
                <a:latin typeface="+mn-lt"/>
              </a:rPr>
            </a:br>
            <a:br>
              <a:rPr lang="hu-HU" altLang="hu-HU" sz="2800" dirty="0">
                <a:solidFill>
                  <a:srgbClr val="FFFF00"/>
                </a:solidFill>
                <a:latin typeface="+mn-lt"/>
              </a:rPr>
            </a:br>
            <a:endParaRPr lang="hu-HU" altLang="hu-HU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3316" name="Picture 4" descr="Képtalálat a következőre: „germe”">
            <a:hlinkClick r:id="rId3"/>
            <a:extLst>
              <a:ext uri="{FF2B5EF4-FFF2-40B4-BE49-F238E27FC236}">
                <a16:creationId xmlns:a16="http://schemas.microsoft.com/office/drawing/2014/main" id="{DA7B9D51-F381-4493-8835-B1A3EB7F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492375"/>
            <a:ext cx="8318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http://cms.sulinet.hu/get/d/3a50846a-609e-4f50-b685-8b66e79aee0a/1/1/b/lead/large/largeimage.jpg">
            <a:extLst>
              <a:ext uri="{FF2B5EF4-FFF2-40B4-BE49-F238E27FC236}">
                <a16:creationId xmlns:a16="http://schemas.microsoft.com/office/drawing/2014/main" id="{429FB137-50F2-44F6-A8C5-791D31F0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3487738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http://www.diffuzio.hu/parameters/diffuzio/documents/oecms/Kpek/ido_diagramm.gif">
            <a:extLst>
              <a:ext uri="{FF2B5EF4-FFF2-40B4-BE49-F238E27FC236}">
                <a16:creationId xmlns:a16="http://schemas.microsoft.com/office/drawing/2014/main" id="{12E10A8A-24EF-4BF0-9119-97D2FCE9E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365625"/>
            <a:ext cx="19526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http://szegedma.hu/images/informatikaifejlesztes0126/digitalis_tabla_it%20(1).jpg">
            <a:extLst>
              <a:ext uri="{FF2B5EF4-FFF2-40B4-BE49-F238E27FC236}">
                <a16:creationId xmlns:a16="http://schemas.microsoft.com/office/drawing/2014/main" id="{9470B3BD-F487-4FB3-A96E-2D3F0D0B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412875"/>
            <a:ext cx="8985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hlinkClick r:id="rId8"/>
            <a:extLst>
              <a:ext uri="{FF2B5EF4-FFF2-40B4-BE49-F238E27FC236}">
                <a16:creationId xmlns:a16="http://schemas.microsoft.com/office/drawing/2014/main" id="{EA04CE21-E903-4E1E-BA7F-256573B1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958850" cy="9017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5D260D7-9598-4AF5-B5F0-90A92B499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6446838"/>
            <a:ext cx="1728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200" kern="0" dirty="0"/>
              <a:t>Forrás: Innova kutatás </a:t>
            </a:r>
          </a:p>
        </p:txBody>
      </p:sp>
      <p:pic>
        <p:nvPicPr>
          <p:cNvPr id="5" name="Kép 4">
            <a:hlinkClick r:id="" action="ppaction://customshow?id=21&amp;return=true"/>
            <a:extLst>
              <a:ext uri="{FF2B5EF4-FFF2-40B4-BE49-F238E27FC236}">
                <a16:creationId xmlns:a16="http://schemas.microsoft.com/office/drawing/2014/main" id="{66FBAB64-B667-4386-9A1F-36AFB94F75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968875"/>
            <a:ext cx="960437" cy="7143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Kép 22">
            <a:hlinkClick r:id="" action="ppaction://customshow?id=10&amp;return=true"/>
            <a:extLst>
              <a:ext uri="{FF2B5EF4-FFF2-40B4-BE49-F238E27FC236}">
                <a16:creationId xmlns:a16="http://schemas.microsoft.com/office/drawing/2014/main" id="{E825726B-FA08-4821-88A6-AEE972E428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5368925"/>
            <a:ext cx="904875" cy="6810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Kép 23">
            <a:hlinkClick r:id="" action="ppaction://customshow?id=11&amp;return=true"/>
            <a:extLst>
              <a:ext uri="{FF2B5EF4-FFF2-40B4-BE49-F238E27FC236}">
                <a16:creationId xmlns:a16="http://schemas.microsoft.com/office/drawing/2014/main" id="{52ED057D-D3A7-4893-9A4E-8D11CD00C5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5662613"/>
            <a:ext cx="950912" cy="6921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Kép 24">
            <a:hlinkClick r:id="" action="ppaction://customshow?id=12&amp;return=true"/>
            <a:extLst>
              <a:ext uri="{FF2B5EF4-FFF2-40B4-BE49-F238E27FC236}">
                <a16:creationId xmlns:a16="http://schemas.microsoft.com/office/drawing/2014/main" id="{325417B3-6654-4565-A406-89EA17B1EF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894388"/>
            <a:ext cx="965200" cy="7143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2052" grpId="0" animBg="1"/>
      <p:bldP spid="2053" grpId="0" build="p" bldLvl="2"/>
      <p:bldP spid="2054" grpId="0"/>
      <p:bldP spid="8" grpId="0" animBg="1"/>
      <p:bldP spid="2056" grpId="0"/>
      <p:bldP spid="2057" grpId="0"/>
      <p:bldP spid="4" grpId="0" animBg="1"/>
      <p:bldP spid="18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61A3F0-0CA0-4118-94BD-03A4C635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8913"/>
            <a:ext cx="1944687" cy="3671887"/>
          </a:xfrm>
        </p:spPr>
        <p:txBody>
          <a:bodyPr rtlCol="0">
            <a:normAutofit fontScale="92500"/>
          </a:bodyPr>
          <a:lstStyle/>
          <a:p>
            <a:pPr marL="360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b="1" dirty="0"/>
              <a:t>Külső hatások:</a:t>
            </a:r>
            <a:br>
              <a:rPr lang="hu-HU" sz="1700" b="1" dirty="0"/>
            </a:br>
            <a:endParaRPr lang="hu-HU" sz="200" b="1" dirty="0"/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dirty="0"/>
              <a:t> </a:t>
            </a:r>
            <a:r>
              <a:rPr lang="hu-HU" sz="1400" dirty="0"/>
              <a:t>Általános szabályozási környezet  és ösztönzők</a:t>
            </a:r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/>
              <a:t> Fejlesztési beavatkozások</a:t>
            </a:r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/>
              <a:t> Szakterületi sajátosságok</a:t>
            </a:r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/>
              <a:t> A nemzeti és ágazati innovációs rendszer  sajátosságai</a:t>
            </a:r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/>
              <a:t> Rendelkezésre álló „innovációs kínálat”, ismert modellek</a:t>
            </a:r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/>
              <a:t> Nem ismert, feltáratlan tényezők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6540F0DB-247C-44E3-85ED-0205CF1EA8C8}"/>
              </a:ext>
            </a:extLst>
          </p:cNvPr>
          <p:cNvSpPr/>
          <p:nvPr/>
        </p:nvSpPr>
        <p:spPr>
          <a:xfrm>
            <a:off x="2509838" y="3573463"/>
            <a:ext cx="2278062" cy="1476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20F9DA0B-1F91-46A2-8D3E-DE749108046E}"/>
              </a:ext>
            </a:extLst>
          </p:cNvPr>
          <p:cNvSpPr/>
          <p:nvPr/>
        </p:nvSpPr>
        <p:spPr>
          <a:xfrm>
            <a:off x="2195513" y="2205038"/>
            <a:ext cx="6553200" cy="4464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DC2D22A5-6A53-4906-96F7-7F552252C3EB}"/>
              </a:ext>
            </a:extLst>
          </p:cNvPr>
          <p:cNvSpPr txBox="1">
            <a:spLocks/>
          </p:cNvSpPr>
          <p:nvPr/>
        </p:nvSpPr>
        <p:spPr bwMode="auto">
          <a:xfrm>
            <a:off x="3313113" y="2835275"/>
            <a:ext cx="15113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2600" b="1">
                <a:latin typeface="Calibri" panose="020F0502020204030204" pitchFamily="34" charset="0"/>
              </a:rPr>
              <a:t>Szervezet</a:t>
            </a:r>
          </a:p>
        </p:txBody>
      </p:sp>
      <p:sp>
        <p:nvSpPr>
          <p:cNvPr id="8" name="Jobbra nyíl 7">
            <a:extLst>
              <a:ext uri="{FF2B5EF4-FFF2-40B4-BE49-F238E27FC236}">
                <a16:creationId xmlns:a16="http://schemas.microsoft.com/office/drawing/2014/main" id="{4628FA7D-3548-4EE8-BB36-A3E2FB900165}"/>
              </a:ext>
            </a:extLst>
          </p:cNvPr>
          <p:cNvSpPr/>
          <p:nvPr/>
        </p:nvSpPr>
        <p:spPr>
          <a:xfrm rot="2246638">
            <a:off x="2325688" y="1576388"/>
            <a:ext cx="2814637" cy="431800"/>
          </a:xfrm>
          <a:prstGeom prst="righ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AED3508-2888-420B-88B7-49DEAD9EE054}"/>
              </a:ext>
            </a:extLst>
          </p:cNvPr>
          <p:cNvSpPr txBox="1">
            <a:spLocks/>
          </p:cNvSpPr>
          <p:nvPr/>
        </p:nvSpPr>
        <p:spPr bwMode="auto">
          <a:xfrm>
            <a:off x="2843213" y="3789363"/>
            <a:ext cx="1800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1800" b="1">
                <a:latin typeface="Calibri" panose="020F0502020204030204" pitchFamily="34" charset="0"/>
              </a:rPr>
              <a:t>Konkrét innováció</a:t>
            </a:r>
            <a:br>
              <a:rPr lang="hu-HU" altLang="hu-HU" sz="1800" b="1">
                <a:latin typeface="Calibri" panose="020F0502020204030204" pitchFamily="34" charset="0"/>
              </a:rPr>
            </a:br>
            <a:r>
              <a:rPr lang="hu-HU" altLang="hu-HU" sz="1600">
                <a:latin typeface="Calibri" panose="020F0502020204030204" pitchFamily="34" charset="0"/>
              </a:rPr>
              <a:t>(folyamat és produktum)</a:t>
            </a:r>
          </a:p>
        </p:txBody>
      </p:sp>
      <p:sp>
        <p:nvSpPr>
          <p:cNvPr id="10" name="Jobbra nyíl 9">
            <a:extLst>
              <a:ext uri="{FF2B5EF4-FFF2-40B4-BE49-F238E27FC236}">
                <a16:creationId xmlns:a16="http://schemas.microsoft.com/office/drawing/2014/main" id="{903A6991-8EB6-4042-A88E-382A66D2B9FA}"/>
              </a:ext>
            </a:extLst>
          </p:cNvPr>
          <p:cNvSpPr/>
          <p:nvPr/>
        </p:nvSpPr>
        <p:spPr>
          <a:xfrm rot="10550434">
            <a:off x="4438650" y="3778250"/>
            <a:ext cx="1682750" cy="344488"/>
          </a:xfrm>
          <a:prstGeom prst="righ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FFBF3565-0EDD-4E32-958F-C08B87D24DFA}"/>
              </a:ext>
            </a:extLst>
          </p:cNvPr>
          <p:cNvSpPr txBox="1">
            <a:spLocks/>
          </p:cNvSpPr>
          <p:nvPr/>
        </p:nvSpPr>
        <p:spPr>
          <a:xfrm>
            <a:off x="6300788" y="3357563"/>
            <a:ext cx="2087562" cy="25193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0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b="1" dirty="0">
                <a:latin typeface="+mn-lt"/>
              </a:rPr>
              <a:t>Belső hatások:</a:t>
            </a:r>
            <a:br>
              <a:rPr lang="hu-HU" sz="2000" b="1" dirty="0">
                <a:latin typeface="+mn-lt"/>
              </a:rPr>
            </a:br>
            <a:endParaRPr lang="hu-HU" sz="300" b="1" dirty="0">
              <a:latin typeface="+mn-lt"/>
            </a:endParaRPr>
          </a:p>
          <a:p>
            <a:pPr marL="36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</a:rPr>
              <a:t> </a:t>
            </a:r>
            <a:r>
              <a:rPr lang="hu-HU" sz="1400" b="1" dirty="0">
                <a:latin typeface="+mn-lt"/>
              </a:rPr>
              <a:t>A SZERVEZET SZINTJE:</a:t>
            </a:r>
          </a:p>
          <a:p>
            <a:pPr marL="108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</a:rPr>
              <a:t>  Észlelt problémák</a:t>
            </a:r>
          </a:p>
          <a:p>
            <a:pPr marL="108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</a:rPr>
              <a:t>  Külső hatások észlelése és ezekre történő reagálás</a:t>
            </a:r>
          </a:p>
          <a:p>
            <a:pPr marL="108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</a:rPr>
              <a:t>  Dinamikus szervezeti képességek</a:t>
            </a:r>
          </a:p>
          <a:p>
            <a:pPr marL="108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</a:rPr>
              <a:t> Szervezeti kultúra, vezetés</a:t>
            </a:r>
          </a:p>
          <a:p>
            <a:pPr marL="36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b="1" dirty="0">
                <a:latin typeface="+mn-lt"/>
              </a:rPr>
              <a:t>  A CSOPORTOK SZINTJE:</a:t>
            </a:r>
          </a:p>
          <a:p>
            <a:pPr marL="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</a:rPr>
              <a:t>  Gyakorlatközösségek léte, viselkedése,  ezek képességei</a:t>
            </a:r>
          </a:p>
          <a:p>
            <a:pPr marL="36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</a:rPr>
              <a:t> </a:t>
            </a:r>
            <a:r>
              <a:rPr lang="hu-HU" sz="1400" b="1" dirty="0">
                <a:latin typeface="+mn-lt"/>
              </a:rPr>
              <a:t>AZ EGYÉNEK  SZINTJE:</a:t>
            </a:r>
          </a:p>
          <a:p>
            <a:pPr marL="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</a:rPr>
              <a:t>  Attitűdök, képességek </a:t>
            </a:r>
          </a:p>
          <a:p>
            <a:pPr marL="36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200" dirty="0">
              <a:latin typeface="+mn-lt"/>
            </a:endParaRP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2AEF26AE-8289-457B-A736-FED01ADD140B}"/>
              </a:ext>
            </a:extLst>
          </p:cNvPr>
          <p:cNvCxnSpPr/>
          <p:nvPr/>
        </p:nvCxnSpPr>
        <p:spPr>
          <a:xfrm>
            <a:off x="3924300" y="4652963"/>
            <a:ext cx="512763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D46B1E70-0890-46CC-A916-2DF1DAC2E3B5}"/>
              </a:ext>
            </a:extLst>
          </p:cNvPr>
          <p:cNvSpPr txBox="1">
            <a:spLocks/>
          </p:cNvSpPr>
          <p:nvPr/>
        </p:nvSpPr>
        <p:spPr bwMode="auto">
          <a:xfrm>
            <a:off x="4032250" y="5373688"/>
            <a:ext cx="1511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1800" i="1">
                <a:latin typeface="Calibri" panose="020F0502020204030204" pitchFamily="34" charset="0"/>
              </a:rPr>
              <a:t>Belső terjedés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B187153A-2E35-47F4-9C03-C0AE7D663903}"/>
              </a:ext>
            </a:extLst>
          </p:cNvPr>
          <p:cNvCxnSpPr/>
          <p:nvPr/>
        </p:nvCxnSpPr>
        <p:spPr>
          <a:xfrm flipV="1">
            <a:off x="4284663" y="1989138"/>
            <a:ext cx="2087562" cy="187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86C79FF8-5689-43A5-BDDE-5787DD67B989}"/>
              </a:ext>
            </a:extLst>
          </p:cNvPr>
          <p:cNvSpPr txBox="1">
            <a:spLocks/>
          </p:cNvSpPr>
          <p:nvPr/>
        </p:nvSpPr>
        <p:spPr bwMode="auto">
          <a:xfrm>
            <a:off x="5940425" y="1555750"/>
            <a:ext cx="20161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2000" i="1">
                <a:latin typeface="Calibri" panose="020F0502020204030204" pitchFamily="34" charset="0"/>
              </a:rPr>
              <a:t>Külső terjedés</a:t>
            </a:r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04855462-CC68-4547-BEA3-F43D0FB7D4F2}"/>
              </a:ext>
            </a:extLst>
          </p:cNvPr>
          <p:cNvCxnSpPr/>
          <p:nvPr/>
        </p:nvCxnSpPr>
        <p:spPr>
          <a:xfrm flipV="1">
            <a:off x="6875463" y="908050"/>
            <a:ext cx="576262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artalom helye 2">
            <a:extLst>
              <a:ext uri="{FF2B5EF4-FFF2-40B4-BE49-F238E27FC236}">
                <a16:creationId xmlns:a16="http://schemas.microsoft.com/office/drawing/2014/main" id="{518173B0-A20E-4762-AD5E-05DD88841552}"/>
              </a:ext>
            </a:extLst>
          </p:cNvPr>
          <p:cNvSpPr txBox="1">
            <a:spLocks/>
          </p:cNvSpPr>
          <p:nvPr/>
        </p:nvSpPr>
        <p:spPr bwMode="auto">
          <a:xfrm>
            <a:off x="5522913" y="476250"/>
            <a:ext cx="33702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2000" i="1">
                <a:latin typeface="Calibri" panose="020F0502020204030204" pitchFamily="34" charset="0"/>
              </a:rPr>
              <a:t>Rendszerszintű eredmények</a:t>
            </a:r>
          </a:p>
        </p:txBody>
      </p: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1A5D3D7D-A909-499A-8F39-4638335117CF}"/>
              </a:ext>
            </a:extLst>
          </p:cNvPr>
          <p:cNvCxnSpPr/>
          <p:nvPr/>
        </p:nvCxnSpPr>
        <p:spPr>
          <a:xfrm flipV="1">
            <a:off x="4437063" y="4221163"/>
            <a:ext cx="1647825" cy="14446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6B722500-C45C-40B1-A7AB-D616637A771A}"/>
              </a:ext>
            </a:extLst>
          </p:cNvPr>
          <p:cNvCxnSpPr/>
          <p:nvPr/>
        </p:nvCxnSpPr>
        <p:spPr>
          <a:xfrm flipV="1">
            <a:off x="5522913" y="4724400"/>
            <a:ext cx="647700" cy="57626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39D96CC9-E90E-4E4E-8357-EBB4030E3094}"/>
              </a:ext>
            </a:extLst>
          </p:cNvPr>
          <p:cNvCxnSpPr/>
          <p:nvPr/>
        </p:nvCxnSpPr>
        <p:spPr>
          <a:xfrm>
            <a:off x="4802188" y="5805488"/>
            <a:ext cx="274637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35E7E317-51FB-4C38-9F28-FDC26EDF0B30}"/>
              </a:ext>
            </a:extLst>
          </p:cNvPr>
          <p:cNvSpPr txBox="1">
            <a:spLocks/>
          </p:cNvSpPr>
          <p:nvPr/>
        </p:nvSpPr>
        <p:spPr bwMode="auto">
          <a:xfrm>
            <a:off x="4787900" y="6199188"/>
            <a:ext cx="20875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1800" i="1">
                <a:latin typeface="Calibri" panose="020F0502020204030204" pitchFamily="34" charset="0"/>
              </a:rPr>
              <a:t>Belső eredmények</a:t>
            </a:r>
          </a:p>
        </p:txBody>
      </p:sp>
      <p:sp>
        <p:nvSpPr>
          <p:cNvPr id="26644" name="Téglalap 1">
            <a:extLst>
              <a:ext uri="{FF2B5EF4-FFF2-40B4-BE49-F238E27FC236}">
                <a16:creationId xmlns:a16="http://schemas.microsoft.com/office/drawing/2014/main" id="{BBA60A9A-8142-4FBC-8538-B5DD9F1BD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4852988"/>
            <a:ext cx="21891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  <a:cs typeface="Times New Roman" panose="02020603050405020304" pitchFamily="18" charset="0"/>
              </a:rPr>
              <a:t>Az oktatási innováció dinamikus modellje</a:t>
            </a:r>
            <a:endParaRPr lang="en-GB" altLang="hu-HU" sz="2800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6" grpId="0" animBg="1"/>
      <p:bldP spid="7" grpId="0" build="p"/>
      <p:bldP spid="8" grpId="0" animBg="1"/>
      <p:bldP spid="9" grpId="0" build="p"/>
      <p:bldP spid="10" grpId="0" animBg="1"/>
      <p:bldP spid="11" grpId="0" build="p" bldLvl="2"/>
      <p:bldP spid="14" grpId="0" build="p"/>
      <p:bldP spid="17" grpId="0" build="p"/>
      <p:bldP spid="22" grpId="0" build="p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82F3E6F-30AB-4677-B3C1-4E77BD4379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31763"/>
            <a:ext cx="8461375" cy="719137"/>
          </a:xfrm>
        </p:spPr>
        <p:txBody>
          <a:bodyPr/>
          <a:lstStyle/>
          <a:p>
            <a:r>
              <a:rPr lang="hu-HU" altLang="hu-HU"/>
              <a:t>Az innováció egysége: makro/mikro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6DBC08-09F0-4B23-B801-DB753764D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6446838"/>
            <a:ext cx="1728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200" kern="0" dirty="0"/>
              <a:t>Forrás: Innova kutatás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C7BD238-14CA-437E-BA55-3E71E711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035050"/>
            <a:ext cx="43370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2000" kern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Ahol az innováció keletkezik, ahol alkalmazzák, átveszik, átadják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A757C59-4785-47AB-95BD-B634492E8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995363"/>
            <a:ext cx="140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63F8E96-FA7B-4E05-940B-D822C0984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2027238"/>
            <a:ext cx="1422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677E188-CC86-4ADE-A885-20796896F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3141663"/>
            <a:ext cx="13541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93B73B7-D6CE-4F45-9F73-82971B9FE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802188"/>
            <a:ext cx="1981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047340-E81D-46B9-BAC5-11A56EEF84D5}"/>
              </a:ext>
            </a:extLst>
          </p:cNvPr>
          <p:cNvGraphicFramePr/>
          <p:nvPr/>
        </p:nvGraphicFramePr>
        <p:xfrm>
          <a:off x="6696" y="844414"/>
          <a:ext cx="7620000" cy="574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  <p:bldP spid="1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8">
            <a:extLst>
              <a:ext uri="{FF2B5EF4-FFF2-40B4-BE49-F238E27FC236}">
                <a16:creationId xmlns:a16="http://schemas.microsoft.com/office/drawing/2014/main" id="{EE3576E0-318C-4B05-A8D2-6A270B97D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6350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sz="4000"/>
              <a:t>Az oktatási innovációk tipológiája a keletkezés kontextusa szerint</a:t>
            </a:r>
          </a:p>
        </p:txBody>
      </p:sp>
      <p:sp>
        <p:nvSpPr>
          <p:cNvPr id="2051" name="Alcím 2">
            <a:extLst>
              <a:ext uri="{FF2B5EF4-FFF2-40B4-BE49-F238E27FC236}">
                <a16:creationId xmlns:a16="http://schemas.microsoft.com/office/drawing/2014/main" id="{AAB08664-CC1C-48A5-BCD3-3F517686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550" y="3203575"/>
            <a:ext cx="2047875" cy="671513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solidFill>
                  <a:schemeClr val="tx1">
                    <a:lumMod val="65000"/>
                  </a:schemeClr>
                </a:solidFill>
              </a:rPr>
              <a:t>Top down</a:t>
            </a:r>
            <a:br>
              <a:rPr lang="hu-HU" altLang="hu-HU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altLang="hu-HU" sz="1200" dirty="0">
                <a:solidFill>
                  <a:schemeClr val="tx1">
                    <a:lumMod val="65000"/>
                  </a:schemeClr>
                </a:solidFill>
              </a:rPr>
              <a:t>(„felülről érkező”)</a:t>
            </a:r>
          </a:p>
        </p:txBody>
      </p:sp>
      <p:sp>
        <p:nvSpPr>
          <p:cNvPr id="4" name="Lefelé nyíl 3">
            <a:extLst>
              <a:ext uri="{FF2B5EF4-FFF2-40B4-BE49-F238E27FC236}">
                <a16:creationId xmlns:a16="http://schemas.microsoft.com/office/drawing/2014/main" id="{B9169F92-AA5E-4993-9416-EF706EF23453}"/>
              </a:ext>
            </a:extLst>
          </p:cNvPr>
          <p:cNvSpPr/>
          <p:nvPr/>
        </p:nvSpPr>
        <p:spPr>
          <a:xfrm rot="2963162">
            <a:off x="2635250" y="1546225"/>
            <a:ext cx="501650" cy="184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5" name="Lefelé nyíl 4">
            <a:extLst>
              <a:ext uri="{FF2B5EF4-FFF2-40B4-BE49-F238E27FC236}">
                <a16:creationId xmlns:a16="http://schemas.microsoft.com/office/drawing/2014/main" id="{5CF1897C-8C52-448C-900E-E58E1644575B}"/>
              </a:ext>
            </a:extLst>
          </p:cNvPr>
          <p:cNvSpPr/>
          <p:nvPr/>
        </p:nvSpPr>
        <p:spPr>
          <a:xfrm rot="18723086">
            <a:off x="5054600" y="1639888"/>
            <a:ext cx="504825" cy="1098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6" name="Lefelé nyíl 5">
            <a:extLst>
              <a:ext uri="{FF2B5EF4-FFF2-40B4-BE49-F238E27FC236}">
                <a16:creationId xmlns:a16="http://schemas.microsoft.com/office/drawing/2014/main" id="{F574415D-7D20-4216-A765-C35411C722DB}"/>
              </a:ext>
            </a:extLst>
          </p:cNvPr>
          <p:cNvSpPr/>
          <p:nvPr/>
        </p:nvSpPr>
        <p:spPr>
          <a:xfrm rot="2963162">
            <a:off x="1081881" y="3848894"/>
            <a:ext cx="312738" cy="1206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7" name="Lefelé nyíl 6">
            <a:extLst>
              <a:ext uri="{FF2B5EF4-FFF2-40B4-BE49-F238E27FC236}">
                <a16:creationId xmlns:a16="http://schemas.microsoft.com/office/drawing/2014/main" id="{CA309856-084A-4DCA-A4D3-915DB8CB22FE}"/>
              </a:ext>
            </a:extLst>
          </p:cNvPr>
          <p:cNvSpPr/>
          <p:nvPr/>
        </p:nvSpPr>
        <p:spPr>
          <a:xfrm rot="18723086">
            <a:off x="5212557" y="5053806"/>
            <a:ext cx="190500" cy="665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2056" name="Alcím 2">
            <a:extLst>
              <a:ext uri="{FF2B5EF4-FFF2-40B4-BE49-F238E27FC236}">
                <a16:creationId xmlns:a16="http://schemas.microsoft.com/office/drawing/2014/main" id="{EFB2C17D-1F34-46EE-98CC-7549F6EF0671}"/>
              </a:ext>
            </a:extLst>
          </p:cNvPr>
          <p:cNvSpPr txBox="1">
            <a:spLocks/>
          </p:cNvSpPr>
          <p:nvPr/>
        </p:nvSpPr>
        <p:spPr bwMode="auto">
          <a:xfrm>
            <a:off x="163513" y="5203825"/>
            <a:ext cx="15954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000">
                <a:solidFill>
                  <a:srgbClr val="A6A6A6"/>
                </a:solidFill>
                <a:latin typeface="Calibri" panose="020F0502020204030204" pitchFamily="34" charset="0"/>
              </a:rPr>
              <a:t>Jog  által szankcionált, kötelező</a:t>
            </a:r>
          </a:p>
        </p:txBody>
      </p:sp>
      <p:sp>
        <p:nvSpPr>
          <p:cNvPr id="2057" name="Alcím 2">
            <a:extLst>
              <a:ext uri="{FF2B5EF4-FFF2-40B4-BE49-F238E27FC236}">
                <a16:creationId xmlns:a16="http://schemas.microsoft.com/office/drawing/2014/main" id="{1DC906B4-CD68-46E0-83D3-C476C30904EA}"/>
              </a:ext>
            </a:extLst>
          </p:cNvPr>
          <p:cNvSpPr txBox="1">
            <a:spLocks/>
          </p:cNvSpPr>
          <p:nvPr/>
        </p:nvSpPr>
        <p:spPr bwMode="auto">
          <a:xfrm>
            <a:off x="1584325" y="4991100"/>
            <a:ext cx="195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000">
                <a:solidFill>
                  <a:srgbClr val="A6A6A6"/>
                </a:solidFill>
                <a:latin typeface="Calibri" panose="020F0502020204030204" pitchFamily="34" charset="0"/>
              </a:rPr>
              <a:t>Ösztönzők által serkentett, önkéntes </a:t>
            </a:r>
          </a:p>
        </p:txBody>
      </p:sp>
      <p:sp>
        <p:nvSpPr>
          <p:cNvPr id="2058" name="Alcím 2">
            <a:extLst>
              <a:ext uri="{FF2B5EF4-FFF2-40B4-BE49-F238E27FC236}">
                <a16:creationId xmlns:a16="http://schemas.microsoft.com/office/drawing/2014/main" id="{69985C17-3C3E-4D04-A6F3-7193DCB901C5}"/>
              </a:ext>
            </a:extLst>
          </p:cNvPr>
          <p:cNvSpPr txBox="1">
            <a:spLocks/>
          </p:cNvSpPr>
          <p:nvPr/>
        </p:nvSpPr>
        <p:spPr bwMode="auto">
          <a:xfrm>
            <a:off x="5148263" y="2565400"/>
            <a:ext cx="23225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altLang="hu-HU"/>
              <a:t>Bottom up</a:t>
            </a:r>
            <a:br>
              <a:rPr lang="hu-HU" altLang="hu-HU"/>
            </a:br>
            <a:r>
              <a:rPr lang="hu-HU" altLang="hu-HU" sz="1200"/>
              <a:t>(„alul keletkező”)</a:t>
            </a:r>
          </a:p>
        </p:txBody>
      </p:sp>
      <p:sp>
        <p:nvSpPr>
          <p:cNvPr id="12" name="Lefelé nyíl 11">
            <a:extLst>
              <a:ext uri="{FF2B5EF4-FFF2-40B4-BE49-F238E27FC236}">
                <a16:creationId xmlns:a16="http://schemas.microsoft.com/office/drawing/2014/main" id="{B2C3E8E4-D973-4B82-B9E5-03AD1655BA71}"/>
              </a:ext>
            </a:extLst>
          </p:cNvPr>
          <p:cNvSpPr/>
          <p:nvPr/>
        </p:nvSpPr>
        <p:spPr>
          <a:xfrm rot="2963162">
            <a:off x="5201444" y="3177381"/>
            <a:ext cx="352425" cy="1141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2060" name="Alcím 2">
            <a:extLst>
              <a:ext uri="{FF2B5EF4-FFF2-40B4-BE49-F238E27FC236}">
                <a16:creationId xmlns:a16="http://schemas.microsoft.com/office/drawing/2014/main" id="{C5DD968A-64C2-4EF4-8DF2-CD1647FA70F8}"/>
              </a:ext>
            </a:extLst>
          </p:cNvPr>
          <p:cNvSpPr txBox="1">
            <a:spLocks/>
          </p:cNvSpPr>
          <p:nvPr/>
        </p:nvSpPr>
        <p:spPr bwMode="auto">
          <a:xfrm>
            <a:off x="3708400" y="4316413"/>
            <a:ext cx="2159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000" i="1">
                <a:solidFill>
                  <a:srgbClr val="D9D9D9"/>
                </a:solidFill>
                <a:latin typeface="Calibri" panose="020F0502020204030204" pitchFamily="34" charset="0"/>
              </a:rPr>
              <a:t>Van </a:t>
            </a:r>
            <a:r>
              <a:rPr lang="hu-HU" altLang="hu-HU" sz="2000">
                <a:solidFill>
                  <a:srgbClr val="D9D9D9"/>
                </a:solidFill>
                <a:latin typeface="Calibri" panose="020F0502020204030204" pitchFamily="34" charset="0"/>
              </a:rPr>
              <a:t>külső</a:t>
            </a:r>
            <a:br>
              <a:rPr lang="hu-HU" altLang="hu-HU" sz="2000">
                <a:solidFill>
                  <a:srgbClr val="D9D9D9"/>
                </a:solidFill>
                <a:latin typeface="Calibri" panose="020F0502020204030204" pitchFamily="34" charset="0"/>
              </a:rPr>
            </a:br>
            <a:r>
              <a:rPr lang="hu-HU" altLang="hu-HU" sz="2000">
                <a:solidFill>
                  <a:srgbClr val="D9D9D9"/>
                </a:solidFill>
                <a:latin typeface="Calibri" panose="020F0502020204030204" pitchFamily="34" charset="0"/>
              </a:rPr>
              <a:t> ösztönző platform</a:t>
            </a:r>
          </a:p>
        </p:txBody>
      </p:sp>
      <p:sp>
        <p:nvSpPr>
          <p:cNvPr id="2061" name="Alcím 2">
            <a:extLst>
              <a:ext uri="{FF2B5EF4-FFF2-40B4-BE49-F238E27FC236}">
                <a16:creationId xmlns:a16="http://schemas.microsoft.com/office/drawing/2014/main" id="{27EA71E6-A493-44C5-89DF-4EA7D5ADF595}"/>
              </a:ext>
            </a:extLst>
          </p:cNvPr>
          <p:cNvSpPr txBox="1">
            <a:spLocks/>
          </p:cNvSpPr>
          <p:nvPr/>
        </p:nvSpPr>
        <p:spPr bwMode="auto">
          <a:xfrm>
            <a:off x="6516688" y="4165600"/>
            <a:ext cx="2381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000" i="1">
                <a:latin typeface="Calibri" panose="020F0502020204030204" pitchFamily="34" charset="0"/>
              </a:rPr>
              <a:t>Nincs </a:t>
            </a:r>
            <a:r>
              <a:rPr lang="hu-HU" altLang="hu-HU" sz="2000">
                <a:latin typeface="Calibri" panose="020F0502020204030204" pitchFamily="34" charset="0"/>
              </a:rPr>
              <a:t>külső </a:t>
            </a:r>
            <a:br>
              <a:rPr lang="hu-HU" altLang="hu-HU" sz="2000">
                <a:latin typeface="Calibri" panose="020F0502020204030204" pitchFamily="34" charset="0"/>
              </a:rPr>
            </a:br>
            <a:r>
              <a:rPr lang="hu-HU" altLang="hu-HU" sz="2000">
                <a:latin typeface="Calibri" panose="020F0502020204030204" pitchFamily="34" charset="0"/>
              </a:rPr>
              <a:t>ösztönző platform</a:t>
            </a:r>
          </a:p>
        </p:txBody>
      </p:sp>
      <p:sp>
        <p:nvSpPr>
          <p:cNvPr id="16" name="Lefelé nyíl 15">
            <a:extLst>
              <a:ext uri="{FF2B5EF4-FFF2-40B4-BE49-F238E27FC236}">
                <a16:creationId xmlns:a16="http://schemas.microsoft.com/office/drawing/2014/main" id="{16EBF7DF-9A73-4CC5-9260-B886A4AAAB9B}"/>
              </a:ext>
            </a:extLst>
          </p:cNvPr>
          <p:cNvSpPr/>
          <p:nvPr/>
        </p:nvSpPr>
        <p:spPr>
          <a:xfrm rot="18723086">
            <a:off x="2245520" y="3967956"/>
            <a:ext cx="309562" cy="93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17" name="Lefelé nyíl 16">
            <a:extLst>
              <a:ext uri="{FF2B5EF4-FFF2-40B4-BE49-F238E27FC236}">
                <a16:creationId xmlns:a16="http://schemas.microsoft.com/office/drawing/2014/main" id="{7B8616EC-9F47-42A8-86B4-388F31039851}"/>
              </a:ext>
            </a:extLst>
          </p:cNvPr>
          <p:cNvSpPr/>
          <p:nvPr/>
        </p:nvSpPr>
        <p:spPr>
          <a:xfrm rot="2963162">
            <a:off x="4360069" y="4961731"/>
            <a:ext cx="177800" cy="909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18" name="Lefelé nyíl 17">
            <a:extLst>
              <a:ext uri="{FF2B5EF4-FFF2-40B4-BE49-F238E27FC236}">
                <a16:creationId xmlns:a16="http://schemas.microsoft.com/office/drawing/2014/main" id="{3D7DC91E-B9C2-4CD4-92B7-C600AD270297}"/>
              </a:ext>
            </a:extLst>
          </p:cNvPr>
          <p:cNvSpPr/>
          <p:nvPr/>
        </p:nvSpPr>
        <p:spPr>
          <a:xfrm rot="18723086">
            <a:off x="6738144" y="3164682"/>
            <a:ext cx="349250" cy="1141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2065" name="Alcím 2">
            <a:extLst>
              <a:ext uri="{FF2B5EF4-FFF2-40B4-BE49-F238E27FC236}">
                <a16:creationId xmlns:a16="http://schemas.microsoft.com/office/drawing/2014/main" id="{9D6B2ABA-26C4-4795-95D5-E6DB5AF06CCF}"/>
              </a:ext>
            </a:extLst>
          </p:cNvPr>
          <p:cNvSpPr txBox="1">
            <a:spLocks/>
          </p:cNvSpPr>
          <p:nvPr/>
        </p:nvSpPr>
        <p:spPr bwMode="auto">
          <a:xfrm>
            <a:off x="6246813" y="5803900"/>
            <a:ext cx="14652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1500">
                <a:latin typeface="Calibri" panose="020F0502020204030204" pitchFamily="34" charset="0"/>
              </a:rPr>
              <a:t>Tudatos innováció világos célokkal</a:t>
            </a:r>
          </a:p>
        </p:txBody>
      </p:sp>
      <p:sp>
        <p:nvSpPr>
          <p:cNvPr id="2066" name="Alcím 2">
            <a:extLst>
              <a:ext uri="{FF2B5EF4-FFF2-40B4-BE49-F238E27FC236}">
                <a16:creationId xmlns:a16="http://schemas.microsoft.com/office/drawing/2014/main" id="{394C9A0F-CF2A-4E1C-B209-5F4AC350B254}"/>
              </a:ext>
            </a:extLst>
          </p:cNvPr>
          <p:cNvSpPr txBox="1">
            <a:spLocks/>
          </p:cNvSpPr>
          <p:nvPr/>
        </p:nvSpPr>
        <p:spPr bwMode="auto">
          <a:xfrm>
            <a:off x="4895850" y="5692775"/>
            <a:ext cx="13954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1500">
                <a:solidFill>
                  <a:srgbClr val="D9D9D9"/>
                </a:solidFill>
                <a:latin typeface="Calibri" panose="020F0502020204030204" pitchFamily="34" charset="0"/>
              </a:rPr>
              <a:t>Nincsenek világos célok</a:t>
            </a:r>
          </a:p>
        </p:txBody>
      </p:sp>
      <p:sp>
        <p:nvSpPr>
          <p:cNvPr id="21" name="Lefelé nyíl 20">
            <a:extLst>
              <a:ext uri="{FF2B5EF4-FFF2-40B4-BE49-F238E27FC236}">
                <a16:creationId xmlns:a16="http://schemas.microsoft.com/office/drawing/2014/main" id="{158FB8A0-6AD2-4557-81FA-E9AEF3668BDA}"/>
              </a:ext>
            </a:extLst>
          </p:cNvPr>
          <p:cNvSpPr/>
          <p:nvPr/>
        </p:nvSpPr>
        <p:spPr>
          <a:xfrm rot="2963162">
            <a:off x="7212806" y="4812507"/>
            <a:ext cx="174625" cy="938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22" name="Lefelé nyíl 21">
            <a:extLst>
              <a:ext uri="{FF2B5EF4-FFF2-40B4-BE49-F238E27FC236}">
                <a16:creationId xmlns:a16="http://schemas.microsoft.com/office/drawing/2014/main" id="{DF7E1F9C-49F7-4D5F-84EB-6AA187509821}"/>
              </a:ext>
            </a:extLst>
          </p:cNvPr>
          <p:cNvSpPr/>
          <p:nvPr/>
        </p:nvSpPr>
        <p:spPr>
          <a:xfrm rot="18723086">
            <a:off x="8156575" y="4870450"/>
            <a:ext cx="188913" cy="665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2069" name="Alcím 2">
            <a:extLst>
              <a:ext uri="{FF2B5EF4-FFF2-40B4-BE49-F238E27FC236}">
                <a16:creationId xmlns:a16="http://schemas.microsoft.com/office/drawing/2014/main" id="{AD4D15ED-51F1-4BBE-A2CA-611C30B952E4}"/>
              </a:ext>
            </a:extLst>
          </p:cNvPr>
          <p:cNvSpPr txBox="1">
            <a:spLocks/>
          </p:cNvSpPr>
          <p:nvPr/>
        </p:nvSpPr>
        <p:spPr bwMode="auto">
          <a:xfrm>
            <a:off x="7904163" y="5624513"/>
            <a:ext cx="1204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1500">
                <a:latin typeface="Calibri" panose="020F0502020204030204" pitchFamily="34" charset="0"/>
              </a:rPr>
              <a:t>Nincsenek világos célok</a:t>
            </a:r>
          </a:p>
        </p:txBody>
      </p:sp>
      <p:sp>
        <p:nvSpPr>
          <p:cNvPr id="2070" name="Alcím 2">
            <a:extLst>
              <a:ext uri="{FF2B5EF4-FFF2-40B4-BE49-F238E27FC236}">
                <a16:creationId xmlns:a16="http://schemas.microsoft.com/office/drawing/2014/main" id="{1ACCCCAF-7EFC-4B2B-B119-2CE5F831503A}"/>
              </a:ext>
            </a:extLst>
          </p:cNvPr>
          <p:cNvSpPr txBox="1">
            <a:spLocks/>
          </p:cNvSpPr>
          <p:nvPr/>
        </p:nvSpPr>
        <p:spPr bwMode="auto">
          <a:xfrm>
            <a:off x="3302000" y="5824538"/>
            <a:ext cx="1492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1500">
                <a:solidFill>
                  <a:srgbClr val="D9D9D9"/>
                </a:solidFill>
                <a:latin typeface="Calibri" panose="020F0502020204030204" pitchFamily="34" charset="0"/>
              </a:rPr>
              <a:t>Tudatos innováció világos célokkal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8044C5E6-23FB-4D1F-9E7F-359EAF72D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6565900"/>
            <a:ext cx="18446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hu-HU" sz="1200" kern="0" dirty="0"/>
              <a:t>Forrás: Innova kutatás</a:t>
            </a:r>
            <a:endParaRPr lang="en-GB" altLang="hu-HU" sz="12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4" grpId="0" animBg="1"/>
      <p:bldP spid="5" grpId="0" animBg="1"/>
      <p:bldP spid="6" grpId="0" animBg="1"/>
      <p:bldP spid="7" grpId="0" animBg="1"/>
      <p:bldP spid="2056" grpId="0"/>
      <p:bldP spid="2057" grpId="0"/>
      <p:bldP spid="2058" grpId="0"/>
      <p:bldP spid="12" grpId="0" animBg="1"/>
      <p:bldP spid="2060" grpId="0"/>
      <p:bldP spid="2061" grpId="0"/>
      <p:bldP spid="16" grpId="0" animBg="1"/>
      <p:bldP spid="17" grpId="0" animBg="1"/>
      <p:bldP spid="18" grpId="0" animBg="1"/>
      <p:bldP spid="2065" grpId="0"/>
      <p:bldP spid="2066" grpId="0"/>
      <p:bldP spid="21" grpId="0" animBg="1"/>
      <p:bldP spid="22" grpId="0" animBg="1"/>
      <p:bldP spid="2069" grpId="0"/>
      <p:bldP spid="2070" grpId="0"/>
      <p:bldP spid="2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3AA176C-0C3A-46FA-AD06-E35C5B779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388" y="333375"/>
            <a:ext cx="8153400" cy="609600"/>
          </a:xfrm>
        </p:spPr>
        <p:txBody>
          <a:bodyPr/>
          <a:lstStyle/>
          <a:p>
            <a:r>
              <a:rPr lang="hu-HU" altLang="hu-HU" sz="4800"/>
              <a:t>Az innovációk keletkezése</a:t>
            </a:r>
            <a:br>
              <a:rPr lang="hu-HU" altLang="hu-HU" sz="4800"/>
            </a:br>
            <a:r>
              <a:rPr lang="hu-HU" altLang="hu-HU" sz="3600"/>
              <a:t>(a „kalandos innovációs utazás”)</a:t>
            </a:r>
            <a:endParaRPr lang="en-GB" altLang="hu-HU" sz="36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D8F57D61-86E3-4A1E-BB5E-6EC4C414F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6388" y="6318250"/>
            <a:ext cx="8364537" cy="5667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hu-HU" sz="1200" i="1"/>
              <a:t>Forrás</a:t>
            </a:r>
            <a:r>
              <a:rPr lang="fr-FR" altLang="hu-HU" sz="1200"/>
              <a:t>: </a:t>
            </a:r>
            <a:r>
              <a:rPr lang="en-GB" altLang="hu-HU" sz="1200"/>
              <a:t>Van de Ven, Andrew H., Angle, Harold L. and Poole, Marshall Scott (2000): Research on The Management of Innovation. The Minnesota Studies. Oxford University Press</a:t>
            </a:r>
            <a:endParaRPr lang="hu-HU" altLang="hu-HU" sz="120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FC7E40D-2F00-49EB-84A0-7053A72E024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9144000" cy="47625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39D5DB1-3658-4E38-BFA1-5A47455C7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719137"/>
          </a:xfrm>
        </p:spPr>
        <p:txBody>
          <a:bodyPr/>
          <a:lstStyle/>
          <a:p>
            <a:pPr algn="l"/>
            <a:r>
              <a:rPr lang="hu-HU" altLang="hu-HU" sz="3600"/>
              <a:t>Szervezeti és egyéni innovációs </a:t>
            </a:r>
            <a:br>
              <a:rPr lang="hu-HU" altLang="hu-HU" sz="3600"/>
            </a:br>
            <a:r>
              <a:rPr lang="hu-HU" altLang="hu-HU" sz="3600"/>
              <a:t>aktivitás a magyar oktatásban</a:t>
            </a:r>
            <a:endParaRPr lang="en-GB" altLang="hu-HU" sz="360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E791493-03DD-439B-9047-368696836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84288"/>
            <a:ext cx="47148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7490015-B848-4190-91A7-880DF8394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708275"/>
            <a:ext cx="44592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187E960-55E3-4E54-9B10-87BD68A3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311275"/>
            <a:ext cx="15843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800" kern="0" dirty="0">
                <a:solidFill>
                  <a:srgbClr val="FF0000"/>
                </a:solidFill>
              </a:rPr>
              <a:t>SZERVEZETI</a:t>
            </a:r>
            <a:br>
              <a:rPr lang="hu-HU" altLang="hu-HU" sz="1800" kern="0" dirty="0">
                <a:solidFill>
                  <a:srgbClr val="FF0000"/>
                </a:solidFill>
              </a:rPr>
            </a:br>
            <a:r>
              <a:rPr lang="hu-HU" altLang="hu-HU" sz="1800" kern="0" dirty="0">
                <a:solidFill>
                  <a:srgbClr val="FF0000"/>
                </a:solidFill>
              </a:rPr>
              <a:t>(iskolák)</a:t>
            </a:r>
            <a:endParaRPr lang="en-GB" altLang="hu-HU" sz="1800" kern="0" dirty="0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1956119-FC29-42B7-9E0A-CBA63282D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873375"/>
            <a:ext cx="1727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800" kern="0" dirty="0">
                <a:solidFill>
                  <a:srgbClr val="FF0000"/>
                </a:solidFill>
              </a:rPr>
              <a:t>EGYÉNI</a:t>
            </a:r>
            <a:br>
              <a:rPr lang="hu-HU" altLang="hu-HU" sz="1800" kern="0" dirty="0">
                <a:solidFill>
                  <a:srgbClr val="FF0000"/>
                </a:solidFill>
              </a:rPr>
            </a:br>
            <a:r>
              <a:rPr lang="hu-HU" altLang="hu-HU" sz="1800" kern="0" dirty="0">
                <a:solidFill>
                  <a:srgbClr val="FF0000"/>
                </a:solidFill>
              </a:rPr>
              <a:t>(pedagógusok)</a:t>
            </a:r>
            <a:endParaRPr lang="en-GB" altLang="hu-HU" sz="1800" kern="0" dirty="0">
              <a:solidFill>
                <a:srgbClr val="FF0000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34DE73B-E9D0-4512-94EE-D9D7404FB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37288"/>
            <a:ext cx="3743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200" kern="0" dirty="0"/>
              <a:t>Megjegyzés: összevont szervezeti és egyéni innovációs aktivitás mutatók. </a:t>
            </a:r>
            <a:r>
              <a:rPr lang="hu-HU" altLang="hu-HU" sz="1200" dirty="0"/>
              <a:t>Innova2 adatbázis, 2018</a:t>
            </a:r>
            <a:r>
              <a:rPr lang="hu-HU" altLang="hu-HU" sz="1200" kern="0" dirty="0"/>
              <a:t> </a:t>
            </a:r>
            <a:endParaRPr lang="en-GB" altLang="hu-HU" sz="1200" kern="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F5031A5-7DB1-4036-AE90-72A9D1BD0FF8}"/>
              </a:ext>
            </a:extLst>
          </p:cNvPr>
          <p:cNvSpPr txBox="1"/>
          <p:nvPr/>
        </p:nvSpPr>
        <p:spPr>
          <a:xfrm>
            <a:off x="6804025" y="3573463"/>
            <a:ext cx="2232025" cy="13239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Pl. „</a:t>
            </a:r>
            <a:r>
              <a:rPr lang="fr-FR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Valamilyen általam kitalált új megoldás jelentősen javította a munkám</a:t>
            </a: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fr-FR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redményességét</a:t>
            </a: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altLang="hu-HU" sz="1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9AEA1A9-A603-451D-B6A2-523BB3269F83}"/>
              </a:ext>
            </a:extLst>
          </p:cNvPr>
          <p:cNvSpPr txBox="1"/>
          <p:nvPr/>
        </p:nvSpPr>
        <p:spPr>
          <a:xfrm>
            <a:off x="2195513" y="2012950"/>
            <a:ext cx="2381250" cy="13239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Pl. „A munkatársaink által kezdeményezett újítások nyomán a szervezet eredményessége érzékelhetően javult”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  <p:bldP spid="9" grpId="0" build="p" bldLvl="2" autoUpdateAnimBg="0"/>
      <p:bldP spid="10" grpId="0" build="p" bldLvl="2" autoUpdateAnimBg="0"/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3997C9A-685C-4684-A391-C8B62D700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38113"/>
            <a:ext cx="8609013" cy="863600"/>
          </a:xfrm>
        </p:spPr>
        <p:txBody>
          <a:bodyPr/>
          <a:lstStyle/>
          <a:p>
            <a:pPr algn="l"/>
            <a:r>
              <a:rPr lang="hu-HU" altLang="hu-HU"/>
              <a:t>Nemzetközi összehasonlítás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F08C5E0-D397-461B-89D5-77E92D4E9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975" y="1196975"/>
            <a:ext cx="7737475" cy="5386388"/>
          </a:xfrm>
        </p:spPr>
        <p:txBody>
          <a:bodyPr/>
          <a:lstStyle/>
          <a:p>
            <a:r>
              <a:rPr lang="hu-HU" altLang="hu-HU" sz="4000"/>
              <a:t>Az innovációs aktivitás </a:t>
            </a:r>
            <a:br>
              <a:rPr lang="hu-HU" altLang="hu-HU" sz="4000"/>
            </a:br>
            <a:r>
              <a:rPr lang="hu-HU" altLang="hu-HU" sz="4000"/>
              <a:t>mutatója</a:t>
            </a:r>
          </a:p>
          <a:p>
            <a:pPr lvl="1"/>
            <a:r>
              <a:rPr lang="hu-HU" altLang="hu-HU" sz="3600"/>
              <a:t> Csak meglévő adatok</a:t>
            </a:r>
            <a:br>
              <a:rPr lang="hu-HU" altLang="hu-HU" sz="3600"/>
            </a:br>
            <a:r>
              <a:rPr lang="hu-HU" altLang="hu-HU" sz="3600"/>
              <a:t>másodelemzése</a:t>
            </a:r>
          </a:p>
          <a:p>
            <a:pPr lvl="1"/>
            <a:r>
              <a:rPr lang="hu-HU" altLang="hu-HU" sz="3600"/>
              <a:t> Példák</a:t>
            </a:r>
            <a:br>
              <a:rPr lang="hu-HU" altLang="hu-HU" sz="3600"/>
            </a:br>
            <a:br>
              <a:rPr lang="hu-HU" altLang="hu-HU" sz="1000"/>
            </a:br>
            <a:endParaRPr lang="hu-HU" altLang="hu-HU" sz="1000"/>
          </a:p>
          <a:p>
            <a:r>
              <a:rPr lang="hu-HU" altLang="hu-HU" sz="4000"/>
              <a:t>Tervek: </a:t>
            </a:r>
            <a:br>
              <a:rPr lang="hu-HU" altLang="hu-HU" sz="4000"/>
            </a:br>
            <a:r>
              <a:rPr lang="hu-HU" altLang="hu-HU" sz="2800"/>
              <a:t>az OECD az EU támogatásával tervezi az innovációs aktivitás mérését </a:t>
            </a:r>
            <a:r>
              <a:rPr lang="hu-HU" altLang="hu-HU" sz="2800" i="1"/>
              <a:t>közvetlen iskolai adatfelvétellel</a:t>
            </a:r>
          </a:p>
        </p:txBody>
      </p:sp>
      <p:pic>
        <p:nvPicPr>
          <p:cNvPr id="7" name="Kép 6">
            <a:hlinkClick r:id="rId3"/>
            <a:extLst>
              <a:ext uri="{FF2B5EF4-FFF2-40B4-BE49-F238E27FC236}">
                <a16:creationId xmlns:a16="http://schemas.microsoft.com/office/drawing/2014/main" id="{EC280561-EC5A-431B-80B3-C06E10931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873250"/>
            <a:ext cx="908050" cy="11509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hlinkClick r:id="rId5"/>
            <a:extLst>
              <a:ext uri="{FF2B5EF4-FFF2-40B4-BE49-F238E27FC236}">
                <a16:creationId xmlns:a16="http://schemas.microsoft.com/office/drawing/2014/main" id="{4F904D36-5101-4C65-BC67-A538AA9AD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143125"/>
            <a:ext cx="873125" cy="11191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>
            <a:hlinkClick r:id="rId7"/>
            <a:extLst>
              <a:ext uri="{FF2B5EF4-FFF2-40B4-BE49-F238E27FC236}">
                <a16:creationId xmlns:a16="http://schemas.microsoft.com/office/drawing/2014/main" id="{3D905D18-52EC-4F52-915A-6E7488E12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362075"/>
            <a:ext cx="1395413" cy="15636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hlinkClick r:id="" action="ppaction://customshow?id=15&amp;return=true"/>
            <a:extLst>
              <a:ext uri="{FF2B5EF4-FFF2-40B4-BE49-F238E27FC236}">
                <a16:creationId xmlns:a16="http://schemas.microsoft.com/office/drawing/2014/main" id="{066DAD37-B5FB-483F-B748-B77BD11E4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640138"/>
            <a:ext cx="1371600" cy="1016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hlinkClick r:id="" action="ppaction://customshow?id=16&amp;return=true"/>
            <a:extLst>
              <a:ext uri="{FF2B5EF4-FFF2-40B4-BE49-F238E27FC236}">
                <a16:creationId xmlns:a16="http://schemas.microsoft.com/office/drawing/2014/main" id="{AC420045-C3B3-4AE9-A420-CDA09D44FC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4000500"/>
            <a:ext cx="1338262" cy="9699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4A04188-4FE2-4CE1-9A36-4B429C5C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0163"/>
            <a:ext cx="8723313" cy="1670050"/>
          </a:xfrm>
        </p:spPr>
        <p:txBody>
          <a:bodyPr/>
          <a:lstStyle/>
          <a:p>
            <a:pPr algn="l"/>
            <a:r>
              <a:rPr lang="hu-HU" altLang="hu-HU"/>
              <a:t>Összevont közoktatási innovációs index (2006-2016)</a:t>
            </a:r>
            <a:br>
              <a:rPr lang="hu-HU" altLang="hu-HU"/>
            </a:br>
            <a:r>
              <a:rPr lang="hu-HU" altLang="hu-HU" sz="1600"/>
              <a:t>(PISA és IEA adatbázis) 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79732CAC-2395-4380-9441-F6024F43D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838" y="6092825"/>
            <a:ext cx="8950325" cy="4905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800"/>
              <a:t>Forrás: </a:t>
            </a:r>
            <a:r>
              <a:rPr lang="en-US" altLang="hu-HU" sz="1800"/>
              <a:t>Vincent-Lancrin, S., et al. (2019), </a:t>
            </a:r>
            <a:r>
              <a:rPr lang="en-US" altLang="hu-HU" sz="1800" i="1"/>
              <a:t>Measuring Innovation in Education 2019: What Has Changed in the</a:t>
            </a:r>
            <a:r>
              <a:rPr lang="hu-HU" altLang="hu-HU" sz="1800" i="1"/>
              <a:t> </a:t>
            </a:r>
            <a:r>
              <a:rPr lang="en-US" altLang="hu-HU" sz="1800" i="1"/>
              <a:t>Classroom?</a:t>
            </a:r>
            <a:r>
              <a:rPr lang="en-US" altLang="hu-HU" sz="1800"/>
              <a:t>, Educational Research and Innovation, OECD Publishing, Paris</a:t>
            </a:r>
            <a:endParaRPr lang="hu-HU" altLang="hu-HU" sz="180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29AF454-5464-4253-97DB-F7D9EC51C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889125"/>
            <a:ext cx="91440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4AE7D370-40D3-44E2-91DD-9A7022C8304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27313" y="1628775"/>
            <a:ext cx="720725" cy="9366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4F5DF3E-EBCD-449D-AEDC-0762F3002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0163"/>
            <a:ext cx="8723313" cy="1670050"/>
          </a:xfrm>
        </p:spPr>
        <p:txBody>
          <a:bodyPr/>
          <a:lstStyle/>
          <a:p>
            <a:pPr algn="l"/>
            <a:r>
              <a:rPr lang="hu-HU" altLang="hu-HU"/>
              <a:t>Kölcsönös óralátogatás</a:t>
            </a:r>
            <a:br>
              <a:rPr lang="hu-HU" altLang="hu-HU"/>
            </a:br>
            <a:r>
              <a:rPr lang="hu-HU" altLang="hu-HU" sz="2400"/>
              <a:t>(Azon 4. évfolyamos gyerekeknek aránya, akiknek pedagógusai látogatták kollégáik óráit, 2007-2015)</a:t>
            </a:r>
            <a:br>
              <a:rPr lang="hu-HU" altLang="hu-HU" sz="2400"/>
            </a:br>
            <a:r>
              <a:rPr lang="en-GB" altLang="hu-HU" sz="1200"/>
              <a:t>TIMSS </a:t>
            </a:r>
            <a:r>
              <a:rPr lang="hu-HU" altLang="hu-HU" sz="1200"/>
              <a:t>adatbázis, pedagógusok kérdőíve) 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86F57C2A-6189-438E-83A6-A78C66856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838" y="6092825"/>
            <a:ext cx="8950325" cy="4905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800"/>
              <a:t>Forrás: </a:t>
            </a:r>
            <a:r>
              <a:rPr lang="en-US" altLang="hu-HU" sz="1800"/>
              <a:t>Vincent-Lancrin, S., et al. (2019), </a:t>
            </a:r>
            <a:r>
              <a:rPr lang="en-US" altLang="hu-HU" sz="1800" i="1"/>
              <a:t>Measuring Innovation in Education 2019: What Has Changed in the</a:t>
            </a:r>
            <a:r>
              <a:rPr lang="hu-HU" altLang="hu-HU" sz="1800" i="1"/>
              <a:t> </a:t>
            </a:r>
            <a:r>
              <a:rPr lang="en-US" altLang="hu-HU" sz="1800" i="1"/>
              <a:t>Classroom?</a:t>
            </a:r>
            <a:r>
              <a:rPr lang="en-US" altLang="hu-HU" sz="1800"/>
              <a:t>, Educational Research and Innovation, OECD Publishing, Paris</a:t>
            </a:r>
            <a:endParaRPr lang="hu-HU" altLang="hu-HU" sz="180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6EEC410-D343-4FC3-8188-A0626C9CA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889125"/>
            <a:ext cx="91440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D70C4C10-8321-4AA2-A632-B4F5F1C8F0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72225" y="2276475"/>
            <a:ext cx="431800" cy="720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4A36B65-5949-41ED-A6A4-586B922FA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072313" cy="2133600"/>
          </a:xfrm>
        </p:spPr>
        <p:txBody>
          <a:bodyPr/>
          <a:lstStyle/>
          <a:p>
            <a:pPr algn="l"/>
            <a:r>
              <a:rPr lang="hu-HU" altLang="hu-HU" sz="4800"/>
              <a:t>Miért kell az innovációval foglalkoznunk?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F3544F06-2A13-4CD9-841A-2B14040E5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138363"/>
            <a:ext cx="8285163" cy="4464050"/>
          </a:xfrm>
        </p:spPr>
        <p:txBody>
          <a:bodyPr/>
          <a:lstStyle/>
          <a:p>
            <a:r>
              <a:rPr lang="hu-HU" altLang="hu-HU" sz="3600"/>
              <a:t>Az emberi képességek mellett az innováció vált a gazdasági és társadalmi fejlődés legfontosabb motorjává </a:t>
            </a:r>
          </a:p>
          <a:p>
            <a:r>
              <a:rPr lang="hu-HU" altLang="hu-HU" sz="3600"/>
              <a:t>Mind a </a:t>
            </a:r>
            <a:r>
              <a:rPr lang="hu-HU" altLang="hu-HU" sz="3600" i="1"/>
              <a:t>rendszerek</a:t>
            </a:r>
            <a:r>
              <a:rPr lang="hu-HU" altLang="hu-HU" sz="3600"/>
              <a:t>, mind az egyes </a:t>
            </a:r>
            <a:r>
              <a:rPr lang="hu-HU" altLang="hu-HU" sz="3600" i="1"/>
              <a:t>szervezetek</a:t>
            </a:r>
            <a:r>
              <a:rPr lang="hu-HU" altLang="hu-HU" sz="3600"/>
              <a:t>, mind az </a:t>
            </a:r>
            <a:r>
              <a:rPr lang="hu-HU" altLang="hu-HU" sz="3600" i="1"/>
              <a:t>egyének</a:t>
            </a:r>
            <a:r>
              <a:rPr lang="hu-HU" altLang="hu-HU" sz="3600"/>
              <a:t> </a:t>
            </a:r>
            <a:br>
              <a:rPr lang="hu-HU" altLang="hu-HU" sz="3600"/>
            </a:br>
            <a:r>
              <a:rPr lang="hu-HU" altLang="hu-HU" sz="3600"/>
              <a:t>sikerességét alapvetően meghatározza innovációs képességük</a:t>
            </a:r>
          </a:p>
        </p:txBody>
      </p:sp>
      <p:pic>
        <p:nvPicPr>
          <p:cNvPr id="7" name="Picture 2" descr="http://www.sltrib.com/csp/mediapool/sites/dt.common.streams.StreamServer.cls?STREAMOID=ZtGjvd9aC1zTtAHR05eqJs$daE2N3K4ZzOUsqbU5sYuCob7dA84uhmS0wJVj0RGbWCsjLu883Ygn4B49Lvm9bPe2QeMKQdVeZmXF$9l$4uCZ8QDXhaHEp3rvzXRJFdy0KqPHLoMevcTLo3h8xh70Y6N_U_CryOsw6FTOdKL_jpQ-&amp;CONTENTTYPE=image/jpeg">
            <a:extLst>
              <a:ext uri="{FF2B5EF4-FFF2-40B4-BE49-F238E27FC236}">
                <a16:creationId xmlns:a16="http://schemas.microsoft.com/office/drawing/2014/main" id="{B9EB2729-110E-4A70-9BF3-8FA2445C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192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FEDF849-4936-477B-892A-5AD23DCA6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8" y="152400"/>
            <a:ext cx="8958262" cy="1223963"/>
          </a:xfrm>
        </p:spPr>
        <p:txBody>
          <a:bodyPr/>
          <a:lstStyle/>
          <a:p>
            <a:pPr algn="l"/>
            <a:r>
              <a:rPr lang="hu-HU" altLang="hu-HU"/>
              <a:t>Innovációs folyamatok, képességek és eredmények a magyar közoktatásban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0C18CE83-7CC5-4148-A7E5-0C541CB04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9413" y="1628775"/>
            <a:ext cx="8497887" cy="4875213"/>
          </a:xfrm>
        </p:spPr>
        <p:txBody>
          <a:bodyPr/>
          <a:lstStyle/>
          <a:p>
            <a:r>
              <a:rPr lang="hu-HU" altLang="hu-HU" sz="3800"/>
              <a:t>Az innovációs aktivitás szintje </a:t>
            </a:r>
            <a:br>
              <a:rPr lang="hu-HU" altLang="hu-HU" sz="3600"/>
            </a:br>
            <a:r>
              <a:rPr lang="hu-HU" altLang="hu-HU"/>
              <a:t>(összetett innovációs index)</a:t>
            </a:r>
          </a:p>
          <a:p>
            <a:pPr lvl="1"/>
            <a:r>
              <a:rPr lang="hu-HU" altLang="hu-HU" sz="3600"/>
              <a:t> </a:t>
            </a:r>
            <a:r>
              <a:rPr lang="hu-HU" altLang="hu-HU" sz="3000"/>
              <a:t>Két adatfelvétel (2016; 2018)</a:t>
            </a:r>
          </a:p>
          <a:p>
            <a:pPr lvl="1"/>
            <a:r>
              <a:rPr lang="hu-HU" altLang="hu-HU" sz="3000"/>
              <a:t> Szervezeti és egyéni szint</a:t>
            </a:r>
          </a:p>
          <a:p>
            <a:r>
              <a:rPr lang="hu-HU" altLang="hu-HU" sz="3800"/>
              <a:t>Típusok, hatások</a:t>
            </a:r>
            <a:br>
              <a:rPr lang="hu-HU" altLang="hu-HU" sz="3800"/>
            </a:br>
            <a:r>
              <a:rPr lang="hu-HU" altLang="hu-HU" sz="3800"/>
              <a:t>összefüggések</a:t>
            </a:r>
          </a:p>
          <a:p>
            <a:r>
              <a:rPr lang="hu-HU" altLang="hu-HU" sz="3800"/>
              <a:t>Az oktatási innovációk</a:t>
            </a:r>
            <a:br>
              <a:rPr lang="hu-HU" altLang="hu-HU" sz="3800"/>
            </a:br>
            <a:r>
              <a:rPr lang="hu-HU" altLang="hu-HU" sz="3800"/>
              <a:t>mélyebb rétegei</a:t>
            </a:r>
            <a:br>
              <a:rPr lang="hu-HU" altLang="hu-HU" sz="3800"/>
            </a:br>
            <a:r>
              <a:rPr lang="hu-HU" altLang="hu-HU" sz="1600"/>
              <a:t>(csak konkrét innovációknál vizsgálható)</a:t>
            </a:r>
          </a:p>
        </p:txBody>
      </p:sp>
      <p:pic>
        <p:nvPicPr>
          <p:cNvPr id="6" name="Kép 5">
            <a:hlinkClick r:id="" action="ppaction://customshow?id=1&amp;return=true"/>
            <a:extLst>
              <a:ext uri="{FF2B5EF4-FFF2-40B4-BE49-F238E27FC236}">
                <a16:creationId xmlns:a16="http://schemas.microsoft.com/office/drawing/2014/main" id="{9E67E6E9-BEFB-4C78-8E5C-BA6B74AEE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503488"/>
            <a:ext cx="1639887" cy="11985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hlinkClick r:id="" action="ppaction://customshow?id=2&amp;return=true"/>
            <a:extLst>
              <a:ext uri="{FF2B5EF4-FFF2-40B4-BE49-F238E27FC236}">
                <a16:creationId xmlns:a16="http://schemas.microsoft.com/office/drawing/2014/main" id="{BEFEB971-CA01-4C53-B2F8-F564AF397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44938"/>
            <a:ext cx="1493837" cy="11398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hlinkClick r:id="" action="ppaction://customshow?id=17&amp;return=true"/>
            <a:extLst>
              <a:ext uri="{FF2B5EF4-FFF2-40B4-BE49-F238E27FC236}">
                <a16:creationId xmlns:a16="http://schemas.microsoft.com/office/drawing/2014/main" id="{0DF307B5-3B4C-4592-8DCC-263105FB1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56225"/>
            <a:ext cx="1163637" cy="8763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hlinkClick r:id="" action="ppaction://customshow?id=19&amp;return=true"/>
            <a:extLst>
              <a:ext uri="{FF2B5EF4-FFF2-40B4-BE49-F238E27FC236}">
                <a16:creationId xmlns:a16="http://schemas.microsoft.com/office/drawing/2014/main" id="{114EF536-597E-40B4-9624-D61AE0CA8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5737225"/>
            <a:ext cx="1201737" cy="9032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C5E46C1-E2F1-48EF-8F4B-DF108AF0C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525" y="176213"/>
            <a:ext cx="5610225" cy="895350"/>
          </a:xfrm>
        </p:spPr>
        <p:txBody>
          <a:bodyPr/>
          <a:lstStyle/>
          <a:p>
            <a:pPr algn="l"/>
            <a:r>
              <a:rPr lang="hu-HU" altLang="hu-HU" sz="4800"/>
              <a:t>Innovációs diverzitás</a:t>
            </a:r>
            <a:br>
              <a:rPr lang="hu-HU" altLang="hu-HU" sz="2000"/>
            </a:br>
            <a:r>
              <a:rPr lang="hu-HU" altLang="hu-HU" sz="2000"/>
              <a:t>(tipológiák, összefüggések)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7FF3F70-A900-40C9-BE6D-9EA213872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496300" cy="5338762"/>
          </a:xfrm>
        </p:spPr>
        <p:txBody>
          <a:bodyPr/>
          <a:lstStyle/>
          <a:p>
            <a:r>
              <a:rPr lang="hu-HU" altLang="hu-HU" sz="4000"/>
              <a:t>Újítás és megosztás</a:t>
            </a:r>
          </a:p>
          <a:p>
            <a:r>
              <a:rPr lang="hu-HU" altLang="hu-HU" sz="4000"/>
              <a:t>Újító szervezet, </a:t>
            </a:r>
            <a:br>
              <a:rPr lang="hu-HU" altLang="hu-HU" sz="4000"/>
            </a:br>
            <a:r>
              <a:rPr lang="hu-HU" altLang="hu-HU" sz="4000"/>
              <a:t>újító egyén</a:t>
            </a:r>
            <a:endParaRPr lang="hu-HU" altLang="hu-HU" sz="1200"/>
          </a:p>
          <a:p>
            <a:r>
              <a:rPr lang="hu-HU" altLang="hu-HU" sz="4000"/>
              <a:t>Szervezeti sajátosságok</a:t>
            </a:r>
            <a:br>
              <a:rPr lang="hu-HU" altLang="hu-HU" sz="4000"/>
            </a:br>
            <a:r>
              <a:rPr lang="hu-HU" altLang="hu-HU" sz="4000"/>
              <a:t>és egyéni újító aktivitás</a:t>
            </a:r>
            <a:endParaRPr lang="hu-HU" altLang="hu-HU" sz="1200"/>
          </a:p>
          <a:p>
            <a:r>
              <a:rPr lang="hu-HU" altLang="hu-HU" sz="4000"/>
              <a:t>Az egyéni innovációs</a:t>
            </a:r>
            <a:br>
              <a:rPr lang="hu-HU" altLang="hu-HU" sz="4000"/>
            </a:br>
            <a:r>
              <a:rPr lang="hu-HU" altLang="hu-HU" sz="4000"/>
              <a:t>viselkedés típusai</a:t>
            </a:r>
          </a:p>
          <a:p>
            <a:r>
              <a:rPr lang="hu-HU" altLang="hu-HU" sz="4000"/>
              <a:t>Mesterpedagógusok</a:t>
            </a:r>
            <a:br>
              <a:rPr lang="hu-HU" altLang="hu-HU" sz="4000"/>
            </a:br>
            <a:r>
              <a:rPr lang="hu-HU" altLang="hu-HU" sz="1200"/>
              <a:t> </a:t>
            </a:r>
          </a:p>
          <a:p>
            <a:endParaRPr lang="hu-HU" altLang="hu-HU" sz="4000"/>
          </a:p>
        </p:txBody>
      </p:sp>
      <p:pic>
        <p:nvPicPr>
          <p:cNvPr id="2" name="Kép 1">
            <a:hlinkClick r:id="" action="ppaction://customshow?id=3&amp;return=true"/>
            <a:extLst>
              <a:ext uri="{FF2B5EF4-FFF2-40B4-BE49-F238E27FC236}">
                <a16:creationId xmlns:a16="http://schemas.microsoft.com/office/drawing/2014/main" id="{3165C232-0E1C-471C-86AB-7141346DD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027113"/>
            <a:ext cx="1112838" cy="8286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571289C3-02CC-435B-A5D8-D30047099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363663"/>
            <a:ext cx="1101725" cy="8207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1D99FCA3-7B8B-4873-89C5-4E9FC4E16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938"/>
            <a:ext cx="1216025" cy="8191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hlinkClick r:id="" action="ppaction://customshow?id=7&amp;return=true"/>
            <a:extLst>
              <a:ext uri="{FF2B5EF4-FFF2-40B4-BE49-F238E27FC236}">
                <a16:creationId xmlns:a16="http://schemas.microsoft.com/office/drawing/2014/main" id="{02A9AC18-C854-412E-A475-8E064EF05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84563"/>
            <a:ext cx="1212850" cy="9112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>
            <a:hlinkClick r:id="" action="ppaction://customshow?id=8&amp;return=true"/>
            <a:extLst>
              <a:ext uri="{FF2B5EF4-FFF2-40B4-BE49-F238E27FC236}">
                <a16:creationId xmlns:a16="http://schemas.microsoft.com/office/drawing/2014/main" id="{DDD1AE19-05E0-46DF-AE0B-B76307ED90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4868863"/>
            <a:ext cx="1139825" cy="83978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hlinkClick r:id="" action="ppaction://customshow?id=23&amp;return=true"/>
            <a:extLst>
              <a:ext uri="{FF2B5EF4-FFF2-40B4-BE49-F238E27FC236}">
                <a16:creationId xmlns:a16="http://schemas.microsoft.com/office/drawing/2014/main" id="{38A2B4F9-DCED-4FDD-A197-B97F4E0BD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708650"/>
            <a:ext cx="1106487" cy="827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A60357A-6B5C-42E3-9227-35CD2F5E5F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44463"/>
            <a:ext cx="8712200" cy="812800"/>
          </a:xfrm>
        </p:spPr>
        <p:txBody>
          <a:bodyPr/>
          <a:lstStyle/>
          <a:p>
            <a:r>
              <a:rPr lang="hu-HU" altLang="hu-HU" sz="4000"/>
              <a:t>Újítók és átvevők</a:t>
            </a:r>
            <a:br>
              <a:rPr lang="en-GB" altLang="hu-HU" sz="2000"/>
            </a:br>
            <a:endParaRPr lang="en-GB" altLang="hu-HU" sz="2000"/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6E3E3252-C7AA-401D-8E8B-43F0CC00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981075"/>
            <a:ext cx="4103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 sz="2800">
                <a:solidFill>
                  <a:schemeClr val="accent1"/>
                </a:solidFill>
              </a:rPr>
              <a:t>Történt saját újítás</a:t>
            </a:r>
            <a:endParaRPr lang="en-GB" altLang="hu-HU" sz="2800">
              <a:solidFill>
                <a:schemeClr val="accent1"/>
              </a:solidFill>
            </a:endParaRPr>
          </a:p>
        </p:txBody>
      </p:sp>
      <p:sp>
        <p:nvSpPr>
          <p:cNvPr id="360452" name="Text Box 4">
            <a:extLst>
              <a:ext uri="{FF2B5EF4-FFF2-40B4-BE49-F238E27FC236}">
                <a16:creationId xmlns:a16="http://schemas.microsoft.com/office/drawing/2014/main" id="{6444A03D-0461-4B91-BE76-BA1A55F1F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3173413"/>
            <a:ext cx="1852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Történt átvétel</a:t>
            </a:r>
            <a:endParaRPr lang="en-GB" altLang="hu-HU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0454" name="Text Box 6">
            <a:extLst>
              <a:ext uri="{FF2B5EF4-FFF2-40B4-BE49-F238E27FC236}">
                <a16:creationId xmlns:a16="http://schemas.microsoft.com/office/drawing/2014/main" id="{5B9A4199-11D7-45EB-A633-3A3B410A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3095625"/>
            <a:ext cx="2449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Nem történt átvétel</a:t>
            </a:r>
            <a:endParaRPr lang="en-GB" altLang="hu-HU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0455" name="Rectangle 7">
            <a:extLst>
              <a:ext uri="{FF2B5EF4-FFF2-40B4-BE49-F238E27FC236}">
                <a16:creationId xmlns:a16="http://schemas.microsoft.com/office/drawing/2014/main" id="{F2372568-D84F-4CE6-ABE5-662ED7B4E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6067425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 sz="2800">
                <a:solidFill>
                  <a:schemeClr val="accent1"/>
                </a:solidFill>
              </a:rPr>
              <a:t>Nem történt saját újítás</a:t>
            </a:r>
            <a:endParaRPr lang="en-GB" altLang="hu-HU" sz="2800">
              <a:solidFill>
                <a:schemeClr val="accent1"/>
              </a:solidFill>
            </a:endParaRPr>
          </a:p>
        </p:txBody>
      </p:sp>
      <p:sp>
        <p:nvSpPr>
          <p:cNvPr id="360456" name="Line 8">
            <a:extLst>
              <a:ext uri="{FF2B5EF4-FFF2-40B4-BE49-F238E27FC236}">
                <a16:creationId xmlns:a16="http://schemas.microsoft.com/office/drawing/2014/main" id="{FB10AA8E-EC43-4EEB-9487-E316DED23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628775"/>
            <a:ext cx="0" cy="424815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57" name="Line 9">
            <a:extLst>
              <a:ext uri="{FF2B5EF4-FFF2-40B4-BE49-F238E27FC236}">
                <a16:creationId xmlns:a16="http://schemas.microsoft.com/office/drawing/2014/main" id="{193A9717-FC2B-4543-B6AD-47B116047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3716338"/>
            <a:ext cx="4572000" cy="0"/>
          </a:xfrm>
          <a:prstGeom prst="lin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Times.New.Roman.Gras0171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A565E42D-8770-429F-A9A0-DCBCCFBF4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4040188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Nem újított, nem vett át: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6,6%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(N=102)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81945037-2419-470E-B58B-E807BC0F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084388"/>
            <a:ext cx="187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hu-HU" altLang="hu-HU" sz="18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„</a:t>
            </a:r>
            <a:r>
              <a:rPr lang="hu-HU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Átvettük belföldi szervezet bevált újításait.</a:t>
            </a:r>
            <a:r>
              <a:rPr lang="hu-HU" altLang="hu-HU" sz="18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DC42CB7B-68B4-42EF-953A-B2B381FC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5254625"/>
            <a:ext cx="2185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hu-HU" altLang="hu-HU" sz="1200">
                <a:solidFill>
                  <a:srgbClr val="FFC000"/>
                </a:solidFill>
                <a:cs typeface="Times New Roman" panose="02020603050405020304" pitchFamily="18" charset="0"/>
              </a:rPr>
              <a:t>„</a:t>
            </a:r>
            <a:r>
              <a:rPr lang="hu-HU" altLang="hu-HU" sz="1800">
                <a:solidFill>
                  <a:srgbClr val="FFC000"/>
                </a:solidFill>
              </a:rPr>
              <a:t>Saját munkatársaink találtak ki a szervezet eredményességét szolgáló új megoldásokat.</a:t>
            </a:r>
            <a:r>
              <a:rPr lang="hu-HU" altLang="hu-HU" sz="1800">
                <a:solidFill>
                  <a:srgbClr val="FFC000"/>
                </a:solidFill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71407A9-2369-4A3F-81EB-C35DAC0F604F}"/>
              </a:ext>
            </a:extLst>
          </p:cNvPr>
          <p:cNvSpPr txBox="1">
            <a:spLocks noChangeArrowheads="1"/>
          </p:cNvSpPr>
          <p:nvPr/>
        </p:nvSpPr>
        <p:spPr>
          <a:xfrm>
            <a:off x="-131763" y="6588125"/>
            <a:ext cx="2628901" cy="2968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hu-HU" altLang="hu-HU" sz="1200" kern="0" dirty="0"/>
              <a:t>Forrás: Innova2 adatbázis, közoktatás</a:t>
            </a:r>
            <a:endParaRPr lang="en-GB" altLang="hu-HU" sz="1200" kern="0" dirty="0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137E7615-47C3-4538-96F1-6472D2296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1916113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Újított, de nem vett át: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19,7%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(N=306)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DC9B5244-37EB-4D12-B938-B83B3F113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987800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Nem újított, de átvett: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(N=80)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A040DED9-4B4A-4F66-8A8D-4E4E9C03F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1916113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Újított is és át is vett: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68,5%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(N=1063)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utoUpdateAnimBg="0"/>
      <p:bldP spid="360452" grpId="0"/>
      <p:bldP spid="360454" grpId="0"/>
      <p:bldP spid="360455" grpId="0" autoUpdateAnimBg="0"/>
      <p:bldP spid="20" grpId="0" autoUpdateAnimBg="0"/>
      <p:bldP spid="2" grpId="0"/>
      <p:bldP spid="24" grpId="0"/>
      <p:bldP spid="16" grpId="0" build="p" bldLvl="2" autoUpdateAnimBg="0"/>
      <p:bldP spid="17" grpId="0" autoUpdateAnimBg="0"/>
      <p:bldP spid="18" grpId="0" autoUpdateAnimBg="0"/>
      <p:bldP spid="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185C1DE-24C7-4F19-B10C-71FE59582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081087"/>
          </a:xfrm>
        </p:spPr>
        <p:txBody>
          <a:bodyPr/>
          <a:lstStyle/>
          <a:p>
            <a:r>
              <a:rPr lang="hu-HU" altLang="hu-HU" sz="4000"/>
              <a:t>A megosztó viselkedés típusa és az innovációs aktivitás mértéke</a:t>
            </a:r>
            <a:endParaRPr lang="en-GB" altLang="hu-HU" sz="40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F9D62162-FE7A-4A2C-BE42-5B557B4DD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237288"/>
            <a:ext cx="8928100" cy="5048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1400"/>
              <a:t>Kompozit szervezeti innovációs aktivitás mutató (1-100). Szervezeti szintű adatok.</a:t>
            </a:r>
            <a:br>
              <a:rPr lang="hu-HU" altLang="hu-HU" sz="1400"/>
            </a:br>
            <a:r>
              <a:rPr lang="hu-HU" altLang="hu-HU" sz="1400"/>
              <a:t>A különbség mindegyik oszlop között statisztikailag szignifikáns. Forrás: Innova adatbázis, 2018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EE2DB8-F957-4F03-8D57-B496DDB7DB4D}"/>
              </a:ext>
            </a:extLst>
          </p:cNvPr>
          <p:cNvGraphicFramePr>
            <a:graphicFrameLocks/>
          </p:cNvGraphicFramePr>
          <p:nvPr/>
        </p:nvGraphicFramePr>
        <p:xfrm>
          <a:off x="-146050" y="196850"/>
          <a:ext cx="9725025" cy="631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7A056E4-12A3-477C-9311-2EC4FF499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892175"/>
          </a:xfrm>
        </p:spPr>
        <p:txBody>
          <a:bodyPr/>
          <a:lstStyle/>
          <a:p>
            <a:pPr algn="l"/>
            <a:r>
              <a:rPr lang="hu-HU" altLang="hu-HU" sz="4000"/>
              <a:t>Innovációs típusok és </a:t>
            </a:r>
            <a:br>
              <a:rPr lang="hu-HU" altLang="hu-HU" sz="4000"/>
            </a:br>
            <a:r>
              <a:rPr lang="hu-HU" altLang="hu-HU" sz="4000"/>
              <a:t>szervezeti eredményesség</a:t>
            </a:r>
            <a:endParaRPr lang="en-GB" altLang="hu-HU" sz="40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16B4DB7A-35B7-4043-86EA-3B33BB3B2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308725"/>
            <a:ext cx="8928100" cy="433388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1200"/>
              <a:t>Összevont (vezetői és munkatársi véleményen alapuló) szervezeti eredményesség mutató (1-100). </a:t>
            </a:r>
            <a:br>
              <a:rPr lang="hu-HU" altLang="hu-HU" sz="1200"/>
            </a:br>
            <a:r>
              <a:rPr lang="hu-HU" altLang="hu-HU" sz="1200"/>
              <a:t>A különbség mindegyik oszlop között statisztikailag szignifikáns. Forrás: Innova adatbázis, 2018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1124BC-FFF4-4A6D-99B7-A282A38C4416}"/>
              </a:ext>
            </a:extLst>
          </p:cNvPr>
          <p:cNvGraphicFramePr/>
          <p:nvPr/>
        </p:nvGraphicFramePr>
        <p:xfrm>
          <a:off x="0" y="1008142"/>
          <a:ext cx="9144000" cy="432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Kép 9">
            <a:extLst>
              <a:ext uri="{FF2B5EF4-FFF2-40B4-BE49-F238E27FC236}">
                <a16:creationId xmlns:a16="http://schemas.microsoft.com/office/drawing/2014/main" id="{D69ACAB3-AFCE-4863-BD11-431162403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29238"/>
            <a:ext cx="1114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DE6BE48-68E6-4B41-BB30-3E22309FE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5283200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9289433-0607-4463-8C5A-3A7A83363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46688"/>
            <a:ext cx="10826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86659A65-5261-49FA-9BAF-B45C16966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5357813"/>
            <a:ext cx="11557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hlinkClick r:id="" action="ppaction://customshow?id=6&amp;return=true"/>
            <a:extLst>
              <a:ext uri="{FF2B5EF4-FFF2-40B4-BE49-F238E27FC236}">
                <a16:creationId xmlns:a16="http://schemas.microsoft.com/office/drawing/2014/main" id="{2B7A07B6-BF7D-44DF-BD23-2587A74C12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173038"/>
            <a:ext cx="898525" cy="6715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F5A1C55-5469-4011-A8C4-47523828F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3998913" cy="1084263"/>
          </a:xfrm>
        </p:spPr>
        <p:txBody>
          <a:bodyPr/>
          <a:lstStyle/>
          <a:p>
            <a:r>
              <a:rPr lang="hu-HU" altLang="hu-HU" sz="4000"/>
              <a:t>Kombinációk és a hatások mértéke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5DD59E4-7B5E-4244-AEF5-779D73E40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908050"/>
            <a:ext cx="16652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6778514-17DA-4B8C-A5E8-D47F23EB0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68750"/>
            <a:ext cx="1584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5975DBD-1E3D-48A6-848C-D3E736693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5486400"/>
            <a:ext cx="13858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Jobbra nyíl 10">
            <a:extLst>
              <a:ext uri="{FF2B5EF4-FFF2-40B4-BE49-F238E27FC236}">
                <a16:creationId xmlns:a16="http://schemas.microsoft.com/office/drawing/2014/main" id="{0AFAAA17-7ACF-46DD-A218-8D1A480179B7}"/>
              </a:ext>
            </a:extLst>
          </p:cNvPr>
          <p:cNvSpPr/>
          <p:nvPr/>
        </p:nvSpPr>
        <p:spPr bwMode="auto">
          <a:xfrm rot="20584946">
            <a:off x="885825" y="2143125"/>
            <a:ext cx="3095625" cy="36195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16" name="Jobbra nyíl 15">
            <a:extLst>
              <a:ext uri="{FF2B5EF4-FFF2-40B4-BE49-F238E27FC236}">
                <a16:creationId xmlns:a16="http://schemas.microsoft.com/office/drawing/2014/main" id="{5912C264-12E8-414D-8F6E-F32E635E18EB}"/>
              </a:ext>
            </a:extLst>
          </p:cNvPr>
          <p:cNvSpPr/>
          <p:nvPr/>
        </p:nvSpPr>
        <p:spPr bwMode="auto">
          <a:xfrm rot="21004946">
            <a:off x="1157288" y="3173413"/>
            <a:ext cx="3095625" cy="36195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17" name="Jobbra nyíl 16">
            <a:extLst>
              <a:ext uri="{FF2B5EF4-FFF2-40B4-BE49-F238E27FC236}">
                <a16:creationId xmlns:a16="http://schemas.microsoft.com/office/drawing/2014/main" id="{150BFC28-C1B3-4B3F-872D-F4B9EEB916FB}"/>
              </a:ext>
            </a:extLst>
          </p:cNvPr>
          <p:cNvSpPr/>
          <p:nvPr/>
        </p:nvSpPr>
        <p:spPr bwMode="auto">
          <a:xfrm>
            <a:off x="1196975" y="4411663"/>
            <a:ext cx="3097213" cy="36195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18" name="Jobbra nyíl 17">
            <a:extLst>
              <a:ext uri="{FF2B5EF4-FFF2-40B4-BE49-F238E27FC236}">
                <a16:creationId xmlns:a16="http://schemas.microsoft.com/office/drawing/2014/main" id="{EC1FA991-3E51-4919-AA3F-E25235E2B7F9}"/>
              </a:ext>
            </a:extLst>
          </p:cNvPr>
          <p:cNvSpPr/>
          <p:nvPr/>
        </p:nvSpPr>
        <p:spPr bwMode="auto">
          <a:xfrm rot="278505">
            <a:off x="1162050" y="5602288"/>
            <a:ext cx="3097213" cy="36195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19" name="Jobbra nyíl 18">
            <a:extLst>
              <a:ext uri="{FF2B5EF4-FFF2-40B4-BE49-F238E27FC236}">
                <a16:creationId xmlns:a16="http://schemas.microsoft.com/office/drawing/2014/main" id="{71951C1F-9168-4EA9-96DB-6B9E31979EDB}"/>
              </a:ext>
            </a:extLst>
          </p:cNvPr>
          <p:cNvSpPr/>
          <p:nvPr/>
        </p:nvSpPr>
        <p:spPr bwMode="auto">
          <a:xfrm>
            <a:off x="6286500" y="1454150"/>
            <a:ext cx="1087438" cy="28892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20" name="Jobbra nyíl 19">
            <a:extLst>
              <a:ext uri="{FF2B5EF4-FFF2-40B4-BE49-F238E27FC236}">
                <a16:creationId xmlns:a16="http://schemas.microsoft.com/office/drawing/2014/main" id="{9038C42D-5E46-47A8-A5ED-30A63FAF4D0F}"/>
              </a:ext>
            </a:extLst>
          </p:cNvPr>
          <p:cNvSpPr/>
          <p:nvPr/>
        </p:nvSpPr>
        <p:spPr bwMode="auto">
          <a:xfrm>
            <a:off x="6983413" y="2708275"/>
            <a:ext cx="1374775" cy="64928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21" name="Jobbra nyíl 20">
            <a:extLst>
              <a:ext uri="{FF2B5EF4-FFF2-40B4-BE49-F238E27FC236}">
                <a16:creationId xmlns:a16="http://schemas.microsoft.com/office/drawing/2014/main" id="{1F7E1865-23D6-44FC-81A0-51012841E3C2}"/>
              </a:ext>
            </a:extLst>
          </p:cNvPr>
          <p:cNvSpPr/>
          <p:nvPr/>
        </p:nvSpPr>
        <p:spPr bwMode="auto">
          <a:xfrm>
            <a:off x="7113588" y="4141788"/>
            <a:ext cx="1562100" cy="8413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22" name="Jobbra nyíl 21">
            <a:extLst>
              <a:ext uri="{FF2B5EF4-FFF2-40B4-BE49-F238E27FC236}">
                <a16:creationId xmlns:a16="http://schemas.microsoft.com/office/drawing/2014/main" id="{0CC60D2D-B2A0-4F4B-9F35-CFDC1B166BDA}"/>
              </a:ext>
            </a:extLst>
          </p:cNvPr>
          <p:cNvSpPr/>
          <p:nvPr/>
        </p:nvSpPr>
        <p:spPr bwMode="auto">
          <a:xfrm>
            <a:off x="6634163" y="5486400"/>
            <a:ext cx="2301875" cy="12065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36F0EB72-23D6-429E-9C32-CCA7EF0DE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474913"/>
            <a:ext cx="165576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47BEE3C-05FE-4C6A-BF17-42685370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798888"/>
            <a:ext cx="1881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B0F0"/>
                </a:solidFill>
                <a:latin typeface="Times.New.Roman.Gras0171"/>
              </a:rPr>
              <a:t>találkozások</a:t>
            </a:r>
            <a:endParaRPr lang="en-GB" altLang="hu-HU" sz="2400">
              <a:solidFill>
                <a:srgbClr val="00B0F0"/>
              </a:solidFill>
              <a:latin typeface="Times.New.Roman.Gras0171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4EF73E93-15A7-439C-8E51-BD18AEB55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3505200"/>
            <a:ext cx="126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B050"/>
                </a:solidFill>
                <a:latin typeface="Times.New.Roman.Gras0171"/>
              </a:rPr>
              <a:t>hatások</a:t>
            </a:r>
            <a:endParaRPr lang="en-GB" altLang="hu-HU" sz="2400">
              <a:solidFill>
                <a:srgbClr val="00B050"/>
              </a:solidFill>
              <a:latin typeface="Times.New.Roman.Gras0171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DB5D237-D113-47CB-ABCA-E59133106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52525"/>
          </a:xfrm>
        </p:spPr>
        <p:txBody>
          <a:bodyPr/>
          <a:lstStyle/>
          <a:p>
            <a:r>
              <a:rPr lang="hu-HU" altLang="hu-HU" sz="3200"/>
              <a:t>Az innovációs szervezeti viselkedés típusai és az egyes típusokhoz köthető egyének innovációs aktivitása</a:t>
            </a:r>
            <a:endParaRPr lang="en-GB" altLang="hu-HU" sz="32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070CE958-E1F1-458B-AE9D-F28608018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165850"/>
            <a:ext cx="8856662" cy="647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200"/>
              <a:t>Megjegyzés</a:t>
            </a:r>
            <a:r>
              <a:rPr lang="en-GB" altLang="hu-HU" sz="1200"/>
              <a:t>: </a:t>
            </a:r>
            <a:r>
              <a:rPr lang="hu-HU" altLang="hu-HU" sz="1200"/>
              <a:t>Kompozit innovációs mutató (1-100). </a:t>
            </a:r>
            <a:r>
              <a:rPr lang="en-GB" altLang="hu-HU" sz="1200"/>
              <a:t>Innova2 </a:t>
            </a:r>
            <a:r>
              <a:rPr lang="hu-HU" altLang="hu-HU" sz="1200"/>
              <a:t>egyéni és szervezeti adatbázis, csak konkrét innovációt bemutató egyének (elemszám az oszlopok felett </a:t>
            </a:r>
            <a:r>
              <a:rPr lang="en-GB" altLang="hu-HU" sz="1200"/>
              <a:t>).</a:t>
            </a:r>
            <a:r>
              <a:rPr lang="hu-HU" altLang="hu-HU" sz="1200"/>
              <a:t> A különbségek a két legmagasabb oszlopot leszámítva statisztikailag szignifikánsak. A négy típus a Quinn kérdések faktoranalízisén alapul (átlag alatti és feletti faktorértékek)</a:t>
            </a:r>
            <a:endParaRPr lang="en-GB" altLang="hu-HU" sz="12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214985-241A-4FC3-939B-1C6854CA1699}"/>
              </a:ext>
            </a:extLst>
          </p:cNvPr>
          <p:cNvGraphicFramePr/>
          <p:nvPr/>
        </p:nvGraphicFramePr>
        <p:xfrm>
          <a:off x="-180528" y="1268760"/>
          <a:ext cx="914514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CD4DA55-00C1-42EA-B43B-A1DA17DB3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1152525"/>
          </a:xfrm>
        </p:spPr>
        <p:txBody>
          <a:bodyPr/>
          <a:lstStyle/>
          <a:p>
            <a:r>
              <a:rPr lang="hu-HU" altLang="hu-HU" sz="3200"/>
              <a:t>Az egyéni innovációs viselkedés típusai</a:t>
            </a:r>
            <a:br>
              <a:rPr lang="hu-HU" altLang="hu-HU" sz="3200"/>
            </a:br>
            <a:r>
              <a:rPr lang="hu-HU" altLang="hu-HU" sz="3200"/>
              <a:t>és a szervezeti eredményesség</a:t>
            </a:r>
            <a:br>
              <a:rPr lang="hu-HU" altLang="hu-HU" sz="2800"/>
            </a:br>
            <a:endParaRPr lang="en-GB" altLang="hu-HU" sz="2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E68AB634-CDCE-4046-877F-F80FDDAF3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021388"/>
            <a:ext cx="8856662" cy="792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000"/>
              <a:t>Megjegyzés</a:t>
            </a:r>
            <a:r>
              <a:rPr lang="en-GB" altLang="hu-HU" sz="1000"/>
              <a:t>: </a:t>
            </a:r>
            <a:r>
              <a:rPr lang="hu-HU" altLang="hu-HU" sz="1000" i="1"/>
              <a:t>egyéni szintű adatok</a:t>
            </a:r>
            <a:r>
              <a:rPr lang="hu-HU" altLang="hu-HU" sz="1000"/>
              <a:t>. Az oszlopok felett az elemszám olvasható. A baloldali skála a szervezet eredményességével kapcsolatos kérdésre adott munkatársi válaszok alapján lett számolva 1-5-ös skálán (1 - Jelentősen romlott; 2- Kisebb mértékben romlott; 3- Nem változott; 4 - Kisebb mértékben javult; 5 - Nagymértékben javult). Baloldalról haladva az első és a második csoport közötti különbség statisztikai értelemben nem szignifikáns, de az első és a harmadik közötti az. A jobboldali skála a vezetői vélemények alapján számított mutató: ennek értéke 1 és 3 között mozoghat (1- romlott; 2 – stagnált; 3 javult)</a:t>
            </a:r>
            <a:endParaRPr lang="en-GB" altLang="hu-HU" sz="100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0BD6C9-F95E-46DB-8ACD-F854C51AAB97}"/>
              </a:ext>
            </a:extLst>
          </p:cNvPr>
          <p:cNvGraphicFramePr>
            <a:graphicFrameLocks/>
          </p:cNvGraphicFramePr>
          <p:nvPr/>
        </p:nvGraphicFramePr>
        <p:xfrm>
          <a:off x="0" y="1052736"/>
          <a:ext cx="903605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FC1BFBD-B667-4DB6-9883-738667D59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360363"/>
          </a:xfrm>
        </p:spPr>
        <p:txBody>
          <a:bodyPr/>
          <a:lstStyle/>
          <a:p>
            <a:r>
              <a:rPr lang="hu-HU" altLang="hu-HU" sz="3600"/>
              <a:t>Hogyan jellemezhetjük az innovációkat?</a:t>
            </a:r>
            <a:br>
              <a:rPr lang="hu-HU" altLang="hu-HU" sz="3600"/>
            </a:br>
            <a:endParaRPr lang="en-GB" altLang="hu-HU" sz="20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CD90F2A-AA01-4F88-A7AC-222516FEC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97650"/>
            <a:ext cx="88566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000" kern="0" dirty="0"/>
              <a:t>Megjegyzés</a:t>
            </a:r>
            <a:r>
              <a:rPr lang="en-GB" altLang="hu-HU" sz="1000" kern="0" dirty="0"/>
              <a:t>: </a:t>
            </a:r>
            <a:r>
              <a:rPr lang="hu-HU" altLang="hu-HU" sz="1000" kern="0" dirty="0"/>
              <a:t>Az adatok forrása kismintás (N=100) adatgyűjtés. Konkrét innovációk kérdezők által történő értékelése 1-5 skálán (előzetes adatok)</a:t>
            </a:r>
            <a:endParaRPr lang="en-GB" altLang="hu-HU" sz="1000" kern="0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1CA3C680-A974-4078-8CAF-A52D06CB5B4D}"/>
              </a:ext>
            </a:extLst>
          </p:cNvPr>
          <p:cNvGraphicFramePr>
            <a:graphicFrameLocks noGrp="1"/>
          </p:cNvGraphicFramePr>
          <p:nvPr/>
        </p:nvGraphicFramePr>
        <p:xfrm>
          <a:off x="7938" y="576263"/>
          <a:ext cx="9136062" cy="602138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331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74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effectLst/>
                        </a:rPr>
                        <a:t>1. A probléma bonyolultsága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1 = ez az újítás egy nagyon egyszerű probléma megoldását segítette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5 =  ez az újítás egy nagyon összetett probléma megoldását </a:t>
                      </a:r>
                      <a:r>
                        <a:rPr lang="hu-HU" sz="1200" u="none" strike="noStrike" kern="1200" dirty="0">
                          <a:effectLst/>
                        </a:rPr>
                        <a:t>szolgálja</a:t>
                      </a:r>
                      <a:endParaRPr lang="hu-H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74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2. Kognitív komplexitás</a:t>
                      </a:r>
                      <a:endParaRPr lang="hu-HU" sz="1700" b="1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 =  ez az újítás nem igényel különösen komplex gondolkodást</a:t>
                      </a:r>
                      <a:endParaRPr lang="hu-HU" sz="1200" b="0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8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 =  ez az újítás nagyfokú okosságot, bonyolult összefüggések megértésére való képességet igényel</a:t>
                      </a:r>
                      <a:endParaRPr lang="hu-HU" sz="1200" b="0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74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effectLst/>
                        </a:rPr>
                        <a:t>3. Eredetiség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1 =  ebben az újításban nincs semmi eredeti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5 =  ez az újítás teljesen eredetinek tekinthető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74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4. Kiterjedtség</a:t>
                      </a:r>
                      <a:endParaRPr lang="hu-HU" sz="1700" b="1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 =  ez az újítás csak a megkérdezett személyt érinti, csak ő használja</a:t>
                      </a:r>
                      <a:endParaRPr lang="hu-HU" sz="1200" b="0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 =  ez az újítás áthatja a szervezet egészét, mindenkit érint </a:t>
                      </a:r>
                      <a:endParaRPr lang="hu-HU" sz="1200" b="0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45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effectLst/>
                        </a:rPr>
                        <a:t>5. Főáramhoz való viszony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1 =  az a gyakorlat, amely ennek az újításnak nyomán létrejött egyáltalán nem tér el az átlagos hazai gyakorlattól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5 =  ez az újítás a főáramtól (átlagos gyakorlattól) nagyon eltérő gyakorlatot eredményezett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834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6. Fenntarthatóság</a:t>
                      </a:r>
                      <a:endParaRPr lang="hu-HU" sz="1700" b="1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 =  ennek az újításnak semmi esélye nincs arra, hogy tartósan fennmaradjon</a:t>
                      </a:r>
                      <a:endParaRPr lang="hu-HU" sz="1200" b="0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1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 =  ez az újítás nagyon nagy valószínűséggel tartósan fenn fog maradni</a:t>
                      </a:r>
                      <a:endParaRPr lang="hu-HU" sz="1200" b="0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174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effectLst/>
                        </a:rPr>
                        <a:t>7. Átadhatóság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1 =  ezt az újítást nem lehetséges másoknak átadni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1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5 =  ezt az újítást könnyen át tudják mások is venni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834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8. Kontextus-függőség</a:t>
                      </a:r>
                      <a:endParaRPr lang="hu-HU" sz="1700" b="1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 =  ez az újítás egyáltalán nem kontextus-függő (bárki bárhol megvalósíthatja)</a:t>
                      </a:r>
                      <a:endParaRPr lang="hu-HU" sz="1200" b="0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8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 =  ez az újítás erősen kontextus-függő (máshol, mások által nem megvalósítható)</a:t>
                      </a:r>
                      <a:endParaRPr lang="hu-HU" sz="1200" b="0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174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effectLst/>
                        </a:rPr>
                        <a:t>9. Kooperációs kényszer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1 =  ezt az újítást egyetlen ember önmagában is megvalósíthatja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78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5 =  ennek az újításnak a megvalósítása intenzív és gyakori interakciót igényel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7834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10. Reflexió</a:t>
                      </a:r>
                      <a:endParaRPr lang="hu-HU" sz="1700" b="1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 =  ennek az újításnak a megvalósítása nem igényli a folyamatos reflexiót</a:t>
                      </a:r>
                      <a:endParaRPr lang="hu-HU" sz="1200" b="0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2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 =  ez az újítás csak úgy megvalósítható, ha a megvalósítást folyamatos gondolkodás, reflexió, elemzés kíséri</a:t>
                      </a:r>
                      <a:endParaRPr lang="hu-HU" sz="1200" b="0" i="0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174"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hu-HU" sz="1700" b="1" i="0" u="none" strike="noStrike" dirty="0">
                          <a:effectLst/>
                        </a:rPr>
                        <a:t>11.  Az újítás jelentősége, komolysága 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nb-NO" sz="1200" u="none" strike="noStrike" dirty="0">
                          <a:effectLst/>
                        </a:rPr>
                        <a:t>1 =  ez jelentéktelen, nem komoly újítás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720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hu-HU" sz="1200" u="none" strike="noStrike" dirty="0">
                          <a:effectLst/>
                        </a:rPr>
                        <a:t>5 =  ez figyelemre méltó, komoly újítás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3" marR="3963" marT="396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4" name="Kép 3">
            <a:hlinkClick r:id="" action="ppaction://customshow?id=18&amp;return=true"/>
            <a:extLst>
              <a:ext uri="{FF2B5EF4-FFF2-40B4-BE49-F238E27FC236}">
                <a16:creationId xmlns:a16="http://schemas.microsoft.com/office/drawing/2014/main" id="{FDB8CDAC-DD9F-45E9-B4E6-FF5E948D0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797425"/>
            <a:ext cx="1874837" cy="13874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B8AAE4E-60B9-49B8-90B4-A3C95BB67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865188"/>
          </a:xfrm>
        </p:spPr>
        <p:txBody>
          <a:bodyPr/>
          <a:lstStyle/>
          <a:p>
            <a:r>
              <a:rPr lang="hu-HU" altLang="hu-HU" sz="3600"/>
              <a:t>Konkrét innovációk jellegzetességei/1</a:t>
            </a:r>
            <a:endParaRPr lang="en-GB" altLang="hu-HU" sz="20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68BDD63-684B-458A-A18D-476ECF246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8566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000" kern="0" dirty="0"/>
              <a:t>Megjegyzés</a:t>
            </a:r>
            <a:r>
              <a:rPr lang="en-GB" altLang="hu-HU" sz="1000" kern="0" dirty="0"/>
              <a:t>: </a:t>
            </a:r>
            <a:r>
              <a:rPr lang="hu-HU" altLang="hu-HU" sz="1000" kern="0" dirty="0"/>
              <a:t>Az adatok forrása kismintás (N=100) adatgyűjtés. Konkrét innovációk kérdezők által történő értékelése 1-5 skálán (előzetes adatok) Sorrend a két változó növekvő  átlagértéke alapján.</a:t>
            </a:r>
            <a:endParaRPr lang="en-GB" altLang="hu-HU" sz="1000" kern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80909B-025E-491E-BC70-EE1C2AA0C009}"/>
              </a:ext>
            </a:extLst>
          </p:cNvPr>
          <p:cNvGraphicFramePr>
            <a:graphicFrameLocks/>
          </p:cNvGraphicFramePr>
          <p:nvPr/>
        </p:nvGraphicFramePr>
        <p:xfrm>
          <a:off x="35719" y="1052736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2624B0-896E-4930-AECC-68970DC78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260350"/>
            <a:ext cx="7866063" cy="1300163"/>
          </a:xfrm>
        </p:spPr>
        <p:txBody>
          <a:bodyPr/>
          <a:lstStyle/>
          <a:p>
            <a:r>
              <a:rPr lang="hu-HU" altLang="hu-HU" sz="4800"/>
              <a:t>Miért kell az oktatási innovációval foglalkoznunk?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3BD3FC48-C731-4F4C-AEB9-002AFA3CE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" y="1700213"/>
            <a:ext cx="8559800" cy="4897437"/>
          </a:xfrm>
        </p:spPr>
        <p:txBody>
          <a:bodyPr/>
          <a:lstStyle/>
          <a:p>
            <a:r>
              <a:rPr lang="hu-HU" altLang="hu-HU" sz="3600"/>
              <a:t>Az innováció a </a:t>
            </a:r>
            <a:r>
              <a:rPr lang="hu-HU" altLang="hu-HU" sz="3600" i="1"/>
              <a:t>közszférában</a:t>
            </a:r>
            <a:r>
              <a:rPr lang="hu-HU" altLang="hu-HU" sz="3600"/>
              <a:t>, ezen belül az oktatásban is az eredményesség javításának egyik legfontosabb tartaléka lett</a:t>
            </a:r>
            <a:br>
              <a:rPr lang="hu-HU" altLang="hu-HU" sz="3600"/>
            </a:br>
            <a:r>
              <a:rPr lang="hu-HU" altLang="hu-HU" sz="1600"/>
              <a:t>(pl. lemorzsolódás csökkentése az adatkezelési rendszereket érintő innovációval)</a:t>
            </a:r>
          </a:p>
          <a:p>
            <a:r>
              <a:rPr lang="hu-HU" altLang="hu-HU" sz="3600"/>
              <a:t>Ágazati innovációs stratégiák:</a:t>
            </a:r>
            <a:br>
              <a:rPr lang="hu-HU" altLang="hu-HU" sz="3600"/>
            </a:br>
            <a:r>
              <a:rPr lang="hu-HU" altLang="hu-HU"/>
              <a:t>pl. a „NOIR” stratégia</a:t>
            </a:r>
            <a:br>
              <a:rPr lang="hu-HU" altLang="hu-HU"/>
            </a:br>
            <a:r>
              <a:rPr lang="hu-HU" altLang="hu-HU" sz="2400"/>
              <a:t>„</a:t>
            </a:r>
            <a:r>
              <a:rPr lang="hu-HU" altLang="hu-HU" sz="2400" i="1"/>
              <a:t>az innovatív mesterpedagógus és kutatótanár</a:t>
            </a:r>
            <a:br>
              <a:rPr lang="hu-HU" altLang="hu-HU" sz="2400" i="1"/>
            </a:br>
            <a:r>
              <a:rPr lang="hu-HU" altLang="hu-HU" sz="2400" i="1"/>
              <a:t>funkciókat, feladatokat és profilokat a nemzeti</a:t>
            </a:r>
            <a:br>
              <a:rPr lang="hu-HU" altLang="hu-HU" sz="2400" i="1"/>
            </a:br>
            <a:r>
              <a:rPr lang="hu-HU" altLang="hu-HU" sz="2400" i="1"/>
              <a:t>oktatási innovációs rendszer (NOIR) keretein</a:t>
            </a:r>
            <a:br>
              <a:rPr lang="hu-HU" altLang="hu-HU" sz="2400" i="1"/>
            </a:br>
            <a:r>
              <a:rPr lang="hu-HU" altLang="hu-HU" sz="2400" i="1"/>
              <a:t> belül kell definiálni</a:t>
            </a:r>
            <a:r>
              <a:rPr lang="hu-HU" altLang="hu-HU" sz="2000"/>
              <a:t>” </a:t>
            </a:r>
            <a:br>
              <a:rPr lang="hu-HU" altLang="hu-HU" sz="2000"/>
            </a:br>
            <a:r>
              <a:rPr lang="hu-HU" altLang="hu-HU" sz="2000"/>
              <a:t>(</a:t>
            </a:r>
            <a:r>
              <a:rPr lang="en-GB" altLang="hu-HU" sz="2000"/>
              <a:t>TÁMOP-3.1.5/12-2012-0001 </a:t>
            </a:r>
            <a:r>
              <a:rPr lang="hu-HU" altLang="hu-HU" sz="2000"/>
              <a:t>pályázati kiírás)</a:t>
            </a:r>
          </a:p>
        </p:txBody>
      </p:sp>
      <p:pic>
        <p:nvPicPr>
          <p:cNvPr id="6" name="Picture 4">
            <a:hlinkClick r:id="" action="ppaction://customshow?id=13&amp;return=true"/>
            <a:extLst>
              <a:ext uri="{FF2B5EF4-FFF2-40B4-BE49-F238E27FC236}">
                <a16:creationId xmlns:a16="http://schemas.microsoft.com/office/drawing/2014/main" id="{E3D55563-1784-43C8-975B-3A5BDD25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794250"/>
            <a:ext cx="2055812" cy="151923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B06B2C1-68B9-41D0-AFB1-27B9723C1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360362"/>
          </a:xfrm>
        </p:spPr>
        <p:txBody>
          <a:bodyPr/>
          <a:lstStyle/>
          <a:p>
            <a:r>
              <a:rPr lang="hu-HU" altLang="hu-HU" sz="3600"/>
              <a:t>Az innovációs folyamatok elemei</a:t>
            </a:r>
            <a:endParaRPr lang="en-GB" altLang="hu-HU" sz="20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4F4D564-62F3-4783-BC6E-3657BA09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97650"/>
            <a:ext cx="88566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000" kern="0" dirty="0"/>
              <a:t>Megjegyzés</a:t>
            </a:r>
            <a:r>
              <a:rPr lang="en-GB" altLang="hu-HU" sz="1000" kern="0" dirty="0"/>
              <a:t>: </a:t>
            </a:r>
            <a:r>
              <a:rPr lang="hu-HU" altLang="hu-HU" sz="1000" kern="0" dirty="0"/>
              <a:t>Az adatok forrása kismintás (N=100) adatgyűjtés. Konkrét innovációk kérdezők által történő értékelése 1-5 skálán (előzetes adatok)</a:t>
            </a:r>
            <a:endParaRPr lang="en-GB" altLang="hu-HU" sz="1000" kern="0" dirty="0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083A4EB3-A6C4-4F2F-BCF5-69473789C063}"/>
              </a:ext>
            </a:extLst>
          </p:cNvPr>
          <p:cNvGraphicFramePr>
            <a:graphicFrameLocks noGrp="1"/>
          </p:cNvGraphicFramePr>
          <p:nvPr/>
        </p:nvGraphicFramePr>
        <p:xfrm>
          <a:off x="23813" y="633413"/>
          <a:ext cx="9128125" cy="592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74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>
                          <a:effectLst/>
                        </a:rPr>
                        <a:t> 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Egyéni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 err="1">
                          <a:effectLst/>
                        </a:rPr>
                        <a:t>Szer-vezeti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4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1. Érlelődés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>
                          <a:effectLst/>
                        </a:rPr>
                        <a:t>Volt-e olyan „érlelődési” időszak, amely megelőzte az újítást, és amikor már „érlelődött” annak létrejötte?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1,40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3,49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4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2. Sokkhatás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Volt-e valamilyen komolyabb sokkhatás, kihívás vagy probléma, amely kiválthatta az újítást?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1,89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2,01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4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3. Tervezés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>
                          <a:effectLst/>
                        </a:rPr>
                        <a:t>Volt-e tudatos tervezési időszak, amikor tervek születtek az újítás megvalósítására?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1,91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3,80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88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4. Burjánzás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Voltak-e párhuzamos, egymással versengő elképzelések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1,92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1,94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74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5. Résztvevők módosulása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Előfordult-e, hogy az újításban érintettek, abba bevonódók cserélődtek, egyesek távoztak, mások beléptek?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1,93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2,94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88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6. Kudarcok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Volt-e kudarc, sikertelen próbálkozás az újítás történetében?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2,12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1,89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74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7. Kritériumok és jelentés módosulása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Előfordult-e olyan, hogy az újítás eredményét másra is kezdték használni, mint amire eredetileg gondoltak?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2,22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1,97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8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8. Viták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Jelen voltak-e az újítás során viták, voltak-e véleményütközések?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2,75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2,29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74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9. Vezetői beavatkozás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Volt-e olyan, hogy a szervezet vezetése valamilyen jelentősebb döntést hozott az újítással kapcsolatban?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2,84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2,80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88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10. Külső szereplők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Megjelentek-e az újításban a szervezeten kívüli szereplők?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3,01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3,28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74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11. Fizikai eszközök, infrastruktúra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Szükség volt-e valamilyen fizikai feltételre vagy eszközre (pl. helyiség, IKT eszközök, egyéb eszközök) az újításhoz?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3,21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3,20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274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12. A régi és új kapcsolódása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Felmerült-e az újítás előtti és utáni gyakorlat közötti eltérés, az új és a meglévő gyakorlat összekapcsolásának kérdése?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3,31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3,38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274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u-HU" sz="1600" u="none" strike="noStrike" dirty="0">
                          <a:effectLst/>
                        </a:rPr>
                        <a:t>13. Lezárás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600" u="none" strike="noStrike" dirty="0">
                          <a:effectLst/>
                        </a:rPr>
                        <a:t>Volt-e olyan történés, amely az újítás lezárásaként, befejezéseként értelmezhető?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>
                          <a:effectLst/>
                        </a:rPr>
                        <a:t>3,63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>
                          <a:effectLst/>
                        </a:rPr>
                        <a:t>1,31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Kép 4">
            <a:hlinkClick r:id="" action="ppaction://customshow?id=20&amp;return=true"/>
            <a:extLst>
              <a:ext uri="{FF2B5EF4-FFF2-40B4-BE49-F238E27FC236}">
                <a16:creationId xmlns:a16="http://schemas.microsoft.com/office/drawing/2014/main" id="{689DFF18-B130-4F5D-B2E3-F4351A92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5013325"/>
            <a:ext cx="1776413" cy="132873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hlinkClick r:id="" action="ppaction://customshow?id=12&amp;return=true"/>
            <a:extLst>
              <a:ext uri="{FF2B5EF4-FFF2-40B4-BE49-F238E27FC236}">
                <a16:creationId xmlns:a16="http://schemas.microsoft.com/office/drawing/2014/main" id="{14FAFD08-FF51-48FC-991B-A2A1E043B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4081463"/>
            <a:ext cx="965200" cy="7143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5405F82-C702-40BD-877F-268F5569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865188"/>
          </a:xfrm>
        </p:spPr>
        <p:txBody>
          <a:bodyPr/>
          <a:lstStyle/>
          <a:p>
            <a:r>
              <a:rPr lang="hu-HU" altLang="hu-HU" sz="3600"/>
              <a:t>Konkrét innovációk jellegzetességei/2</a:t>
            </a:r>
            <a:br>
              <a:rPr lang="hu-HU" altLang="hu-HU" sz="3600"/>
            </a:br>
            <a:endParaRPr lang="en-GB" altLang="hu-HU" sz="20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E19498-A2AF-4A6F-AC8B-FC7BC7359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8566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000" kern="0" dirty="0"/>
              <a:t>Megjegyzés</a:t>
            </a:r>
            <a:r>
              <a:rPr lang="en-GB" altLang="hu-HU" sz="1000" kern="0" dirty="0"/>
              <a:t>: </a:t>
            </a:r>
            <a:r>
              <a:rPr lang="hu-HU" altLang="hu-HU" sz="1000" kern="0" dirty="0"/>
              <a:t>Az adatok forrása kismintás (N=100) adatgyűjtés. Konkrét innovációk kérdezők által történő értékelése 1-5 skálán (előzetes adatok). Sorrend a két változó növekvő  átlagértéke alapján.</a:t>
            </a:r>
            <a:endParaRPr lang="en-GB" altLang="hu-HU" sz="1000" kern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F5EC63-9182-45C1-A038-3B70F2B381DB}"/>
              </a:ext>
            </a:extLst>
          </p:cNvPr>
          <p:cNvGraphicFramePr>
            <a:graphicFrameLocks/>
          </p:cNvGraphicFramePr>
          <p:nvPr/>
        </p:nvGraphicFramePr>
        <p:xfrm>
          <a:off x="107950" y="1125538"/>
          <a:ext cx="8928100" cy="539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42E9D4D-8A46-4E45-A457-1DE2496CB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081087"/>
          </a:xfrm>
        </p:spPr>
        <p:txBody>
          <a:bodyPr/>
          <a:lstStyle/>
          <a:p>
            <a:r>
              <a:rPr lang="hu-HU" altLang="hu-HU" sz="4000"/>
              <a:t>A mesterpedagógusok innovációs aktivitása és viselkedése</a:t>
            </a:r>
            <a:endParaRPr lang="en-GB" altLang="hu-HU" sz="40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EDF7EA21-B7FB-47F4-85DE-68EDBE096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453188"/>
            <a:ext cx="8928100" cy="2889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1400"/>
              <a:t>Forrás: Innova2 adatbázis, egyéni adatok (1-100 skálák). Közoktatás. Mindhárom különbség statisztikailag szignifikáns.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1C919A-6A83-41E5-8F61-38CEA02BE64C}"/>
              </a:ext>
            </a:extLst>
          </p:cNvPr>
          <p:cNvGraphicFramePr>
            <a:graphicFrameLocks/>
          </p:cNvGraphicFramePr>
          <p:nvPr/>
        </p:nvGraphicFramePr>
        <p:xfrm>
          <a:off x="107950" y="1412776"/>
          <a:ext cx="89281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>
            <a:extLst>
              <a:ext uri="{FF2B5EF4-FFF2-40B4-BE49-F238E27FC236}">
                <a16:creationId xmlns:a16="http://schemas.microsoft.com/office/drawing/2014/main" id="{07E8D1D9-C5C3-4BDA-BE7D-3661FD48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52525"/>
          </a:xfrm>
        </p:spPr>
        <p:txBody>
          <a:bodyPr/>
          <a:lstStyle/>
          <a:p>
            <a:r>
              <a:rPr lang="hu-HU" altLang="hu-HU"/>
              <a:t>Cselekvésrendszerek</a:t>
            </a:r>
            <a:br>
              <a:rPr lang="hu-HU" altLang="hu-HU"/>
            </a:br>
            <a:r>
              <a:rPr lang="hu-HU" altLang="hu-HU" sz="3200"/>
              <a:t>(</a:t>
            </a:r>
            <a:r>
              <a:rPr lang="en-GB" altLang="hu-HU" sz="3200"/>
              <a:t>Yrjö</a:t>
            </a:r>
            <a:r>
              <a:rPr lang="hu-HU" altLang="hu-HU" sz="3200"/>
              <a:t> </a:t>
            </a:r>
            <a:r>
              <a:rPr lang="en-GB" altLang="hu-HU" sz="3200"/>
              <a:t>Engeström</a:t>
            </a:r>
            <a:r>
              <a:rPr lang="hu-HU" altLang="hu-HU" sz="3200"/>
              <a:t>)</a:t>
            </a:r>
            <a:endParaRPr lang="en-GB" altLang="hu-HU" sz="3200"/>
          </a:p>
        </p:txBody>
      </p:sp>
      <p:pic>
        <p:nvPicPr>
          <p:cNvPr id="67587" name="Tartalom helye 3">
            <a:extLst>
              <a:ext uri="{FF2B5EF4-FFF2-40B4-BE49-F238E27FC236}">
                <a16:creationId xmlns:a16="http://schemas.microsoft.com/office/drawing/2014/main" id="{688A4A5C-69B5-446A-9C8F-674DC153A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6838" y="1700213"/>
            <a:ext cx="9240838" cy="5157787"/>
          </a:xfrm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>
            <a:extLst>
              <a:ext uri="{FF2B5EF4-FFF2-40B4-BE49-F238E27FC236}">
                <a16:creationId xmlns:a16="http://schemas.microsoft.com/office/drawing/2014/main" id="{BA66220C-3F5A-4B30-8AEF-8E4F268BB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453188"/>
            <a:ext cx="8928100" cy="2889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1400"/>
              <a:t>Forrás: Innova2 adatbázis, egyéni adatok (1-4 ). Közoktatás..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675F7ED-FAC6-41FB-8CA4-4DC24610AEFC}"/>
              </a:ext>
            </a:extLst>
          </p:cNvPr>
          <p:cNvGraphicFramePr>
            <a:graphicFrameLocks/>
          </p:cNvGraphicFramePr>
          <p:nvPr/>
        </p:nvGraphicFramePr>
        <p:xfrm>
          <a:off x="0" y="44625"/>
          <a:ext cx="9144000" cy="63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03F8B1FD-FB0A-4B6B-9900-E56F3853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881563"/>
            <a:ext cx="28797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hu-HU" altLang="hu-HU" sz="2000" kern="0" dirty="0"/>
              <a:t>Pedagógusok és mesterpedagógusok innovációs aktivitása és viselkedése</a:t>
            </a:r>
            <a:endParaRPr lang="en-GB" altLang="hu-HU" sz="200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DAEE350-F6AA-4CD4-AA55-838D3B82C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260350"/>
            <a:ext cx="8153400" cy="1223963"/>
          </a:xfrm>
        </p:spPr>
        <p:txBody>
          <a:bodyPr/>
          <a:lstStyle/>
          <a:p>
            <a:r>
              <a:rPr lang="hu-HU" altLang="hu-HU" sz="4800"/>
              <a:t>Az oktatási innovációs folyamatok megértése és mérése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163EA2A-EA09-47BA-A952-24BC300AE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850" y="1844675"/>
            <a:ext cx="8424863" cy="4564063"/>
          </a:xfrm>
        </p:spPr>
        <p:txBody>
          <a:bodyPr/>
          <a:lstStyle/>
          <a:p>
            <a:r>
              <a:rPr lang="hu-HU" altLang="hu-HU" sz="3800"/>
              <a:t>Megérteni az oktatási innovációt:</a:t>
            </a:r>
          </a:p>
          <a:p>
            <a:pPr lvl="1"/>
            <a:r>
              <a:rPr lang="hu-HU" altLang="hu-HU" sz="3000"/>
              <a:t>Mit jelent az innováció?</a:t>
            </a:r>
          </a:p>
          <a:p>
            <a:pPr lvl="1"/>
            <a:r>
              <a:rPr lang="hu-HU" altLang="hu-HU" sz="3000"/>
              <a:t>Az oktatási innováció </a:t>
            </a:r>
            <a:br>
              <a:rPr lang="hu-HU" altLang="hu-HU" sz="3000"/>
            </a:br>
            <a:r>
              <a:rPr lang="hu-HU" altLang="hu-HU" sz="3000"/>
              <a:t>természetének megértése: </a:t>
            </a:r>
            <a:br>
              <a:rPr lang="hu-HU" altLang="hu-HU" sz="3000"/>
            </a:br>
            <a:r>
              <a:rPr lang="hu-HU" altLang="hu-HU"/>
              <a:t>az „Innova” kutatás keretrendszere</a:t>
            </a:r>
            <a:br>
              <a:rPr lang="hu-HU" altLang="hu-HU" sz="3000"/>
            </a:br>
            <a:endParaRPr lang="hu-HU" altLang="hu-HU" sz="600"/>
          </a:p>
          <a:p>
            <a:r>
              <a:rPr lang="hu-HU" altLang="hu-HU" sz="3800"/>
              <a:t>Mérni az innovációt:</a:t>
            </a:r>
          </a:p>
          <a:p>
            <a:pPr lvl="1"/>
            <a:r>
              <a:rPr lang="hu-HU" altLang="hu-HU" sz="3000"/>
              <a:t>Nemzetközi kezdeményezések</a:t>
            </a:r>
          </a:p>
          <a:p>
            <a:pPr lvl="1"/>
            <a:r>
              <a:rPr lang="hu-HU" altLang="hu-HU" sz="3000"/>
              <a:t>Mérés a hazai „Innova” kutatásban</a:t>
            </a:r>
          </a:p>
        </p:txBody>
      </p:sp>
      <p:pic>
        <p:nvPicPr>
          <p:cNvPr id="5" name="Kép 4">
            <a:hlinkClick r:id="" action="ppaction://customshow?id=14&amp;return=true"/>
            <a:extLst>
              <a:ext uri="{FF2B5EF4-FFF2-40B4-BE49-F238E27FC236}">
                <a16:creationId xmlns:a16="http://schemas.microsoft.com/office/drawing/2014/main" id="{F9F4410B-7391-4A96-85C7-2D84F9377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881563"/>
            <a:ext cx="1273175" cy="92233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hlinkClick r:id="" action="ppaction://customshow?id=22&amp;return=true"/>
            <a:extLst>
              <a:ext uri="{FF2B5EF4-FFF2-40B4-BE49-F238E27FC236}">
                <a16:creationId xmlns:a16="http://schemas.microsoft.com/office/drawing/2014/main" id="{2E9AFA6E-95EC-4777-9E14-1FE50B1A8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70175"/>
            <a:ext cx="1192212" cy="8905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hlinkClick r:id="" action="ppaction://customshow?id=9&amp;return=true"/>
            <a:extLst>
              <a:ext uri="{FF2B5EF4-FFF2-40B4-BE49-F238E27FC236}">
                <a16:creationId xmlns:a16="http://schemas.microsoft.com/office/drawing/2014/main" id="{4642A8EF-28CF-4AA6-907E-EC84321E3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252788"/>
            <a:ext cx="1190625" cy="889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EEF49243-C1F6-45A3-B65B-8C0414242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549900"/>
            <a:ext cx="1198563" cy="8921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AF59463-5270-418A-AB2F-13D7125A1F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153400" cy="1081087"/>
          </a:xfrm>
        </p:spPr>
        <p:txBody>
          <a:bodyPr/>
          <a:lstStyle/>
          <a:p>
            <a:r>
              <a:rPr lang="hu-HU" altLang="hu-HU" sz="4800"/>
              <a:t>Következtetések/1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4596FE9-36FE-422B-80AC-236A294B90C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8369300" cy="4751387"/>
          </a:xfrm>
        </p:spPr>
        <p:txBody>
          <a:bodyPr/>
          <a:lstStyle/>
          <a:p>
            <a:r>
              <a:rPr lang="hu-HU" altLang="hu-HU" sz="3600"/>
              <a:t>A magyar közoktatásra viszonylag magas innovációs aktivitás jellemző</a:t>
            </a:r>
          </a:p>
          <a:p>
            <a:r>
              <a:rPr lang="hu-HU" altLang="hu-HU" sz="3600"/>
              <a:t>Az innovációs aktivitás mértéke normál eloszlást mutat, és ezt az aktivitást nagyfokú diverzitás jellemzi</a:t>
            </a:r>
          </a:p>
          <a:p>
            <a:r>
              <a:rPr lang="hu-HU" altLang="hu-HU" sz="3600"/>
              <a:t>Az innovációs aktivitás képes pozitív hatást gyakorolni az eredményességre</a:t>
            </a:r>
          </a:p>
          <a:p>
            <a:endParaRPr lang="hu-HU" altLang="hu-H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AD00D7F-AB21-414E-B1AF-75DD5B9924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153400" cy="792162"/>
          </a:xfrm>
        </p:spPr>
        <p:txBody>
          <a:bodyPr/>
          <a:lstStyle/>
          <a:p>
            <a:r>
              <a:rPr lang="hu-HU" altLang="hu-HU" sz="4800"/>
              <a:t>Következtetések/2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F14EA79E-E8B8-4651-9168-01233169CC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196975"/>
            <a:ext cx="8424863" cy="5327650"/>
          </a:xfrm>
        </p:spPr>
        <p:txBody>
          <a:bodyPr/>
          <a:lstStyle/>
          <a:p>
            <a:r>
              <a:rPr lang="hu-HU" altLang="hu-HU" sz="3600"/>
              <a:t>Az innovációs folyamatokat nagyfokú komplexitás jellemzi, a megértésük összetett modelleket igényel</a:t>
            </a:r>
          </a:p>
          <a:p>
            <a:r>
              <a:rPr lang="hu-HU" altLang="hu-HU" sz="3600"/>
              <a:t>Az intézményi szintű innovációs aktivitás jelentőségének felértékelődése az oktatási ágazatban is felértékelheti az innováció-menedzsmentet és az ehhez szükséges képességeket</a:t>
            </a:r>
          </a:p>
          <a:p>
            <a:endParaRPr lang="hu-HU" altLang="hu-H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0E0DE8F-0A46-43EA-B092-6A7A96D827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153400" cy="792162"/>
          </a:xfrm>
        </p:spPr>
        <p:txBody>
          <a:bodyPr/>
          <a:lstStyle/>
          <a:p>
            <a:r>
              <a:rPr lang="hu-HU" altLang="hu-HU" sz="4800"/>
              <a:t>Következtetések/3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D62F14C2-4478-4682-B2B2-C840EF0A2C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41438"/>
            <a:ext cx="8507413" cy="4967287"/>
          </a:xfrm>
        </p:spPr>
        <p:txBody>
          <a:bodyPr/>
          <a:lstStyle/>
          <a:p>
            <a:r>
              <a:rPr lang="hu-HU" altLang="hu-HU" sz="3600"/>
              <a:t>A mesterpedagógus rendszer</a:t>
            </a:r>
            <a:br>
              <a:rPr lang="hu-HU" altLang="hu-HU" sz="3600"/>
            </a:br>
            <a:r>
              <a:rPr lang="hu-HU" altLang="hu-HU" sz="3600"/>
              <a:t>az oktatási ágazati innovációs </a:t>
            </a:r>
            <a:br>
              <a:rPr lang="hu-HU" altLang="hu-HU" sz="3600"/>
            </a:br>
            <a:r>
              <a:rPr lang="hu-HU" altLang="hu-HU" sz="3600"/>
              <a:t>rendszer egyik meghatározó </a:t>
            </a:r>
            <a:br>
              <a:rPr lang="hu-HU" altLang="hu-HU" sz="3600"/>
            </a:br>
            <a:r>
              <a:rPr lang="hu-HU" altLang="hu-HU" sz="3600"/>
              <a:t>eleme</a:t>
            </a:r>
          </a:p>
          <a:p>
            <a:r>
              <a:rPr lang="hu-HU" altLang="hu-HU" sz="3600"/>
              <a:t>Szükség lehet a nemzeti oktatási </a:t>
            </a:r>
            <a:br>
              <a:rPr lang="hu-HU" altLang="hu-HU" sz="3600"/>
            </a:br>
            <a:r>
              <a:rPr lang="hu-HU" altLang="hu-HU" sz="3600"/>
              <a:t>ágazati innovációs stratégiák továbbfejlesztésére és magasabb szakpolitikai szintre emelésükre</a:t>
            </a:r>
          </a:p>
          <a:p>
            <a:endParaRPr lang="hu-HU" altLang="hu-HU" sz="3600"/>
          </a:p>
        </p:txBody>
      </p:sp>
      <p:pic>
        <p:nvPicPr>
          <p:cNvPr id="2" name="Kép 1">
            <a:hlinkClick r:id="" action="ppaction://customshow?id=23&amp;return=true"/>
            <a:extLst>
              <a:ext uri="{FF2B5EF4-FFF2-40B4-BE49-F238E27FC236}">
                <a16:creationId xmlns:a16="http://schemas.microsoft.com/office/drawing/2014/main" id="{AFF89825-7605-4CED-8EE2-54F8C66A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120900"/>
            <a:ext cx="1241425" cy="9286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F8561F1-5107-4DE7-849B-0931D57AD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2571750"/>
            <a:ext cx="7772400" cy="928688"/>
          </a:xfrm>
        </p:spPr>
        <p:txBody>
          <a:bodyPr/>
          <a:lstStyle/>
          <a:p>
            <a:pPr>
              <a:defRPr/>
            </a:pPr>
            <a:r>
              <a:rPr lang="hu-HU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Köszönöm a figyelmüket!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D5E1425-FBED-4272-A4DD-AD3299C7597A}"/>
              </a:ext>
            </a:extLst>
          </p:cNvPr>
          <p:cNvSpPr txBox="1">
            <a:spLocks noChangeArrowheads="1"/>
          </p:cNvSpPr>
          <p:nvPr/>
        </p:nvSpPr>
        <p:spPr>
          <a:xfrm>
            <a:off x="5364163" y="6146800"/>
            <a:ext cx="3757612" cy="695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hu-HU" altLang="hu-HU" sz="1000" kern="0" dirty="0">
                <a:solidFill>
                  <a:srgbClr val="FFC000"/>
                </a:solidFill>
              </a:rPr>
              <a:t>Ez az előadás „</a:t>
            </a:r>
            <a:r>
              <a:rPr lang="hu-HU" sz="1000" kern="0" dirty="0">
                <a:solidFill>
                  <a:srgbClr val="FFC000"/>
                </a:solidFill>
              </a:rPr>
              <a:t>A helyi innovációk keletkezése, terjedése és rendszerformáló hatása az oktatási ágazatban” („</a:t>
            </a:r>
            <a:r>
              <a:rPr lang="hu-HU" sz="1000" b="1" i="1" kern="0" dirty="0">
                <a:solidFill>
                  <a:srgbClr val="FFC000"/>
                </a:solidFill>
              </a:rPr>
              <a:t>Innova kutatás</a:t>
            </a:r>
            <a:r>
              <a:rPr lang="hu-HU" sz="1000" kern="0" dirty="0">
                <a:solidFill>
                  <a:srgbClr val="FFC000"/>
                </a:solidFill>
              </a:rPr>
              <a:t>” - OTKA/NKFIH azonosító: 115857) c. kutatás eredményeinek felhasználására épült</a:t>
            </a:r>
            <a:endParaRPr lang="hu-HU" altLang="hu-HU" sz="1000" kern="0" dirty="0">
              <a:solidFill>
                <a:srgbClr val="FFC000"/>
              </a:solidFill>
            </a:endParaRPr>
          </a:p>
        </p:txBody>
      </p:sp>
      <p:pic>
        <p:nvPicPr>
          <p:cNvPr id="19458" name="Picture 2" descr="http://www.sltrib.com/csp/mediapool/sites/dt.common.streams.StreamServer.cls?STREAMOID=ZtGjvd9aC1zTtAHR05eqJs$daE2N3K4ZzOUsqbU5sYuCob7dA84uhmS0wJVj0RGbWCsjLu883Ygn4B49Lvm9bPe2QeMKQdVeZmXF$9l$4uCZ8QDXhaHEp3rvzXRJFdy0KqPHLoMevcTLo3h8xh70Y6N_U_CryOsw6FTOdKL_jpQ-&amp;CONTENTTYPE=image/jpeg">
            <a:extLst>
              <a:ext uri="{FF2B5EF4-FFF2-40B4-BE49-F238E27FC236}">
                <a16:creationId xmlns:a16="http://schemas.microsoft.com/office/drawing/2014/main" id="{6E93E0A7-2519-4816-89C9-B3BEF1D9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35538"/>
            <a:ext cx="302418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BC90DA5-E618-4903-B8DA-AD9B64CD0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260350"/>
            <a:ext cx="8153400" cy="1008063"/>
          </a:xfrm>
        </p:spPr>
        <p:txBody>
          <a:bodyPr/>
          <a:lstStyle/>
          <a:p>
            <a:r>
              <a:rPr lang="hu-HU" altLang="hu-HU"/>
              <a:t>Mit jelent az innováció?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5D893E31-7A33-4144-9431-42F6A386D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700" y="1412875"/>
            <a:ext cx="8499475" cy="4779963"/>
          </a:xfrm>
        </p:spPr>
        <p:txBody>
          <a:bodyPr/>
          <a:lstStyle/>
          <a:p>
            <a:r>
              <a:rPr lang="hu-HU" altLang="hu-HU" sz="3600"/>
              <a:t>A legegyszerűbb meghatározás: „új megoldás, amitől a dolgok jobban lesznek”</a:t>
            </a:r>
          </a:p>
          <a:p>
            <a:r>
              <a:rPr lang="hu-HU" altLang="hu-HU" sz="3600"/>
              <a:t>A „hivatalos” meghatározás:</a:t>
            </a:r>
            <a:br>
              <a:rPr lang="hu-HU" altLang="hu-HU" sz="3600"/>
            </a:br>
            <a:r>
              <a:rPr lang="hu-HU" altLang="hu-HU" sz="2900"/>
              <a:t> „olyan új vagy jobb termék vagy folyamat (vagy ezek kombinációja), amely jelentősen eltér az érintett egység korábbi termékeitől vagy </a:t>
            </a:r>
            <a:br>
              <a:rPr lang="hu-HU" altLang="hu-HU" sz="2900"/>
            </a:br>
            <a:r>
              <a:rPr lang="hu-HU" altLang="hu-HU" sz="2900"/>
              <a:t>folyamataitól, és amely elérhető a </a:t>
            </a:r>
            <a:br>
              <a:rPr lang="hu-HU" altLang="hu-HU" sz="2900"/>
            </a:br>
            <a:r>
              <a:rPr lang="hu-HU" altLang="hu-HU" sz="2900"/>
              <a:t>lehetséges felhasználók számára</a:t>
            </a:r>
            <a:br>
              <a:rPr lang="hu-HU" altLang="hu-HU" sz="2900"/>
            </a:br>
            <a:r>
              <a:rPr lang="hu-HU" altLang="hu-HU" sz="2900"/>
              <a:t>(termék) vagy amelyet az érintett </a:t>
            </a:r>
            <a:br>
              <a:rPr lang="hu-HU" altLang="hu-HU" sz="2900"/>
            </a:br>
            <a:r>
              <a:rPr lang="hu-HU" altLang="hu-HU" sz="2900"/>
              <a:t>egység alkalmazni tud (folyamat).”</a:t>
            </a:r>
          </a:p>
        </p:txBody>
      </p:sp>
      <p:pic>
        <p:nvPicPr>
          <p:cNvPr id="6148" name="Kép 1">
            <a:extLst>
              <a:ext uri="{FF2B5EF4-FFF2-40B4-BE49-F238E27FC236}">
                <a16:creationId xmlns:a16="http://schemas.microsoft.com/office/drawing/2014/main" id="{6F1ACB2A-7019-4B59-8785-A3420C29D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89425"/>
            <a:ext cx="19431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5.6|21.8|0.6|0.5|0.5"/>
</p:tagLst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FFFFFF"/>
      </a:lt1>
      <a:dk2>
        <a:srgbClr val="333399"/>
      </a:dk2>
      <a:lt2>
        <a:srgbClr val="FFFF00"/>
      </a:lt2>
      <a:accent1>
        <a:srgbClr val="FF9900"/>
      </a:accent1>
      <a:accent2>
        <a:srgbClr val="00FFFF"/>
      </a:accent2>
      <a:accent3>
        <a:srgbClr val="ADADCA"/>
      </a:accent3>
      <a:accent4>
        <a:srgbClr val="DADADA"/>
      </a:accent4>
      <a:accent5>
        <a:srgbClr val="FFCAAA"/>
      </a:accent5>
      <a:accent6>
        <a:srgbClr val="00E7E7"/>
      </a:accent6>
      <a:hlink>
        <a:srgbClr val="CCCC00"/>
      </a:hlink>
      <a:folHlink>
        <a:srgbClr val="969696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.New.Roman.Gras017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.New.Roman.Gras0171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7887</TotalTime>
  <Words>1608</Words>
  <Application>Microsoft Office PowerPoint</Application>
  <PresentationFormat>Diavetítés a képernyőre (4:3 oldalarány)</PresentationFormat>
  <Paragraphs>277</Paragraphs>
  <Slides>34</Slides>
  <Notes>31</Notes>
  <HiddenSlides>26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  <vt:variant>
        <vt:lpstr>Egyéni diasorok</vt:lpstr>
      </vt:variant>
      <vt:variant>
        <vt:i4>24</vt:i4>
      </vt:variant>
    </vt:vector>
  </HeadingPairs>
  <TitlesOfParts>
    <vt:vector size="63" baseType="lpstr">
      <vt:lpstr>Times.New.Roman.Gras0171</vt:lpstr>
      <vt:lpstr>Arial</vt:lpstr>
      <vt:lpstr>Times New Roman</vt:lpstr>
      <vt:lpstr>Calibri</vt:lpstr>
      <vt:lpstr>Alapértelmezett terv</vt:lpstr>
      <vt:lpstr> Innovációs folyamatok a magyar iskolákban     Mesterpedagógusok V. Szabadegyeteme Sonkád, 2019. június 27-30.    Halász Gábor ELTE/OFI</vt:lpstr>
      <vt:lpstr>Miért kell az innovációval foglalkoznunk?</vt:lpstr>
      <vt:lpstr>Miért kell az oktatási innovációval foglalkoznunk?</vt:lpstr>
      <vt:lpstr>Az oktatási innovációs folyamatok megértése és mérése</vt:lpstr>
      <vt:lpstr>Következtetések/1</vt:lpstr>
      <vt:lpstr>Következtetések/2</vt:lpstr>
      <vt:lpstr>Következtetések/3</vt:lpstr>
      <vt:lpstr>Köszönöm a figyelmüket!</vt:lpstr>
      <vt:lpstr>Mit jelent az innováció?</vt:lpstr>
      <vt:lpstr>Oktatási ágazati innovációs stratégia</vt:lpstr>
      <vt:lpstr>PowerPoint-bemutató</vt:lpstr>
      <vt:lpstr>PowerPoint-bemutató</vt:lpstr>
      <vt:lpstr>Az innováció egysége: makro/mikro</vt:lpstr>
      <vt:lpstr>Az oktatási innovációk tipológiája a keletkezés kontextusa szerint</vt:lpstr>
      <vt:lpstr>Az innovációk keletkezése (a „kalandos innovációs utazás”)</vt:lpstr>
      <vt:lpstr>Szervezeti és egyéni innovációs  aktivitás a magyar oktatásban</vt:lpstr>
      <vt:lpstr>Nemzetközi összehasonlítás</vt:lpstr>
      <vt:lpstr>Összevont közoktatási innovációs index (2006-2016) (PISA és IEA adatbázis) </vt:lpstr>
      <vt:lpstr>Kölcsönös óralátogatás (Azon 4. évfolyamos gyerekeknek aránya, akiknek pedagógusai látogatták kollégáik óráit, 2007-2015) TIMSS adatbázis, pedagógusok kérdőíve) </vt:lpstr>
      <vt:lpstr>Innovációs folyamatok, képességek és eredmények a magyar közoktatásban</vt:lpstr>
      <vt:lpstr>Innovációs diverzitás (tipológiák, összefüggések)</vt:lpstr>
      <vt:lpstr>Újítók és átvevők </vt:lpstr>
      <vt:lpstr>A megosztó viselkedés típusa és az innovációs aktivitás mértéke</vt:lpstr>
      <vt:lpstr>Innovációs típusok és  szervezeti eredményesség</vt:lpstr>
      <vt:lpstr>Kombinációk és a hatások mértéke</vt:lpstr>
      <vt:lpstr>Az innovációs szervezeti viselkedés típusai és az egyes típusokhoz köthető egyének innovációs aktivitása</vt:lpstr>
      <vt:lpstr>Az egyéni innovációs viselkedés típusai és a szervezeti eredményesség </vt:lpstr>
      <vt:lpstr>Hogyan jellemezhetjük az innovációkat? </vt:lpstr>
      <vt:lpstr>Konkrét innovációk jellegzetességei/1</vt:lpstr>
      <vt:lpstr>Az innovációs folyamatok elemei</vt:lpstr>
      <vt:lpstr>Konkrét innovációk jellegzetességei/2 </vt:lpstr>
      <vt:lpstr>A mesterpedagógusok innovációs aktivitása és viselkedése</vt:lpstr>
      <vt:lpstr>Cselekvésrendszerek (Yrjö Engeström)</vt:lpstr>
      <vt:lpstr>PowerPoint-bemutató</vt:lpstr>
      <vt:lpstr>InnovaKutatás</vt:lpstr>
      <vt:lpstr>Megoszlás</vt:lpstr>
      <vt:lpstr>Típusok</vt:lpstr>
      <vt:lpstr>Újít/átvesz</vt:lpstr>
      <vt:lpstr>Újítás/megosztás</vt:lpstr>
      <vt:lpstr>Vasdoboz</vt:lpstr>
      <vt:lpstr>Hatások</vt:lpstr>
      <vt:lpstr>Teherautó</vt:lpstr>
      <vt:lpstr>Rutinember</vt:lpstr>
      <vt:lpstr>Természet1</vt:lpstr>
      <vt:lpstr>Természet2</vt:lpstr>
      <vt:lpstr>Természet3</vt:lpstr>
      <vt:lpstr>MIRP</vt:lpstr>
      <vt:lpstr>NOIR</vt:lpstr>
      <vt:lpstr>Nemzetközi</vt:lpstr>
      <vt:lpstr>InternExample1</vt:lpstr>
      <vt:lpstr>InternExample2</vt:lpstr>
      <vt:lpstr>Konkrét1</vt:lpstr>
      <vt:lpstr>Konkrét2</vt:lpstr>
      <vt:lpstr>MIRP1</vt:lpstr>
      <vt:lpstr>MIRP2</vt:lpstr>
      <vt:lpstr>DinamikusModell</vt:lpstr>
      <vt:lpstr>Meghatározás</vt:lpstr>
      <vt:lpstr>Mesterpedagógusok</vt:lpstr>
    </vt:vector>
  </TitlesOfParts>
  <Company>OKI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Halász Gábor</dc:creator>
  <cp:lastModifiedBy>Teodóra Lukács</cp:lastModifiedBy>
  <cp:revision>390</cp:revision>
  <cp:lastPrinted>2002-10-25T07:33:53Z</cp:lastPrinted>
  <dcterms:created xsi:type="dcterms:W3CDTF">2000-11-09T16:51:53Z</dcterms:created>
  <dcterms:modified xsi:type="dcterms:W3CDTF">2020-01-07T10:51:39Z</dcterms:modified>
</cp:coreProperties>
</file>