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06" r:id="rId4"/>
    <p:sldId id="321" r:id="rId5"/>
    <p:sldId id="320" r:id="rId6"/>
    <p:sldId id="319" r:id="rId7"/>
    <p:sldId id="268" r:id="rId8"/>
    <p:sldId id="307" r:id="rId9"/>
    <p:sldId id="315" r:id="rId10"/>
    <p:sldId id="316" r:id="rId11"/>
    <p:sldId id="317" r:id="rId12"/>
    <p:sldId id="318" r:id="rId13"/>
    <p:sldId id="309" r:id="rId14"/>
    <p:sldId id="308" r:id="rId15"/>
    <p:sldId id="290" r:id="rId16"/>
    <p:sldId id="310" r:id="rId17"/>
    <p:sldId id="311" r:id="rId18"/>
    <p:sldId id="312" r:id="rId19"/>
    <p:sldId id="313" r:id="rId20"/>
    <p:sldId id="314" r:id="rId21"/>
    <p:sldId id="274" r:id="rId22"/>
  </p:sldIdLst>
  <p:sldSz cx="9144000" cy="6858000" type="screen4x3"/>
  <p:notesSz cx="6851650" cy="9747250"/>
  <p:custShowLst>
    <p:custShow name="InnovaKutatás" id="0">
      <p:sldLst>
        <p:sld r:id="rId9"/>
      </p:sldLst>
    </p:custShow>
    <p:custShow name="Megoszlás" id="1">
      <p:sldLst>
        <p:sld r:id="rId15"/>
      </p:sldLst>
    </p:custShow>
    <p:custShow name="Típusok" id="2">
      <p:sldLst>
        <p:sld r:id="rId14"/>
      </p:sldLst>
    </p:custShow>
    <p:custShow name="Újít/átvesz" id="3">
      <p:sldLst>
        <p:sld r:id="rId16"/>
      </p:sldLst>
    </p:custShow>
    <p:custShow name="Újítás/megosztás" id="4">
      <p:sldLst>
        <p:sld r:id="rId17"/>
      </p:sldLst>
    </p:custShow>
    <p:custShow name="Vasdoboz" id="5">
      <p:sldLst>
        <p:sld r:id="rId18"/>
      </p:sldLst>
    </p:custShow>
    <p:custShow name="Hatások" id="6">
      <p:sldLst>
        <p:sld r:id="rId19"/>
      </p:sldLst>
    </p:custShow>
    <p:custShow name="Teherautó" id="7">
      <p:sldLst>
        <p:sld r:id="rId20"/>
      </p:sldLst>
    </p:custShow>
    <p:custShow name="Rutinember" id="8">
      <p:sldLst>
        <p:sld r:id="rId21"/>
      </p:sldLst>
    </p:custShow>
    <p:custShow name="Természet1" id="9">
      <p:sldLst>
        <p:sld r:id="rId10"/>
      </p:sldLst>
    </p:custShow>
    <p:custShow name="Természet2" id="10">
      <p:sldLst>
        <p:sld r:id="rId11"/>
      </p:sldLst>
    </p:custShow>
    <p:custShow name="Természet3" id="11">
      <p:sldLst>
        <p:sld r:id="rId12"/>
      </p:sldLst>
    </p:custShow>
    <p:custShow name="MIRP" id="12">
      <p:sldLst>
        <p:sld r:id="rId13"/>
      </p:sldLst>
    </p:custShow>
    <p:custShow name="NOIR" id="13">
      <p:sldLst>
        <p:sld r:id="rId22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8" autoAdjust="0"/>
    <p:restoredTop sz="82585" autoAdjust="0"/>
  </p:normalViewPr>
  <p:slideViewPr>
    <p:cSldViewPr>
      <p:cViewPr varScale="1">
        <p:scale>
          <a:sx n="55" d="100"/>
          <a:sy n="55" d="100"/>
        </p:scale>
        <p:origin x="13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45" d="100"/>
          <a:sy n="45" d="100"/>
        </p:scale>
        <p:origin x="-1806" y="-96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laszg\Documents\A-DOC\Actual\AZ-OTKA%20innov&#225;ci&#243;\Vegyes\ECER\Bolzano\SZAMITASOK\BOLZANO-sz&#225;m&#237;t&#225;s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laszg\Documents\A-DOC\Actual\AZ-OTKA%20innov&#225;ci&#243;\Vegyes\Innov&#225;ci&#243;%20&#233;s%20eredm&#233;nyess&#233;g\Innov&#225;ci&#243;%20&#233;s%20eredm&#233;nyess&#233;g%20(sz&#225;m&#237;t&#225;sok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69231575746774E-2"/>
          <c:y val="2.6693478417980775E-2"/>
          <c:w val="0.93558363127378719"/>
          <c:h val="0.78659399118001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Munka1!$A$5:$A$8</c:f>
              <c:strCache>
                <c:ptCount val="4"/>
                <c:pt idx="0">
                  <c:v>"IZOLÁLT"                           (se nem ad át, se nem vesz át) (N=802)</c:v>
                </c:pt>
                <c:pt idx="1">
                  <c:v>"ÁTVEVŐ"                         (átvesz, de nem ad át) (N=215)</c:v>
                </c:pt>
                <c:pt idx="2">
                  <c:v>"ÁTADÓ"                              (átad, de nem vesz át) (N=357)</c:v>
                </c:pt>
                <c:pt idx="3">
                  <c:v>"MEGOSZTÓ"                      (át is vesz és át is ad) (N=540)</c:v>
                </c:pt>
              </c:strCache>
            </c:strRef>
          </c:cat>
          <c:val>
            <c:numRef>
              <c:f>Munka1!$B$5:$B$8</c:f>
              <c:numCache>
                <c:formatCode>##,#00</c:formatCode>
                <c:ptCount val="4"/>
                <c:pt idx="0">
                  <c:v>26.803558666137363</c:v>
                </c:pt>
                <c:pt idx="1">
                  <c:v>33.702110218050237</c:v>
                </c:pt>
                <c:pt idx="2">
                  <c:v>39.392336713914041</c:v>
                </c:pt>
                <c:pt idx="3">
                  <c:v>45.542401746540648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2-4337-AD9B-8B3552ACC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685295"/>
        <c:axId val="1"/>
      </c:barChart>
      <c:catAx>
        <c:axId val="212368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0"/>
        </c:scaling>
        <c:delete val="0"/>
        <c:axPos val="l"/>
        <c:majorGridlines>
          <c:spPr>
            <a:ln w="94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00" sourceLinked="1"/>
        <c:majorTickMark val="none"/>
        <c:minorTickMark val="none"/>
        <c:tickLblPos val="nextTo"/>
        <c:spPr>
          <a:ln w="62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23685295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Munka1!$A$4:$A$7</c:f>
              <c:strCache>
                <c:ptCount val="4"/>
                <c:pt idx="0">
                  <c:v>"ÜRES VASDOBOZ"              (se az egyén, se a szervezet nem innováló) (N=266)</c:v>
                </c:pt>
                <c:pt idx="1">
                  <c:v>"GYÖNYGY A VASDOBOZBAN"                  (az egyén innováló, de szervezet nem) (N=231)</c:v>
                </c:pt>
                <c:pt idx="2">
                  <c:v>"ÜRES GYÖNYKAGYLÓ"                 (a szervezet innováló, de az egyén nem) (N=191)</c:v>
                </c:pt>
                <c:pt idx="3">
                  <c:v>"TELI GYÖNYKAGYLÓ"           (az egyén is és a szervezet is innováló) (N=230)</c:v>
                </c:pt>
              </c:strCache>
            </c:strRef>
          </c:cat>
          <c:val>
            <c:numRef>
              <c:f>Munka1!$B$4:$B$7</c:f>
              <c:numCache>
                <c:formatCode>###0.0</c:formatCode>
                <c:ptCount val="4"/>
                <c:pt idx="0">
                  <c:v>20.871385588551849</c:v>
                </c:pt>
                <c:pt idx="1">
                  <c:v>24.922322330357403</c:v>
                </c:pt>
                <c:pt idx="2">
                  <c:v>29.45712966940355</c:v>
                </c:pt>
                <c:pt idx="3">
                  <c:v>34.849199366023278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5-4896-8CCA-818474EAC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318960"/>
        <c:axId val="2070320592"/>
      </c:barChart>
      <c:catAx>
        <c:axId val="207031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20592"/>
        <c:crosses val="autoZero"/>
        <c:auto val="1"/>
        <c:lblAlgn val="ctr"/>
        <c:lblOffset val="100"/>
        <c:noMultiLvlLbl val="0"/>
      </c:catAx>
      <c:valAx>
        <c:axId val="2070320592"/>
        <c:scaling>
          <c:orientation val="minMax"/>
          <c:max val="3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41517628198977E-2"/>
          <c:y val="4.8212591763308353E-2"/>
          <c:w val="0.90080927643750097"/>
          <c:h val="0.786188393117526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8E989B-CF86-499E-8E1F-1569B797BF9C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CB7-47C2-B61C-CD1604D9D9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5E01BA-10DD-4F39-B6C5-286FC54E8954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CB7-47C2-B61C-CD1604D9D9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A35EF0-75A2-40F6-8D4C-B0546B4D70A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CB7-47C2-B61C-CD1604D9D9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0A893F-FEC6-46F0-9741-49DCF9FDB544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CB7-47C2-B61C-CD1604D9D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Munka1!$A$83:$A$86</c:f>
              <c:strCache>
                <c:ptCount val="4"/>
                <c:pt idx="0">
                  <c:v>"LOVASKOCSI"           (Alacsony hatékonyság, alacsony dinamizmus)</c:v>
                </c:pt>
                <c:pt idx="1">
                  <c:v>"TEHERAUTÓ"            (Magas hatékonyság, alacsony dinamizmus)</c:v>
                </c:pt>
                <c:pt idx="2">
                  <c:v>"VITORLÁS"                  (Alacsony hatékonyság,  magas dinamizmus)</c:v>
                </c:pt>
                <c:pt idx="3">
                  <c:v>"RAKÉTA"                  (Magas hatékonyság, magas dinamizmus)</c:v>
                </c:pt>
              </c:strCache>
            </c:strRef>
          </c:cat>
          <c:val>
            <c:numRef>
              <c:f>Munka1!$B$83:$B$86</c:f>
              <c:numCache>
                <c:formatCode>###0.0</c:formatCode>
                <c:ptCount val="4"/>
                <c:pt idx="0">
                  <c:v>29.553050305673153</c:v>
                </c:pt>
                <c:pt idx="1">
                  <c:v>32.87691918608062</c:v>
                </c:pt>
                <c:pt idx="2">
                  <c:v>44.147794455243442</c:v>
                </c:pt>
                <c:pt idx="3">
                  <c:v>43.361994919691611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QIINNFactor!$C$58:$C$61</c15:f>
                <c15:dlblRangeCache>
                  <c:ptCount val="4"/>
                  <c:pt idx="0">
                    <c:v>203</c:v>
                  </c:pt>
                  <c:pt idx="1">
                    <c:v>124</c:v>
                  </c:pt>
                  <c:pt idx="2">
                    <c:v>126</c:v>
                  </c:pt>
                  <c:pt idx="3">
                    <c:v>200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CB7-47C2-B61C-CD1604D9D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321136"/>
        <c:axId val="2070324400"/>
      </c:barChart>
      <c:catAx>
        <c:axId val="207032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24400"/>
        <c:crosses val="autoZero"/>
        <c:auto val="1"/>
        <c:lblAlgn val="ctr"/>
        <c:lblOffset val="100"/>
        <c:noMultiLvlLbl val="0"/>
      </c:catAx>
      <c:valAx>
        <c:axId val="207032440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2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'16. Ábra'!$B$96</c:f>
              <c:strCache>
                <c:ptCount val="1"/>
                <c:pt idx="0">
                  <c:v>Szervezeti eredményesség változása munkatársak szerint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4CCE09-4400-45EF-B238-54A67D128A7B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C8E-462F-8233-5890FCE741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17E2BA-18A2-4DB3-A958-43202685814C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C8E-462F-8233-5890FCE741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FB4EBC-A946-4A31-AAAF-FF65B9B7BEE8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C8E-462F-8233-5890FCE741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E5ADB2-8541-43F9-8EAC-96AF0C025E28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C8E-462F-8233-5890FCE74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'16. Ábra'!$A$97:$A$100</c:f>
              <c:strCache>
                <c:ptCount val="4"/>
                <c:pt idx="0">
                  <c:v>"RUTINEMBER"           (se nem implementáló, se nem kreatív)</c:v>
                </c:pt>
                <c:pt idx="1">
                  <c:v>"ÁLMODOZÓ"             (nem implementáló és nem kreatív</c:v>
                </c:pt>
                <c:pt idx="2">
                  <c:v>"MENEDZSER"           (implementáló, de nem kreatív)</c:v>
                </c:pt>
                <c:pt idx="3">
                  <c:v>"INNOVÁTOR"             (implementáló is és kreatív is)</c:v>
                </c:pt>
              </c:strCache>
            </c:strRef>
          </c:cat>
          <c:val>
            <c:numRef>
              <c:f>'16. Ábra'!$B$97:$B$100</c:f>
              <c:numCache>
                <c:formatCode>###0.00</c:formatCode>
                <c:ptCount val="4"/>
                <c:pt idx="0">
                  <c:v>3.2301075268817221</c:v>
                </c:pt>
                <c:pt idx="1">
                  <c:v>3.2897310513447438</c:v>
                </c:pt>
                <c:pt idx="2">
                  <c:v>3.3566350710900488</c:v>
                </c:pt>
                <c:pt idx="3">
                  <c:v>3.6441025641025631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'16. Ábra'!$D$97:$D$100</c15:f>
                <c15:dlblRangeCache>
                  <c:ptCount val="4"/>
                  <c:pt idx="0">
                    <c:v>930</c:v>
                  </c:pt>
                  <c:pt idx="1">
                    <c:v>818</c:v>
                  </c:pt>
                  <c:pt idx="2">
                    <c:v>844</c:v>
                  </c:pt>
                  <c:pt idx="3">
                    <c:v>975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C8E-462F-8233-5890FCE74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326576"/>
        <c:axId val="2070324944"/>
      </c:barChart>
      <c:lineChart>
        <c:grouping val="standard"/>
        <c:varyColors val="0"/>
        <c:ser>
          <c:idx val="1"/>
          <c:order val="1"/>
          <c:tx>
            <c:strRef>
              <c:f>'16. Ábra'!$C$96</c:f>
              <c:strCache>
                <c:ptCount val="1"/>
                <c:pt idx="0">
                  <c:v>Szervezeti eredményesség változása vezetőjük szerint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FA5C658-4796-4C5C-A951-E90554B7FC82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C8E-462F-8233-5890FCE741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A3C2CD-F40E-474B-B7E0-CEFD1D29EE8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C8E-462F-8233-5890FCE741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1BFEB2-A436-4440-AD5E-D136627C8FF8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C8E-462F-8233-5890FCE741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8527C75-D313-4309-BF46-5D23D5310BB1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C8E-462F-8233-5890FCE74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'16. Ábra'!$A$97:$A$100</c:f>
              <c:strCache>
                <c:ptCount val="4"/>
                <c:pt idx="0">
                  <c:v>"RUTINEMBER"           (se nem implementáló, se nem kreatív)</c:v>
                </c:pt>
                <c:pt idx="1">
                  <c:v>"ÁLMODOZÓ"             (nem implementáló és nem kreatív</c:v>
                </c:pt>
                <c:pt idx="2">
                  <c:v>"MENEDZSER"           (implementáló, de nem kreatív)</c:v>
                </c:pt>
                <c:pt idx="3">
                  <c:v>"INNOVÁTOR"             (implementáló is és kreatív is)</c:v>
                </c:pt>
              </c:strCache>
            </c:strRef>
          </c:cat>
          <c:val>
            <c:numRef>
              <c:f>'16. Ábra'!$C$97:$C$100</c:f>
              <c:numCache>
                <c:formatCode>###0.00</c:formatCode>
                <c:ptCount val="4"/>
                <c:pt idx="0">
                  <c:v>2.4058823529411781</c:v>
                </c:pt>
                <c:pt idx="1">
                  <c:v>2.4552238805970155</c:v>
                </c:pt>
                <c:pt idx="2">
                  <c:v>2.4609571788413098</c:v>
                </c:pt>
                <c:pt idx="3">
                  <c:v>2.5298969072164952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'16. Ábra'!$E$97:$E$100</c15:f>
                <c15:dlblRangeCache>
                  <c:ptCount val="4"/>
                  <c:pt idx="0">
                    <c:v>510</c:v>
                  </c:pt>
                  <c:pt idx="1">
                    <c:v>402</c:v>
                  </c:pt>
                  <c:pt idx="2">
                    <c:v>397</c:v>
                  </c:pt>
                  <c:pt idx="3">
                    <c:v>485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CC8E-462F-8233-5890FCE74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95904"/>
        <c:axId val="2070327120"/>
      </c:lineChart>
      <c:catAx>
        <c:axId val="20703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24944"/>
        <c:crosses val="autoZero"/>
        <c:auto val="1"/>
        <c:lblAlgn val="ctr"/>
        <c:lblOffset val="100"/>
        <c:noMultiLvlLbl val="0"/>
      </c:catAx>
      <c:valAx>
        <c:axId val="207032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326576"/>
        <c:crosses val="autoZero"/>
        <c:crossBetween val="between"/>
      </c:valAx>
      <c:valAx>
        <c:axId val="2070327120"/>
        <c:scaling>
          <c:orientation val="minMax"/>
          <c:min val="2.3499999999999996"/>
        </c:scaling>
        <c:delete val="0"/>
        <c:axPos val="r"/>
        <c:numFmt formatCode="#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595904"/>
        <c:crosses val="max"/>
        <c:crossBetween val="between"/>
      </c:valAx>
      <c:catAx>
        <c:axId val="20759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032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E7A15-F084-479B-B95B-D9AFD0DC69F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71CC23-5CEB-4737-A1CD-5B55AF035B00}">
      <dgm:prSet phldrT="[Szöveg]"/>
      <dgm:spPr/>
      <dgm:t>
        <a:bodyPr/>
        <a:lstStyle/>
        <a:p>
          <a:r>
            <a:rPr lang="hu-HU" dirty="0"/>
            <a:t>Egyének</a:t>
          </a:r>
        </a:p>
      </dgm:t>
    </dgm:pt>
    <dgm:pt modelId="{B78A663A-F839-44C5-A2F7-E99608EEDDBC}" type="parTrans" cxnId="{7CB71EF8-949A-4DE5-B035-4F1C39F2E843}">
      <dgm:prSet/>
      <dgm:spPr/>
      <dgm:t>
        <a:bodyPr/>
        <a:lstStyle/>
        <a:p>
          <a:endParaRPr lang="hu-HU"/>
        </a:p>
      </dgm:t>
    </dgm:pt>
    <dgm:pt modelId="{27982755-6D2D-4AC5-A80B-173253476CA7}" type="sibTrans" cxnId="{7CB71EF8-949A-4DE5-B035-4F1C39F2E843}">
      <dgm:prSet/>
      <dgm:spPr/>
      <dgm:t>
        <a:bodyPr/>
        <a:lstStyle/>
        <a:p>
          <a:endParaRPr lang="hu-HU"/>
        </a:p>
      </dgm:t>
    </dgm:pt>
    <dgm:pt modelId="{040289D5-CF4A-4C75-9EE0-087D27B606AE}">
      <dgm:prSet phldrT="[Szöveg]"/>
      <dgm:spPr/>
      <dgm:t>
        <a:bodyPr/>
        <a:lstStyle/>
        <a:p>
          <a:r>
            <a:rPr lang="hu-HU" dirty="0"/>
            <a:t>Csoportok</a:t>
          </a:r>
        </a:p>
      </dgm:t>
    </dgm:pt>
    <dgm:pt modelId="{F1799CE3-D465-4AC3-9D42-98182E88E74E}" type="parTrans" cxnId="{881BBFBD-35BD-4812-A79B-B2F870591375}">
      <dgm:prSet/>
      <dgm:spPr/>
      <dgm:t>
        <a:bodyPr/>
        <a:lstStyle/>
        <a:p>
          <a:endParaRPr lang="hu-HU"/>
        </a:p>
      </dgm:t>
    </dgm:pt>
    <dgm:pt modelId="{6C0B3E49-6B4D-4CA4-BF3E-747DE0CDB7B5}" type="sibTrans" cxnId="{881BBFBD-35BD-4812-A79B-B2F870591375}">
      <dgm:prSet/>
      <dgm:spPr/>
      <dgm:t>
        <a:bodyPr/>
        <a:lstStyle/>
        <a:p>
          <a:endParaRPr lang="hu-HU"/>
        </a:p>
      </dgm:t>
    </dgm:pt>
    <dgm:pt modelId="{8540C489-AE86-463E-ABBB-07A93CC825A4}">
      <dgm:prSet phldrT="[Szöveg]"/>
      <dgm:spPr/>
      <dgm:t>
        <a:bodyPr/>
        <a:lstStyle/>
        <a:p>
          <a:r>
            <a:rPr lang="hu-HU" dirty="0"/>
            <a:t>Szervezetek</a:t>
          </a:r>
        </a:p>
      </dgm:t>
    </dgm:pt>
    <dgm:pt modelId="{29ED5B5F-B706-4B0D-AF22-21424B3F1F94}" type="parTrans" cxnId="{BEA6007A-03B1-47CE-AAAB-23295AE0C065}">
      <dgm:prSet/>
      <dgm:spPr/>
      <dgm:t>
        <a:bodyPr/>
        <a:lstStyle/>
        <a:p>
          <a:endParaRPr lang="hu-HU"/>
        </a:p>
      </dgm:t>
    </dgm:pt>
    <dgm:pt modelId="{31F2AE4A-5590-4CC7-90BC-F0F8C68088A4}" type="sibTrans" cxnId="{BEA6007A-03B1-47CE-AAAB-23295AE0C065}">
      <dgm:prSet/>
      <dgm:spPr/>
      <dgm:t>
        <a:bodyPr/>
        <a:lstStyle/>
        <a:p>
          <a:endParaRPr lang="hu-HU"/>
        </a:p>
      </dgm:t>
    </dgm:pt>
    <dgm:pt modelId="{2AAA9C6E-6FD0-4E70-A617-1CB9903D9FC2}">
      <dgm:prSet phldrT="[Szöveg]"/>
      <dgm:spPr/>
      <dgm:t>
        <a:bodyPr/>
        <a:lstStyle/>
        <a:p>
          <a:r>
            <a:rPr lang="hu-HU" dirty="0"/>
            <a:t>Rendszerek</a:t>
          </a:r>
        </a:p>
      </dgm:t>
    </dgm:pt>
    <dgm:pt modelId="{8BAD2AF6-2308-4856-AF7B-73E99AFE711E}" type="parTrans" cxnId="{244B7267-A86F-4D87-8482-8EFA3CB8823A}">
      <dgm:prSet/>
      <dgm:spPr/>
      <dgm:t>
        <a:bodyPr/>
        <a:lstStyle/>
        <a:p>
          <a:endParaRPr lang="hu-HU"/>
        </a:p>
      </dgm:t>
    </dgm:pt>
    <dgm:pt modelId="{B1361C8E-3202-40CD-92A9-B3BFB87F5A4B}" type="sibTrans" cxnId="{244B7267-A86F-4D87-8482-8EFA3CB8823A}">
      <dgm:prSet/>
      <dgm:spPr/>
      <dgm:t>
        <a:bodyPr/>
        <a:lstStyle/>
        <a:p>
          <a:endParaRPr lang="hu-HU"/>
        </a:p>
      </dgm:t>
    </dgm:pt>
    <dgm:pt modelId="{8A06981F-1905-48BD-84D7-AA752F3AA227}" type="pres">
      <dgm:prSet presAssocID="{162E7A15-F084-479B-B95B-D9AFD0DC69FC}" presName="composite" presStyleCnt="0">
        <dgm:presLayoutVars>
          <dgm:chMax val="5"/>
          <dgm:dir/>
          <dgm:resizeHandles val="exact"/>
        </dgm:presLayoutVars>
      </dgm:prSet>
      <dgm:spPr/>
    </dgm:pt>
    <dgm:pt modelId="{900C57E4-E7AD-483D-B149-9FC92A4F6571}" type="pres">
      <dgm:prSet presAssocID="{D171CC23-5CEB-4737-A1CD-5B55AF035B00}" presName="circle1" presStyleLbl="lnNode1" presStyleIdx="0" presStyleCnt="4"/>
      <dgm:spPr/>
    </dgm:pt>
    <dgm:pt modelId="{D61BE8B5-0DAB-434B-BA38-418C24BA8E52}" type="pres">
      <dgm:prSet presAssocID="{D171CC23-5CEB-4737-A1CD-5B55AF035B00}" presName="text1" presStyleLbl="revTx" presStyleIdx="0" presStyleCnt="4">
        <dgm:presLayoutVars>
          <dgm:bulletEnabled val="1"/>
        </dgm:presLayoutVars>
      </dgm:prSet>
      <dgm:spPr/>
    </dgm:pt>
    <dgm:pt modelId="{36DE959E-A9A4-4CCC-99F2-0C8EA5AC2FAF}" type="pres">
      <dgm:prSet presAssocID="{D171CC23-5CEB-4737-A1CD-5B55AF035B00}" presName="line1" presStyleLbl="callout" presStyleIdx="0" presStyleCnt="8"/>
      <dgm:spPr/>
    </dgm:pt>
    <dgm:pt modelId="{32232922-3733-4147-9569-1EEBF9A0ABA9}" type="pres">
      <dgm:prSet presAssocID="{D171CC23-5CEB-4737-A1CD-5B55AF035B00}" presName="d1" presStyleLbl="callout" presStyleIdx="1" presStyleCnt="8"/>
      <dgm:spPr/>
    </dgm:pt>
    <dgm:pt modelId="{45C1A686-F043-4FB9-9A31-CC2A85512795}" type="pres">
      <dgm:prSet presAssocID="{040289D5-CF4A-4C75-9EE0-087D27B606AE}" presName="circle2" presStyleLbl="lnNode1" presStyleIdx="1" presStyleCnt="4"/>
      <dgm:spPr/>
    </dgm:pt>
    <dgm:pt modelId="{9353E42F-4457-495B-964F-4CB1F5BB666F}" type="pres">
      <dgm:prSet presAssocID="{040289D5-CF4A-4C75-9EE0-087D27B606AE}" presName="text2" presStyleLbl="revTx" presStyleIdx="1" presStyleCnt="4">
        <dgm:presLayoutVars>
          <dgm:bulletEnabled val="1"/>
        </dgm:presLayoutVars>
      </dgm:prSet>
      <dgm:spPr/>
    </dgm:pt>
    <dgm:pt modelId="{A35BF21C-9E8C-45CA-A371-3ADD0D498975}" type="pres">
      <dgm:prSet presAssocID="{040289D5-CF4A-4C75-9EE0-087D27B606AE}" presName="line2" presStyleLbl="callout" presStyleIdx="2" presStyleCnt="8"/>
      <dgm:spPr/>
    </dgm:pt>
    <dgm:pt modelId="{1B4EEEC6-1EB4-4DAE-901E-2A413463BEE7}" type="pres">
      <dgm:prSet presAssocID="{040289D5-CF4A-4C75-9EE0-087D27B606AE}" presName="d2" presStyleLbl="callout" presStyleIdx="3" presStyleCnt="8"/>
      <dgm:spPr/>
    </dgm:pt>
    <dgm:pt modelId="{4A1F3A87-85B8-4D4B-8984-317E85B633E5}" type="pres">
      <dgm:prSet presAssocID="{8540C489-AE86-463E-ABBB-07A93CC825A4}" presName="circle3" presStyleLbl="lnNode1" presStyleIdx="2" presStyleCnt="4"/>
      <dgm:spPr/>
    </dgm:pt>
    <dgm:pt modelId="{16E3BEB2-CDBC-4A13-913B-8B4D418B8EE1}" type="pres">
      <dgm:prSet presAssocID="{8540C489-AE86-463E-ABBB-07A93CC825A4}" presName="text3" presStyleLbl="revTx" presStyleIdx="2" presStyleCnt="4">
        <dgm:presLayoutVars>
          <dgm:bulletEnabled val="1"/>
        </dgm:presLayoutVars>
      </dgm:prSet>
      <dgm:spPr/>
    </dgm:pt>
    <dgm:pt modelId="{1DB69A9D-913B-4D02-B628-EB96C18196D8}" type="pres">
      <dgm:prSet presAssocID="{8540C489-AE86-463E-ABBB-07A93CC825A4}" presName="line3" presStyleLbl="callout" presStyleIdx="4" presStyleCnt="8"/>
      <dgm:spPr/>
    </dgm:pt>
    <dgm:pt modelId="{DD642DB2-7AFC-4E9C-B284-EDD23D14579D}" type="pres">
      <dgm:prSet presAssocID="{8540C489-AE86-463E-ABBB-07A93CC825A4}" presName="d3" presStyleLbl="callout" presStyleIdx="5" presStyleCnt="8"/>
      <dgm:spPr/>
    </dgm:pt>
    <dgm:pt modelId="{8A0E869C-C47E-4302-BD0C-EC7FCDD2ACD5}" type="pres">
      <dgm:prSet presAssocID="{2AAA9C6E-6FD0-4E70-A617-1CB9903D9FC2}" presName="circle4" presStyleLbl="lnNode1" presStyleIdx="3" presStyleCnt="4"/>
      <dgm:spPr/>
    </dgm:pt>
    <dgm:pt modelId="{9D546FD3-32D2-4F3D-9644-804F11117F72}" type="pres">
      <dgm:prSet presAssocID="{2AAA9C6E-6FD0-4E70-A617-1CB9903D9FC2}" presName="text4" presStyleLbl="revTx" presStyleIdx="3" presStyleCnt="4">
        <dgm:presLayoutVars>
          <dgm:bulletEnabled val="1"/>
        </dgm:presLayoutVars>
      </dgm:prSet>
      <dgm:spPr/>
    </dgm:pt>
    <dgm:pt modelId="{423E9F43-B243-4C8C-8CCA-9CDD31D3A870}" type="pres">
      <dgm:prSet presAssocID="{2AAA9C6E-6FD0-4E70-A617-1CB9903D9FC2}" presName="line4" presStyleLbl="callout" presStyleIdx="6" presStyleCnt="8"/>
      <dgm:spPr/>
    </dgm:pt>
    <dgm:pt modelId="{DDB6E170-9C1A-48C0-A782-071BA628A2F9}" type="pres">
      <dgm:prSet presAssocID="{2AAA9C6E-6FD0-4E70-A617-1CB9903D9FC2}" presName="d4" presStyleLbl="callout" presStyleIdx="7" presStyleCnt="8"/>
      <dgm:spPr/>
    </dgm:pt>
  </dgm:ptLst>
  <dgm:cxnLst>
    <dgm:cxn modelId="{9E055F62-96DC-4DD9-881F-BC6B33C41C78}" type="presOf" srcId="{040289D5-CF4A-4C75-9EE0-087D27B606AE}" destId="{9353E42F-4457-495B-964F-4CB1F5BB666F}" srcOrd="0" destOrd="0" presId="urn:microsoft.com/office/officeart/2005/8/layout/target1"/>
    <dgm:cxn modelId="{D5ACAA45-76F2-45F4-AC72-40AB201002AD}" type="presOf" srcId="{8540C489-AE86-463E-ABBB-07A93CC825A4}" destId="{16E3BEB2-CDBC-4A13-913B-8B4D418B8EE1}" srcOrd="0" destOrd="0" presId="urn:microsoft.com/office/officeart/2005/8/layout/target1"/>
    <dgm:cxn modelId="{244B7267-A86F-4D87-8482-8EFA3CB8823A}" srcId="{162E7A15-F084-479B-B95B-D9AFD0DC69FC}" destId="{2AAA9C6E-6FD0-4E70-A617-1CB9903D9FC2}" srcOrd="3" destOrd="0" parTransId="{8BAD2AF6-2308-4856-AF7B-73E99AFE711E}" sibTransId="{B1361C8E-3202-40CD-92A9-B3BFB87F5A4B}"/>
    <dgm:cxn modelId="{BEA6007A-03B1-47CE-AAAB-23295AE0C065}" srcId="{162E7A15-F084-479B-B95B-D9AFD0DC69FC}" destId="{8540C489-AE86-463E-ABBB-07A93CC825A4}" srcOrd="2" destOrd="0" parTransId="{29ED5B5F-B706-4B0D-AF22-21424B3F1F94}" sibTransId="{31F2AE4A-5590-4CC7-90BC-F0F8C68088A4}"/>
    <dgm:cxn modelId="{CC1C9A94-8C02-49F1-AAF1-571A788F5C8D}" type="presOf" srcId="{D171CC23-5CEB-4737-A1CD-5B55AF035B00}" destId="{D61BE8B5-0DAB-434B-BA38-418C24BA8E52}" srcOrd="0" destOrd="0" presId="urn:microsoft.com/office/officeart/2005/8/layout/target1"/>
    <dgm:cxn modelId="{E84561A5-951D-4011-9FD4-73E6DDD75959}" type="presOf" srcId="{162E7A15-F084-479B-B95B-D9AFD0DC69FC}" destId="{8A06981F-1905-48BD-84D7-AA752F3AA227}" srcOrd="0" destOrd="0" presId="urn:microsoft.com/office/officeart/2005/8/layout/target1"/>
    <dgm:cxn modelId="{881BBFBD-35BD-4812-A79B-B2F870591375}" srcId="{162E7A15-F084-479B-B95B-D9AFD0DC69FC}" destId="{040289D5-CF4A-4C75-9EE0-087D27B606AE}" srcOrd="1" destOrd="0" parTransId="{F1799CE3-D465-4AC3-9D42-98182E88E74E}" sibTransId="{6C0B3E49-6B4D-4CA4-BF3E-747DE0CDB7B5}"/>
    <dgm:cxn modelId="{3C2D20E4-FEBC-4E3C-9866-1405DA067A86}" type="presOf" srcId="{2AAA9C6E-6FD0-4E70-A617-1CB9903D9FC2}" destId="{9D546FD3-32D2-4F3D-9644-804F11117F72}" srcOrd="0" destOrd="0" presId="urn:microsoft.com/office/officeart/2005/8/layout/target1"/>
    <dgm:cxn modelId="{7CB71EF8-949A-4DE5-B035-4F1C39F2E843}" srcId="{162E7A15-F084-479B-B95B-D9AFD0DC69FC}" destId="{D171CC23-5CEB-4737-A1CD-5B55AF035B00}" srcOrd="0" destOrd="0" parTransId="{B78A663A-F839-44C5-A2F7-E99608EEDDBC}" sibTransId="{27982755-6D2D-4AC5-A80B-173253476CA7}"/>
    <dgm:cxn modelId="{D7949645-9610-4530-8D54-54104F045294}" type="presParOf" srcId="{8A06981F-1905-48BD-84D7-AA752F3AA227}" destId="{900C57E4-E7AD-483D-B149-9FC92A4F6571}" srcOrd="0" destOrd="0" presId="urn:microsoft.com/office/officeart/2005/8/layout/target1"/>
    <dgm:cxn modelId="{40912AC2-3827-44BA-AD71-863A17328281}" type="presParOf" srcId="{8A06981F-1905-48BD-84D7-AA752F3AA227}" destId="{D61BE8B5-0DAB-434B-BA38-418C24BA8E52}" srcOrd="1" destOrd="0" presId="urn:microsoft.com/office/officeart/2005/8/layout/target1"/>
    <dgm:cxn modelId="{A998A996-E11C-46E8-8860-BE1A8BE517BE}" type="presParOf" srcId="{8A06981F-1905-48BD-84D7-AA752F3AA227}" destId="{36DE959E-A9A4-4CCC-99F2-0C8EA5AC2FAF}" srcOrd="2" destOrd="0" presId="urn:microsoft.com/office/officeart/2005/8/layout/target1"/>
    <dgm:cxn modelId="{84E23372-F879-4CBE-87F3-1584D3B7E03C}" type="presParOf" srcId="{8A06981F-1905-48BD-84D7-AA752F3AA227}" destId="{32232922-3733-4147-9569-1EEBF9A0ABA9}" srcOrd="3" destOrd="0" presId="urn:microsoft.com/office/officeart/2005/8/layout/target1"/>
    <dgm:cxn modelId="{7F6B53B1-7CB6-4CC6-B312-F6076B709E8F}" type="presParOf" srcId="{8A06981F-1905-48BD-84D7-AA752F3AA227}" destId="{45C1A686-F043-4FB9-9A31-CC2A85512795}" srcOrd="4" destOrd="0" presId="urn:microsoft.com/office/officeart/2005/8/layout/target1"/>
    <dgm:cxn modelId="{A1977185-9950-4501-915F-5A1ED34B73F5}" type="presParOf" srcId="{8A06981F-1905-48BD-84D7-AA752F3AA227}" destId="{9353E42F-4457-495B-964F-4CB1F5BB666F}" srcOrd="5" destOrd="0" presId="urn:microsoft.com/office/officeart/2005/8/layout/target1"/>
    <dgm:cxn modelId="{4FE5A988-19CA-4BEF-B82A-31E59745BC62}" type="presParOf" srcId="{8A06981F-1905-48BD-84D7-AA752F3AA227}" destId="{A35BF21C-9E8C-45CA-A371-3ADD0D498975}" srcOrd="6" destOrd="0" presId="urn:microsoft.com/office/officeart/2005/8/layout/target1"/>
    <dgm:cxn modelId="{EE929172-E296-4E00-A32F-3F77AAE28A85}" type="presParOf" srcId="{8A06981F-1905-48BD-84D7-AA752F3AA227}" destId="{1B4EEEC6-1EB4-4DAE-901E-2A413463BEE7}" srcOrd="7" destOrd="0" presId="urn:microsoft.com/office/officeart/2005/8/layout/target1"/>
    <dgm:cxn modelId="{ED7B7F44-046C-4916-824B-06221E62B0B5}" type="presParOf" srcId="{8A06981F-1905-48BD-84D7-AA752F3AA227}" destId="{4A1F3A87-85B8-4D4B-8984-317E85B633E5}" srcOrd="8" destOrd="0" presId="urn:microsoft.com/office/officeart/2005/8/layout/target1"/>
    <dgm:cxn modelId="{8760E2C3-B64F-4DBA-8BA8-58732FC4F223}" type="presParOf" srcId="{8A06981F-1905-48BD-84D7-AA752F3AA227}" destId="{16E3BEB2-CDBC-4A13-913B-8B4D418B8EE1}" srcOrd="9" destOrd="0" presId="urn:microsoft.com/office/officeart/2005/8/layout/target1"/>
    <dgm:cxn modelId="{43273E0D-D37E-44E8-8EB2-E7D16F5D0AB7}" type="presParOf" srcId="{8A06981F-1905-48BD-84D7-AA752F3AA227}" destId="{1DB69A9D-913B-4D02-B628-EB96C18196D8}" srcOrd="10" destOrd="0" presId="urn:microsoft.com/office/officeart/2005/8/layout/target1"/>
    <dgm:cxn modelId="{56A74FFA-777A-4F5E-85EB-9070A4FA40BD}" type="presParOf" srcId="{8A06981F-1905-48BD-84D7-AA752F3AA227}" destId="{DD642DB2-7AFC-4E9C-B284-EDD23D14579D}" srcOrd="11" destOrd="0" presId="urn:microsoft.com/office/officeart/2005/8/layout/target1"/>
    <dgm:cxn modelId="{34BB9CC9-DFA6-4176-8CE3-C15F48187D32}" type="presParOf" srcId="{8A06981F-1905-48BD-84D7-AA752F3AA227}" destId="{8A0E869C-C47E-4302-BD0C-EC7FCDD2ACD5}" srcOrd="12" destOrd="0" presId="urn:microsoft.com/office/officeart/2005/8/layout/target1"/>
    <dgm:cxn modelId="{CBA8E1AA-ACC8-4995-AFE9-323A6A98CD59}" type="presParOf" srcId="{8A06981F-1905-48BD-84D7-AA752F3AA227}" destId="{9D546FD3-32D2-4F3D-9644-804F11117F72}" srcOrd="13" destOrd="0" presId="urn:microsoft.com/office/officeart/2005/8/layout/target1"/>
    <dgm:cxn modelId="{2CBE690C-C440-4198-A91C-BEF8B6F3BFFB}" type="presParOf" srcId="{8A06981F-1905-48BD-84D7-AA752F3AA227}" destId="{423E9F43-B243-4C8C-8CCA-9CDD31D3A870}" srcOrd="14" destOrd="0" presId="urn:microsoft.com/office/officeart/2005/8/layout/target1"/>
    <dgm:cxn modelId="{D525E943-479D-4BA0-B665-5DD85C1C75C4}" type="presParOf" srcId="{8A06981F-1905-48BD-84D7-AA752F3AA227}" destId="{DDB6E170-9C1A-48C0-A782-071BA628A2F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E869C-C47E-4302-BD0C-EC7FCDD2ACD5}">
      <dsp:nvSpPr>
        <dsp:cNvPr id="0" name=""/>
        <dsp:cNvSpPr/>
      </dsp:nvSpPr>
      <dsp:spPr>
        <a:xfrm>
          <a:off x="218196" y="1436721"/>
          <a:ext cx="4310164" cy="4310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F3A87-85B8-4D4B-8984-317E85B633E5}">
      <dsp:nvSpPr>
        <dsp:cNvPr id="0" name=""/>
        <dsp:cNvSpPr/>
      </dsp:nvSpPr>
      <dsp:spPr>
        <a:xfrm>
          <a:off x="834190" y="2052715"/>
          <a:ext cx="3078175" cy="307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1A686-F043-4FB9-9A31-CC2A85512795}">
      <dsp:nvSpPr>
        <dsp:cNvPr id="0" name=""/>
        <dsp:cNvSpPr/>
      </dsp:nvSpPr>
      <dsp:spPr>
        <a:xfrm>
          <a:off x="1449825" y="2668351"/>
          <a:ext cx="1846905" cy="184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C57E4-E7AD-483D-B149-9FC92A4F6571}">
      <dsp:nvSpPr>
        <dsp:cNvPr id="0" name=""/>
        <dsp:cNvSpPr/>
      </dsp:nvSpPr>
      <dsp:spPr>
        <a:xfrm>
          <a:off x="2065460" y="3283986"/>
          <a:ext cx="615635" cy="615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BE8B5-0DAB-434B-BA38-418C24BA8E52}">
      <dsp:nvSpPr>
        <dsp:cNvPr id="0" name=""/>
        <dsp:cNvSpPr/>
      </dsp:nvSpPr>
      <dsp:spPr>
        <a:xfrm>
          <a:off x="5246721" y="0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Egyének</a:t>
          </a:r>
        </a:p>
      </dsp:txBody>
      <dsp:txXfrm>
        <a:off x="5246721" y="0"/>
        <a:ext cx="2155082" cy="1030847"/>
      </dsp:txXfrm>
    </dsp:sp>
    <dsp:sp modelId="{36DE959E-A9A4-4CCC-99F2-0C8EA5AC2FAF}">
      <dsp:nvSpPr>
        <dsp:cNvPr id="0" name=""/>
        <dsp:cNvSpPr/>
      </dsp:nvSpPr>
      <dsp:spPr>
        <a:xfrm>
          <a:off x="4707950" y="515423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32922-3733-4147-9569-1EEBF9A0ABA9}">
      <dsp:nvSpPr>
        <dsp:cNvPr id="0" name=""/>
        <dsp:cNvSpPr/>
      </dsp:nvSpPr>
      <dsp:spPr>
        <a:xfrm rot="5400000">
          <a:off x="1999730" y="854849"/>
          <a:ext cx="3045849" cy="237059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E42F-4457-495B-964F-4CB1F5BB666F}">
      <dsp:nvSpPr>
        <dsp:cNvPr id="0" name=""/>
        <dsp:cNvSpPr/>
      </dsp:nvSpPr>
      <dsp:spPr>
        <a:xfrm>
          <a:off x="5246721" y="1030847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Csoportok</a:t>
          </a:r>
        </a:p>
      </dsp:txBody>
      <dsp:txXfrm>
        <a:off x="5246721" y="1030847"/>
        <a:ext cx="2155082" cy="1030847"/>
      </dsp:txXfrm>
    </dsp:sp>
    <dsp:sp modelId="{A35BF21C-9E8C-45CA-A371-3ADD0D498975}">
      <dsp:nvSpPr>
        <dsp:cNvPr id="0" name=""/>
        <dsp:cNvSpPr/>
      </dsp:nvSpPr>
      <dsp:spPr>
        <a:xfrm>
          <a:off x="4707950" y="1546271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EEEC6-1EB4-4DAE-901E-2A413463BEE7}">
      <dsp:nvSpPr>
        <dsp:cNvPr id="0" name=""/>
        <dsp:cNvSpPr/>
      </dsp:nvSpPr>
      <dsp:spPr>
        <a:xfrm rot="5400000">
          <a:off x="2527007" y="1868815"/>
          <a:ext cx="2501332" cy="18569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BEB2-CDBC-4A13-913B-8B4D418B8EE1}">
      <dsp:nvSpPr>
        <dsp:cNvPr id="0" name=""/>
        <dsp:cNvSpPr/>
      </dsp:nvSpPr>
      <dsp:spPr>
        <a:xfrm>
          <a:off x="5246721" y="2061695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Szervezetek</a:t>
          </a:r>
        </a:p>
      </dsp:txBody>
      <dsp:txXfrm>
        <a:off x="5246721" y="2061695"/>
        <a:ext cx="2155082" cy="1030847"/>
      </dsp:txXfrm>
    </dsp:sp>
    <dsp:sp modelId="{1DB69A9D-913B-4D02-B628-EB96C18196D8}">
      <dsp:nvSpPr>
        <dsp:cNvPr id="0" name=""/>
        <dsp:cNvSpPr/>
      </dsp:nvSpPr>
      <dsp:spPr>
        <a:xfrm>
          <a:off x="4707950" y="2577119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42DB2-7AFC-4E9C-B284-EDD23D14579D}">
      <dsp:nvSpPr>
        <dsp:cNvPr id="0" name=""/>
        <dsp:cNvSpPr/>
      </dsp:nvSpPr>
      <dsp:spPr>
        <a:xfrm rot="5400000">
          <a:off x="3037403" y="2813819"/>
          <a:ext cx="1907966" cy="14331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46FD3-32D2-4F3D-9644-804F11117F72}">
      <dsp:nvSpPr>
        <dsp:cNvPr id="0" name=""/>
        <dsp:cNvSpPr/>
      </dsp:nvSpPr>
      <dsp:spPr>
        <a:xfrm>
          <a:off x="5246721" y="3092543"/>
          <a:ext cx="2155082" cy="103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Rendszerek</a:t>
          </a:r>
        </a:p>
      </dsp:txBody>
      <dsp:txXfrm>
        <a:off x="5246721" y="3092543"/>
        <a:ext cx="2155082" cy="1030847"/>
      </dsp:txXfrm>
    </dsp:sp>
    <dsp:sp modelId="{423E9F43-B243-4C8C-8CCA-9CDD31D3A870}">
      <dsp:nvSpPr>
        <dsp:cNvPr id="0" name=""/>
        <dsp:cNvSpPr/>
      </dsp:nvSpPr>
      <dsp:spPr>
        <a:xfrm>
          <a:off x="4707950" y="3607966"/>
          <a:ext cx="5387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6E170-9C1A-48C0-A782-071BA628A2F9}">
      <dsp:nvSpPr>
        <dsp:cNvPr id="0" name=""/>
        <dsp:cNvSpPr/>
      </dsp:nvSpPr>
      <dsp:spPr>
        <a:xfrm rot="5400000">
          <a:off x="3549019" y="3762558"/>
          <a:ext cx="1311439" cy="10013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AFCAA31-BFF1-41DF-97BE-24CB93C23E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0B9A8A-DF53-405E-B63F-B7175938CD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CAD6FC0-6CA4-407C-AF32-AA4598D6F2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2B2E21B4-9A03-4925-A4D6-08AD64DBE0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CE0BA5-53CD-4FBD-B1E3-359D976C9EB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370A9E8-9D5F-404A-B4B1-E5F221EFE1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4405854-CA39-4DEF-A544-1403CFA244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984896-B6C1-461A-92E5-9FF9D9D53F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C6E549C-B772-42F6-B1C4-EB08C73B44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D851F714-AA20-4667-A7BC-FD66A873A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41441E7A-6D20-431A-AC85-F5397313B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4580A0-A704-4FE3-ADEB-2FBE02F46E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486E6FF-FEAD-4839-A16B-5C5A5B05D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DC7F43-BD0C-4167-85BA-ED075F337F36}" type="slidenum">
              <a:rPr lang="hu-HU" altLang="hu-HU" smtClean="0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39ABFD0-004F-4F02-9ED0-C54CC170B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954752E-6770-4C80-A687-CD3E2FA64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1CB01FB-F988-4BD0-A1D7-36A8E14070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2D5589ED-5172-40DF-875E-FF5B0929D1F9}" type="slidenum">
              <a:rPr lang="hu-HU" altLang="hu-HU"/>
              <a:pPr algn="r" eaLnBrk="1" hangingPunct="1">
                <a:spcBef>
                  <a:spcPct val="20000"/>
                </a:spcBef>
                <a:buFontTx/>
                <a:buChar char="•"/>
              </a:pPr>
              <a:t>10</a:t>
            </a:fld>
            <a:endParaRPr lang="hu-HU" altLang="hu-HU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74D8913-0BC8-4155-BEAA-0A98090B2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EB32E7-34E5-4933-9EB7-99ABF4450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B7A9B07-AF60-47CE-89BE-440C6627B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7D5255B8-D413-4643-8F12-92A0CDF24406}" type="slidenum">
              <a:rPr lang="hu-HU" altLang="hu-HU" sz="1200" smtClean="0">
                <a:latin typeface="Times New Roman" panose="02020603050405020304" pitchFamily="18" charset="0"/>
              </a:rPr>
              <a:pPr/>
              <a:t>12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B78650A-9392-404A-A151-3C77A6467F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CFC5AC3-DCF7-4AE1-989F-F1EDC3CA88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10CF87C-27C0-4D8C-B59A-BEFE04167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016569-76CD-4CBF-943B-B05F6DC8E0FF}" type="slidenum">
              <a:rPr lang="hu-HU" altLang="hu-HU" smtClean="0"/>
              <a:pPr>
                <a:spcBef>
                  <a:spcPct val="0"/>
                </a:spcBef>
              </a:pPr>
              <a:t>13</a:t>
            </a:fld>
            <a:endParaRPr lang="hu-HU" altLang="hu-H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0FC4FE-B522-427F-8E82-616E418C3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C8DE4AF-A9E3-4407-A3BD-5AF1B19BF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89531A7-9E1D-41E5-8D4F-9FF5F7A5E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2EBEBEF0-D134-4627-BB41-9DC851B4BA0A}" type="slidenum">
              <a:rPr lang="hu-HU" altLang="hu-HU" sz="1200" smtClean="0">
                <a:latin typeface="Times New Roman" panose="02020603050405020304" pitchFamily="18" charset="0"/>
              </a:rPr>
              <a:pPr/>
              <a:t>14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152E474-C214-4B1D-8BAE-52F56C2DA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E09B568-CF8D-4532-983C-6E8776F36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5CA0D40-3BEA-4973-8D02-3F5E4C86B7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F59FBADE-FF8A-45D4-AF7F-E61A52489346}" type="slidenum">
              <a:rPr lang="hu-HU" altLang="hu-HU"/>
              <a:pPr algn="r">
                <a:spcBef>
                  <a:spcPct val="20000"/>
                </a:spcBef>
                <a:buFontTx/>
                <a:buChar char="•"/>
              </a:pPr>
              <a:t>15</a:t>
            </a:fld>
            <a:endParaRPr lang="hu-HU" altLang="hu-H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8C07B78-F487-4614-8014-6B9661D3D4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0600" y="762000"/>
            <a:ext cx="4876800" cy="36576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00B6D9C-CBB0-40E6-B1AD-E4A61F103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5029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F85E872-E04B-4023-A7D1-F027653C9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2F152E1B-8820-45AE-A34A-B288EA7FF266}" type="slidenum">
              <a:rPr lang="hu-HU" altLang="hu-HU" sz="1200" smtClean="0">
                <a:latin typeface="Times New Roman" panose="02020603050405020304" pitchFamily="18" charset="0"/>
              </a:rPr>
              <a:pPr/>
              <a:t>16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DDFE75F-5B6A-4C71-B843-ED2728C386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38A1E51-8D6C-4EA5-AA7B-8C115FE140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D8C115-6AAF-4F3A-9BA4-629142FC0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E583AC54-5F11-40AE-BB37-CD7BCDAEB4F7}" type="slidenum">
              <a:rPr lang="hu-HU" altLang="hu-HU" sz="1200" smtClean="0">
                <a:latin typeface="Times New Roman" panose="02020603050405020304" pitchFamily="18" charset="0"/>
              </a:rPr>
              <a:pPr/>
              <a:t>17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5F32694-717E-465F-BFC2-824E8AF058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85D456E-63E3-4EA9-A864-F0FB1485DF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9AAC10E-2DA5-4E5B-BFDE-5AB9067A0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49499186-8362-4BAC-9F2C-949879433CBD}" type="slidenum">
              <a:rPr lang="hu-HU" altLang="hu-HU" sz="1200" smtClean="0">
                <a:latin typeface="Times New Roman" panose="02020603050405020304" pitchFamily="18" charset="0"/>
              </a:rPr>
              <a:pPr/>
              <a:t>18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594A5A6-18EE-4F54-8318-687115B825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5D8B06F-6F82-43CD-8EF5-E381DFA0BD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F5A3EFB-BD63-4DFA-9E7B-C35FF053F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24C1714F-34A8-49DD-B86D-82EEEB276F7E}" type="slidenum">
              <a:rPr lang="hu-HU" altLang="hu-HU" sz="1200" smtClean="0">
                <a:latin typeface="Times New Roman" panose="02020603050405020304" pitchFamily="18" charset="0"/>
              </a:rPr>
              <a:pPr/>
              <a:t>19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3B46FFA-5B03-456D-9381-7C331DB36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0F1868E-96CF-4FB0-9759-88340FED9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97054E5-AB47-4438-A744-76EE9BFD8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45D262C7-9CAA-46E3-AE9B-364C9FD0425F}" type="slidenum">
              <a:rPr lang="hu-HU" altLang="hu-HU" sz="1200" smtClean="0">
                <a:latin typeface="Times New Roman" panose="02020603050405020304" pitchFamily="18" charset="0"/>
              </a:rPr>
              <a:pPr/>
              <a:t>20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BF2C4FF-A8CC-4DC4-8CAA-8F600892A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98D2FF7-DC41-4F5B-9B4C-C6F65FC37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EAE23FF-CB75-44E7-A777-0486AFE07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672031-BB54-456D-A9D7-39032B2DB740}" type="slidenum">
              <a:rPr lang="hu-HU" altLang="hu-HU" smtClean="0"/>
              <a:pPr>
                <a:spcBef>
                  <a:spcPct val="0"/>
                </a:spcBef>
              </a:pPr>
              <a:t>2</a:t>
            </a:fld>
            <a:endParaRPr lang="hu-HU" altLang="hu-H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3BC18A2-72A9-43FA-8B23-D1CA72879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7A3D648-F16C-4DC6-ABB6-9E74D4F6B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1D5DB94-4CA5-436D-9FCC-D9F279929D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2C3EF42C-9DBB-481F-A5B8-848AED53A33F}" type="slidenum">
              <a:rPr lang="hu-HU" altLang="hu-HU"/>
              <a:pPr algn="r">
                <a:spcBef>
                  <a:spcPct val="20000"/>
                </a:spcBef>
                <a:buFontTx/>
                <a:buChar char="•"/>
              </a:pPr>
              <a:t>21</a:t>
            </a:fld>
            <a:endParaRPr lang="hu-HU" altLang="hu-H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B32F77-47E3-443B-B302-0EEA1ACF5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E1E4A86-D36E-4616-9BA7-58AB8E8B2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FE8008F-46A1-455C-9BD7-B25B801A8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16D40D-8198-49EA-AD70-D8E9B293DF4D}" type="slidenum">
              <a:rPr lang="hu-HU" altLang="hu-HU" smtClean="0"/>
              <a:pPr>
                <a:spcBef>
                  <a:spcPct val="0"/>
                </a:spcBef>
              </a:pPr>
              <a:t>3</a:t>
            </a:fld>
            <a:endParaRPr lang="hu-HU" altLang="hu-H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298E0F8-3F5F-4A1C-B42B-70CE99F7E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475333D-27B7-4BE8-B037-CD3477F01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F420328-7209-4B42-B803-515F6E4AA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6A3DB-5E89-4FA0-8456-9C6317538525}" type="slidenum">
              <a:rPr lang="hu-HU" altLang="hu-HU" smtClean="0"/>
              <a:pPr>
                <a:spcBef>
                  <a:spcPct val="0"/>
                </a:spcBef>
              </a:pPr>
              <a:t>4</a:t>
            </a:fld>
            <a:endParaRPr lang="hu-HU" altLang="hu-H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93FCA8E-1933-4FE4-84D3-A1391B6D3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8AC9FD3-7CA7-4779-9220-4CDA9607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486276B-046C-4DCA-8E60-BCF2EA8A80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AC0F0AF-62B5-4BEB-85D5-9DF681C66AA9}" type="slidenum">
              <a:rPr lang="hu-HU" altLang="hu-HU"/>
              <a:pPr algn="r">
                <a:spcBef>
                  <a:spcPct val="0"/>
                </a:spcBef>
              </a:pPr>
              <a:t>5</a:t>
            </a:fld>
            <a:endParaRPr lang="hu-HU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98F1FCC-CED9-467B-8323-2361CE5BB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68624F8-02CE-4AEB-90F8-DAF7CF596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449AF9C-C37F-4F73-943B-2AB50488F4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6C32184-0106-4768-8353-361D27CFDFDE}" type="slidenum">
              <a:rPr lang="hu-HU" altLang="hu-HU"/>
              <a:pPr algn="r"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2FC51E4-9114-40D9-AA7A-77BD97164A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BBD998B-0942-4E40-98E9-AC8C75C29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AED4F29-A36C-48D0-AD35-CF827A7A0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596F7F-3C9C-4CCF-A7C8-CA73DA871D2B}" type="slidenum">
              <a:rPr lang="hu-HU" altLang="hu-HU" smtClean="0"/>
              <a:pPr>
                <a:spcBef>
                  <a:spcPct val="0"/>
                </a:spcBef>
              </a:pPr>
              <a:t>7</a:t>
            </a:fld>
            <a:endParaRPr lang="hu-HU" altLang="hu-H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313401E-F373-4599-9E36-56DAA1596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138FBC6-4C61-44AD-901A-1902ADA3E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8E1E861-42C2-4120-878C-C653111DB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490CA8-AAF8-4712-AB6E-11F53CAEBC07}" type="slidenum">
              <a:rPr lang="hu-HU" altLang="hu-HU" smtClean="0"/>
              <a:pPr>
                <a:spcBef>
                  <a:spcPct val="0"/>
                </a:spcBef>
              </a:pPr>
              <a:t>8</a:t>
            </a:fld>
            <a:endParaRPr lang="hu-HU" altLang="hu-H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8A47761-605B-4D8D-B290-EA7DC875D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4D322C-7F4A-4149-893C-7A4E353A1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B89CF9CF-70E2-4C17-A1D8-ACFE9D9E01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166DDCC9-99DC-4FD0-921F-CEA7CCDC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21508" name="Dia számának helye 3">
            <a:extLst>
              <a:ext uri="{FF2B5EF4-FFF2-40B4-BE49-F238E27FC236}">
                <a16:creationId xmlns:a16="http://schemas.microsoft.com/office/drawing/2014/main" id="{7FADEA85-3794-4064-9FF5-5D778D076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  <a:cs typeface="Arial" panose="020B0604020202020204" pitchFamily="34" charset="0"/>
              </a:defRPr>
            </a:lvl9pPr>
          </a:lstStyle>
          <a:p>
            <a:fld id="{D4C57FC5-DBF7-4736-92C1-17A2CF023297}" type="slidenum">
              <a:rPr lang="hu-HU" altLang="hu-HU" sz="1200" smtClean="0">
                <a:latin typeface="Times New Roman" panose="02020603050405020304" pitchFamily="18" charset="0"/>
              </a:rPr>
              <a:pPr/>
              <a:t>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41120-BE57-453E-9993-EC89A6907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70D79-073A-4F25-AFE7-170A76BD8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DBB4E5-464D-4E2C-A3E3-D279042C4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8E2B-B07E-4E7C-B862-098B5E2237A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647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AEDB4-951B-4AFD-B3BE-85C7949F7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0E20E-D9F3-460B-8E87-7CD7EC389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058AD-8DF3-40E7-8EC0-FBE70C913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D089-67DF-4051-9087-C1895DF030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382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822FF-0A3A-44E5-80E2-C37E1A00C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BC73C8-8138-4594-A2FF-0DA52682A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CE87DA-4FF3-4201-91B4-C0965D516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6372-B170-4C69-916C-446CDDFBC6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59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813B0-5D67-4239-918E-FE7C2C74C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707963-2A4B-4F2F-B1BE-14A060043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D912C-8BD2-4161-A5A3-615961CB3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FBC5-162E-4F27-AEC8-A404EE5C16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61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5947BD-9AA3-46D9-9F76-005FFE2B7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AA5F2F-2F9B-4708-8895-9C7B55F51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A53D6-A0A1-43BD-B228-3D009F68A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2119-D5FD-4B22-A0F0-A27994AF79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4634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74CDA-D935-4F54-97B8-56EDFA059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583DD-D3ED-40D0-BDCC-797796875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91913-8AAC-48AD-97BD-C4121BE4D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025E-8941-4DA8-A4AE-41DAAB211F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69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4E5C28-DB79-4BEA-9810-410F48807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065FA6-23FE-4D0D-B225-384AC295A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EDC91F-1CF7-4D36-933F-10408299B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2D96-2AFB-4B54-A828-5F360F8645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08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7058B9-1CDC-4BE0-95C8-E9D7AAAA5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08F059-EA1D-409A-9001-6F4F1E47B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D9D0AF-3BBC-4D33-90F4-39825BB25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448AC-FAFD-4B63-BFEB-56F232B709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91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76F095-4312-496D-83EF-FF8FF4705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0C8126-A703-4222-A62F-55F7573AE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16129-011C-4853-8D58-0532F426C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3D3D-8FFB-4160-8DE0-020647FB5E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901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F4C85-39CC-4446-A83E-CBE73C444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FCEAB-71AA-4D01-9D45-A0151D73D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D1AA0-D892-41C5-9A60-26C2E1FAE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BFBE-2A8A-4C79-84AF-831407AEB2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53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91AFD-4E20-454C-BE51-AFD0D1C1B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BF174-394A-4752-98A0-178298B9B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63298-EF93-4E28-9F05-9365150A1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712F-9FED-4FE3-8F7A-7201D019F3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396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ED12C4-7D5A-410D-A8D7-69F876DD4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0F3DC5-E758-49CF-AE40-9EC3FD2F8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3096E2-0258-4938-ABC2-A6B045AAEA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F560A8-8EDA-4F9B-87AF-7B71E65E5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E8B476-693F-44D7-854B-CE603BAC9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667A9A-A3F9-4587-A59E-7FDBECC1349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microsoft.com/office/2007/relationships/diagramDrawing" Target="../diagrams/drawing1.xml"/><Relationship Id="rId5" Type="http://schemas.openxmlformats.org/officeDocument/2006/relationships/image" Target="../media/image2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alaszg.ofi.hu/download/A_NOIR_plusz_(2015.07.26)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k.elte.hu/nevtud/fi/innova/bemutata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k.elte.hu/nevtud/fi/innova" TargetMode="External"/><Relationship Id="rId3" Type="http://schemas.openxmlformats.org/officeDocument/2006/relationships/hyperlink" Target="https://www.google.com/url?sa=i&amp;rct=j&amp;q=&amp;esrc=s&amp;source=images&amp;cd=&amp;cad=rja&amp;uact=8&amp;ved=0ahUKEwjRw7ehxPnRAhXCORQKHTrpDfcQjRwIBw&amp;url=http%3A%2F%2Fwww.signes-et-promesses.com%2F2016%2F10%2Fle-germe.html&amp;bvm=bv.146094739,d.d24&amp;psig=AFQjCNEqTBozL4F5jdlgJ9s07gZw4E8upA&amp;ust=1486403918831235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775D52-9CDF-4A5D-8765-A8357C6044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05800" cy="5534025"/>
          </a:xfrm>
        </p:spPr>
        <p:txBody>
          <a:bodyPr/>
          <a:lstStyle/>
          <a:p>
            <a:r>
              <a:rPr lang="hu-HU" altLang="hu-HU" sz="5400" b="1"/>
              <a:t>Innovatív iskola</a:t>
            </a:r>
            <a:br>
              <a:rPr lang="hu-HU" altLang="hu-HU" sz="5400"/>
            </a:br>
            <a:br>
              <a:rPr lang="hu-HU" altLang="hu-HU"/>
            </a:br>
            <a:br>
              <a:rPr lang="hu-HU" altLang="hu-HU" sz="4000"/>
            </a:br>
            <a:r>
              <a:rPr lang="hu-HU" altLang="hu-HU" sz="3200"/>
              <a:t>Megújuló Oktatás Konferencia</a:t>
            </a:r>
            <a:br>
              <a:rPr lang="hu-HU" altLang="hu-HU" sz="3200"/>
            </a:br>
            <a:br>
              <a:rPr lang="hu-HU" altLang="hu-HU" sz="3200"/>
            </a:br>
            <a:br>
              <a:rPr lang="hu-HU" altLang="hu-HU" sz="3200"/>
            </a:br>
            <a:br>
              <a:rPr lang="hu-HU" altLang="hu-HU" sz="2800"/>
            </a:br>
            <a:r>
              <a:rPr lang="hu-HU" altLang="hu-HU" sz="2400"/>
              <a:t>Lillafüred, 2018. szeptember 26</a:t>
            </a:r>
            <a:br>
              <a:rPr lang="hu-HU" altLang="hu-HU" sz="2400"/>
            </a:br>
            <a:r>
              <a:rPr lang="hu-HU" altLang="hu-HU" sz="2400"/>
              <a:t>Halász Gábor</a:t>
            </a:r>
            <a:br>
              <a:rPr lang="hu-HU" altLang="hu-HU" sz="2400"/>
            </a:br>
            <a:r>
              <a:rPr lang="hu-HU" altLang="hu-HU" sz="2400"/>
              <a:t>ELTE/OFI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F8B5CC4-3D1E-41AB-B515-346361094962}"/>
              </a:ext>
            </a:extLst>
          </p:cNvPr>
          <p:cNvSpPr txBox="1">
            <a:spLocks noChangeArrowheads="1"/>
          </p:cNvSpPr>
          <p:nvPr/>
        </p:nvSpPr>
        <p:spPr>
          <a:xfrm>
            <a:off x="6372225" y="5949950"/>
            <a:ext cx="2749550" cy="89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900" kern="0" dirty="0">
                <a:solidFill>
                  <a:srgbClr val="FFC000"/>
                </a:solidFill>
              </a:rPr>
              <a:t>Ez az előadás „</a:t>
            </a:r>
            <a:r>
              <a:rPr lang="hu-HU" sz="9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9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900" kern="0" dirty="0">
                <a:solidFill>
                  <a:srgbClr val="FFC000"/>
                </a:solidFill>
              </a:rPr>
              <a:t>” - OTKA/NKFIH azonosító: 115857) c. kutatás eredményeinek felhasználására épül</a:t>
            </a:r>
            <a:endParaRPr lang="hu-HU" altLang="hu-HU" sz="900" kern="0" dirty="0">
              <a:solidFill>
                <a:srgbClr val="FFC000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AF86A4-F045-4B23-8698-CB0EDD11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5732463"/>
            <a:ext cx="1835150" cy="944562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sp>
        <p:nvSpPr>
          <p:cNvPr id="5" name="Téglalap 1">
            <a:extLst>
              <a:ext uri="{FF2B5EF4-FFF2-40B4-BE49-F238E27FC236}">
                <a16:creationId xmlns:a16="http://schemas.microsoft.com/office/drawing/2014/main" id="{D67787B2-EE1D-4382-A393-90E17E4E3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3440798"/>
            <a:ext cx="3265487" cy="1277937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hu-HU" altLang="hu-HU"/>
          </a:p>
        </p:txBody>
      </p:sp>
      <p:sp>
        <p:nvSpPr>
          <p:cNvPr id="6" name="Szövegdoboz 3">
            <a:extLst>
              <a:ext uri="{FF2B5EF4-FFF2-40B4-BE49-F238E27FC236}">
                <a16:creationId xmlns:a16="http://schemas.microsoft.com/office/drawing/2014/main" id="{1B726D5C-20DB-466F-9D01-86A3150F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4" y="3738940"/>
            <a:ext cx="311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ctr"/>
            <a:r>
              <a:rPr lang="hu-HU" altLang="hu-HU" sz="2400" dirty="0">
                <a:solidFill>
                  <a:schemeClr val="accent1"/>
                </a:solidFill>
              </a:rPr>
              <a:t>A narancssárga képekre rá kell klikkelni!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236CEB2-010C-4832-96AB-09A94D256D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31763"/>
            <a:ext cx="8461375" cy="719137"/>
          </a:xfrm>
        </p:spPr>
        <p:txBody>
          <a:bodyPr/>
          <a:lstStyle/>
          <a:p>
            <a:r>
              <a:rPr lang="hu-HU" altLang="hu-HU"/>
              <a:t>Az innováció egysége: makro/mikro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032F7F-EC84-424D-A4C3-AACDD358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6446838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Forrás: Innova kutatás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74A9C6C-79F9-4BFA-B780-EA0CBE2D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035050"/>
            <a:ext cx="43370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2000" kern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Ahol az innováció keletkezik, ahol alkalmazzák, átveszik, átadják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C4EC440-DF03-4A23-BFCB-4ECD517D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995363"/>
            <a:ext cx="140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C5A21E0-AF64-4CCB-B4CB-7142F09AD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027238"/>
            <a:ext cx="1422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8895312-1831-461A-9739-A91EAC5C2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141663"/>
            <a:ext cx="13541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4C0DB64-7685-4FDC-9CD9-F7990143F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802188"/>
            <a:ext cx="1981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1B2E35-537A-4BEF-88C3-80E3996F6274}"/>
              </a:ext>
            </a:extLst>
          </p:cNvPr>
          <p:cNvGraphicFramePr/>
          <p:nvPr/>
        </p:nvGraphicFramePr>
        <p:xfrm>
          <a:off x="6696" y="844414"/>
          <a:ext cx="7620000" cy="57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1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8">
            <a:extLst>
              <a:ext uri="{FF2B5EF4-FFF2-40B4-BE49-F238E27FC236}">
                <a16:creationId xmlns:a16="http://schemas.microsoft.com/office/drawing/2014/main" id="{0DDE9860-8E88-4124-BAED-43BE82B83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6350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sz="4000"/>
              <a:t>Az oktatási innovációk tipológiája a keletkezés kontextusa szerint</a:t>
            </a:r>
          </a:p>
        </p:txBody>
      </p:sp>
      <p:sp>
        <p:nvSpPr>
          <p:cNvPr id="2051" name="Alcím 2">
            <a:extLst>
              <a:ext uri="{FF2B5EF4-FFF2-40B4-BE49-F238E27FC236}">
                <a16:creationId xmlns:a16="http://schemas.microsoft.com/office/drawing/2014/main" id="{4B1EC413-A7EE-4BFE-B5C8-369A8B41A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550" y="3203575"/>
            <a:ext cx="2047875" cy="67151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solidFill>
                  <a:schemeClr val="tx1">
                    <a:lumMod val="65000"/>
                  </a:schemeClr>
                </a:solidFill>
              </a:rPr>
              <a:t>Top down</a:t>
            </a:r>
            <a:br>
              <a:rPr lang="hu-HU" altLang="hu-HU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hu-HU" altLang="hu-HU" sz="1200" dirty="0">
                <a:solidFill>
                  <a:schemeClr val="tx1">
                    <a:lumMod val="65000"/>
                  </a:schemeClr>
                </a:solidFill>
              </a:rPr>
              <a:t>(„felülről érkező”)</a:t>
            </a:r>
          </a:p>
        </p:txBody>
      </p:sp>
      <p:sp>
        <p:nvSpPr>
          <p:cNvPr id="4" name="Lefelé nyíl 3">
            <a:extLst>
              <a:ext uri="{FF2B5EF4-FFF2-40B4-BE49-F238E27FC236}">
                <a16:creationId xmlns:a16="http://schemas.microsoft.com/office/drawing/2014/main" id="{B446C23A-B6E5-4C9F-8588-8F3DF4F0A13D}"/>
              </a:ext>
            </a:extLst>
          </p:cNvPr>
          <p:cNvSpPr/>
          <p:nvPr/>
        </p:nvSpPr>
        <p:spPr>
          <a:xfrm rot="2963162">
            <a:off x="2635250" y="1546225"/>
            <a:ext cx="501650" cy="184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5" name="Lefelé nyíl 4">
            <a:extLst>
              <a:ext uri="{FF2B5EF4-FFF2-40B4-BE49-F238E27FC236}">
                <a16:creationId xmlns:a16="http://schemas.microsoft.com/office/drawing/2014/main" id="{11B67B91-5AAB-44FE-9320-85BC74DAC5B5}"/>
              </a:ext>
            </a:extLst>
          </p:cNvPr>
          <p:cNvSpPr/>
          <p:nvPr/>
        </p:nvSpPr>
        <p:spPr>
          <a:xfrm rot="18723086">
            <a:off x="5054600" y="1639888"/>
            <a:ext cx="504825" cy="109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6" name="Lefelé nyíl 5">
            <a:extLst>
              <a:ext uri="{FF2B5EF4-FFF2-40B4-BE49-F238E27FC236}">
                <a16:creationId xmlns:a16="http://schemas.microsoft.com/office/drawing/2014/main" id="{A2A08A15-F1BA-4440-8CE6-1BC07DD9FE15}"/>
              </a:ext>
            </a:extLst>
          </p:cNvPr>
          <p:cNvSpPr/>
          <p:nvPr/>
        </p:nvSpPr>
        <p:spPr>
          <a:xfrm rot="2963162">
            <a:off x="1081881" y="3848894"/>
            <a:ext cx="312738" cy="120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7" name="Lefelé nyíl 6">
            <a:extLst>
              <a:ext uri="{FF2B5EF4-FFF2-40B4-BE49-F238E27FC236}">
                <a16:creationId xmlns:a16="http://schemas.microsoft.com/office/drawing/2014/main" id="{9A8DD3F2-7E7D-4C22-B84E-1803F9D8AF6C}"/>
              </a:ext>
            </a:extLst>
          </p:cNvPr>
          <p:cNvSpPr/>
          <p:nvPr/>
        </p:nvSpPr>
        <p:spPr>
          <a:xfrm rot="18723086">
            <a:off x="5212557" y="5053806"/>
            <a:ext cx="190500" cy="66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56" name="Alcím 2">
            <a:extLst>
              <a:ext uri="{FF2B5EF4-FFF2-40B4-BE49-F238E27FC236}">
                <a16:creationId xmlns:a16="http://schemas.microsoft.com/office/drawing/2014/main" id="{A92D2B6B-7D1C-4A84-BF77-BB39B2A98FD0}"/>
              </a:ext>
            </a:extLst>
          </p:cNvPr>
          <p:cNvSpPr txBox="1">
            <a:spLocks/>
          </p:cNvSpPr>
          <p:nvPr/>
        </p:nvSpPr>
        <p:spPr bwMode="auto">
          <a:xfrm>
            <a:off x="163513" y="5203825"/>
            <a:ext cx="15954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>
                <a:solidFill>
                  <a:srgbClr val="A6A6A6"/>
                </a:solidFill>
                <a:latin typeface="Calibri" panose="020F0502020204030204" pitchFamily="34" charset="0"/>
              </a:rPr>
              <a:t>Jog  által szankcionált, kötelező</a:t>
            </a:r>
          </a:p>
        </p:txBody>
      </p:sp>
      <p:sp>
        <p:nvSpPr>
          <p:cNvPr id="2057" name="Alcím 2">
            <a:extLst>
              <a:ext uri="{FF2B5EF4-FFF2-40B4-BE49-F238E27FC236}">
                <a16:creationId xmlns:a16="http://schemas.microsoft.com/office/drawing/2014/main" id="{E4606B20-72AE-4EE4-B368-3B77FAEE200D}"/>
              </a:ext>
            </a:extLst>
          </p:cNvPr>
          <p:cNvSpPr txBox="1">
            <a:spLocks/>
          </p:cNvSpPr>
          <p:nvPr/>
        </p:nvSpPr>
        <p:spPr bwMode="auto">
          <a:xfrm>
            <a:off x="1584325" y="4991100"/>
            <a:ext cx="195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>
                <a:solidFill>
                  <a:srgbClr val="A6A6A6"/>
                </a:solidFill>
                <a:latin typeface="Calibri" panose="020F0502020204030204" pitchFamily="34" charset="0"/>
              </a:rPr>
              <a:t>Ösztönzők által serkentett, önkéntes </a:t>
            </a:r>
          </a:p>
        </p:txBody>
      </p:sp>
      <p:sp>
        <p:nvSpPr>
          <p:cNvPr id="2058" name="Alcím 2">
            <a:extLst>
              <a:ext uri="{FF2B5EF4-FFF2-40B4-BE49-F238E27FC236}">
                <a16:creationId xmlns:a16="http://schemas.microsoft.com/office/drawing/2014/main" id="{3AE64249-2D64-4936-8321-432B61D408A4}"/>
              </a:ext>
            </a:extLst>
          </p:cNvPr>
          <p:cNvSpPr txBox="1">
            <a:spLocks/>
          </p:cNvSpPr>
          <p:nvPr/>
        </p:nvSpPr>
        <p:spPr bwMode="auto">
          <a:xfrm>
            <a:off x="5148263" y="2565400"/>
            <a:ext cx="23225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altLang="hu-HU"/>
              <a:t>Bottom up</a:t>
            </a:r>
            <a:br>
              <a:rPr lang="hu-HU" altLang="hu-HU"/>
            </a:br>
            <a:r>
              <a:rPr lang="hu-HU" altLang="hu-HU" sz="1200"/>
              <a:t>(„alul keletkező)</a:t>
            </a:r>
          </a:p>
        </p:txBody>
      </p:sp>
      <p:sp>
        <p:nvSpPr>
          <p:cNvPr id="12" name="Lefelé nyíl 11">
            <a:extLst>
              <a:ext uri="{FF2B5EF4-FFF2-40B4-BE49-F238E27FC236}">
                <a16:creationId xmlns:a16="http://schemas.microsoft.com/office/drawing/2014/main" id="{AE622CF9-1C6F-44D3-88DC-E76B1208605D}"/>
              </a:ext>
            </a:extLst>
          </p:cNvPr>
          <p:cNvSpPr/>
          <p:nvPr/>
        </p:nvSpPr>
        <p:spPr>
          <a:xfrm rot="2963162">
            <a:off x="5201444" y="3177381"/>
            <a:ext cx="352425" cy="114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0" name="Alcím 2">
            <a:extLst>
              <a:ext uri="{FF2B5EF4-FFF2-40B4-BE49-F238E27FC236}">
                <a16:creationId xmlns:a16="http://schemas.microsoft.com/office/drawing/2014/main" id="{5272D80D-9EFA-4346-BECD-FDEFE2E706AD}"/>
              </a:ext>
            </a:extLst>
          </p:cNvPr>
          <p:cNvSpPr txBox="1">
            <a:spLocks/>
          </p:cNvSpPr>
          <p:nvPr/>
        </p:nvSpPr>
        <p:spPr bwMode="auto">
          <a:xfrm>
            <a:off x="3708400" y="4316413"/>
            <a:ext cx="2159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 i="1">
                <a:solidFill>
                  <a:srgbClr val="D9D9D9"/>
                </a:solidFill>
                <a:latin typeface="Calibri" panose="020F0502020204030204" pitchFamily="34" charset="0"/>
              </a:rPr>
              <a:t>Van </a:t>
            </a:r>
            <a: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  <a:t>külső</a:t>
            </a:r>
            <a:b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</a:br>
            <a:r>
              <a:rPr lang="hu-HU" altLang="hu-HU" sz="2000">
                <a:solidFill>
                  <a:srgbClr val="D9D9D9"/>
                </a:solidFill>
                <a:latin typeface="Calibri" panose="020F0502020204030204" pitchFamily="34" charset="0"/>
              </a:rPr>
              <a:t> ösztönző platform</a:t>
            </a:r>
          </a:p>
        </p:txBody>
      </p:sp>
      <p:sp>
        <p:nvSpPr>
          <p:cNvPr id="2061" name="Alcím 2">
            <a:extLst>
              <a:ext uri="{FF2B5EF4-FFF2-40B4-BE49-F238E27FC236}">
                <a16:creationId xmlns:a16="http://schemas.microsoft.com/office/drawing/2014/main" id="{518C1A93-D416-46C4-830C-B5AEE4780393}"/>
              </a:ext>
            </a:extLst>
          </p:cNvPr>
          <p:cNvSpPr txBox="1">
            <a:spLocks/>
          </p:cNvSpPr>
          <p:nvPr/>
        </p:nvSpPr>
        <p:spPr bwMode="auto">
          <a:xfrm>
            <a:off x="6516688" y="4165600"/>
            <a:ext cx="2381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000" i="1">
                <a:latin typeface="Calibri" panose="020F0502020204030204" pitchFamily="34" charset="0"/>
              </a:rPr>
              <a:t>Nincs </a:t>
            </a:r>
            <a:r>
              <a:rPr lang="hu-HU" altLang="hu-HU" sz="2000">
                <a:latin typeface="Calibri" panose="020F0502020204030204" pitchFamily="34" charset="0"/>
              </a:rPr>
              <a:t>külső </a:t>
            </a:r>
            <a:br>
              <a:rPr lang="hu-HU" altLang="hu-HU" sz="2000">
                <a:latin typeface="Calibri" panose="020F0502020204030204" pitchFamily="34" charset="0"/>
              </a:rPr>
            </a:br>
            <a:r>
              <a:rPr lang="hu-HU" altLang="hu-HU" sz="2000">
                <a:latin typeface="Calibri" panose="020F0502020204030204" pitchFamily="34" charset="0"/>
              </a:rPr>
              <a:t>ösztönző platform</a:t>
            </a:r>
          </a:p>
        </p:txBody>
      </p:sp>
      <p:sp>
        <p:nvSpPr>
          <p:cNvPr id="16" name="Lefelé nyíl 15">
            <a:extLst>
              <a:ext uri="{FF2B5EF4-FFF2-40B4-BE49-F238E27FC236}">
                <a16:creationId xmlns:a16="http://schemas.microsoft.com/office/drawing/2014/main" id="{2E729DC9-60E6-4EC6-BFEB-13426FE0FCBD}"/>
              </a:ext>
            </a:extLst>
          </p:cNvPr>
          <p:cNvSpPr/>
          <p:nvPr/>
        </p:nvSpPr>
        <p:spPr>
          <a:xfrm rot="18723086">
            <a:off x="2245520" y="3967956"/>
            <a:ext cx="309562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17" name="Lefelé nyíl 16">
            <a:extLst>
              <a:ext uri="{FF2B5EF4-FFF2-40B4-BE49-F238E27FC236}">
                <a16:creationId xmlns:a16="http://schemas.microsoft.com/office/drawing/2014/main" id="{EBB1EB5C-2653-402F-899D-F547432B3A6C}"/>
              </a:ext>
            </a:extLst>
          </p:cNvPr>
          <p:cNvSpPr/>
          <p:nvPr/>
        </p:nvSpPr>
        <p:spPr>
          <a:xfrm rot="2963162">
            <a:off x="4360069" y="4961731"/>
            <a:ext cx="177800" cy="909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18" name="Lefelé nyíl 17">
            <a:extLst>
              <a:ext uri="{FF2B5EF4-FFF2-40B4-BE49-F238E27FC236}">
                <a16:creationId xmlns:a16="http://schemas.microsoft.com/office/drawing/2014/main" id="{A91A7C77-CC3C-43E2-BD7B-266E7D345CFA}"/>
              </a:ext>
            </a:extLst>
          </p:cNvPr>
          <p:cNvSpPr/>
          <p:nvPr/>
        </p:nvSpPr>
        <p:spPr>
          <a:xfrm rot="18723086">
            <a:off x="6738144" y="3164682"/>
            <a:ext cx="349250" cy="1141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5" name="Alcím 2">
            <a:extLst>
              <a:ext uri="{FF2B5EF4-FFF2-40B4-BE49-F238E27FC236}">
                <a16:creationId xmlns:a16="http://schemas.microsoft.com/office/drawing/2014/main" id="{5910F394-FD19-4AD1-9614-CEF3FDA0035B}"/>
              </a:ext>
            </a:extLst>
          </p:cNvPr>
          <p:cNvSpPr txBox="1">
            <a:spLocks/>
          </p:cNvSpPr>
          <p:nvPr/>
        </p:nvSpPr>
        <p:spPr bwMode="auto">
          <a:xfrm>
            <a:off x="6246813" y="5803900"/>
            <a:ext cx="14652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latin typeface="Calibri" panose="020F0502020204030204" pitchFamily="34" charset="0"/>
              </a:rPr>
              <a:t>Tudatos innováció világos célokkal</a:t>
            </a:r>
          </a:p>
        </p:txBody>
      </p:sp>
      <p:sp>
        <p:nvSpPr>
          <p:cNvPr id="2066" name="Alcím 2">
            <a:extLst>
              <a:ext uri="{FF2B5EF4-FFF2-40B4-BE49-F238E27FC236}">
                <a16:creationId xmlns:a16="http://schemas.microsoft.com/office/drawing/2014/main" id="{61F6D6BA-A926-4D63-966A-2366E0976BDF}"/>
              </a:ext>
            </a:extLst>
          </p:cNvPr>
          <p:cNvSpPr txBox="1">
            <a:spLocks/>
          </p:cNvSpPr>
          <p:nvPr/>
        </p:nvSpPr>
        <p:spPr bwMode="auto">
          <a:xfrm>
            <a:off x="4895850" y="5692775"/>
            <a:ext cx="1395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solidFill>
                  <a:srgbClr val="D9D9D9"/>
                </a:solidFill>
                <a:latin typeface="Calibri" panose="020F0502020204030204" pitchFamily="34" charset="0"/>
              </a:rPr>
              <a:t>Nincsenek világos célok</a:t>
            </a:r>
          </a:p>
        </p:txBody>
      </p:sp>
      <p:sp>
        <p:nvSpPr>
          <p:cNvPr id="21" name="Lefelé nyíl 20">
            <a:extLst>
              <a:ext uri="{FF2B5EF4-FFF2-40B4-BE49-F238E27FC236}">
                <a16:creationId xmlns:a16="http://schemas.microsoft.com/office/drawing/2014/main" id="{ECBE3C85-DD7A-4F73-89B7-51ADCB7831D5}"/>
              </a:ext>
            </a:extLst>
          </p:cNvPr>
          <p:cNvSpPr/>
          <p:nvPr/>
        </p:nvSpPr>
        <p:spPr>
          <a:xfrm rot="2963162">
            <a:off x="7212806" y="4812507"/>
            <a:ext cx="174625" cy="938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2" name="Lefelé nyíl 21">
            <a:extLst>
              <a:ext uri="{FF2B5EF4-FFF2-40B4-BE49-F238E27FC236}">
                <a16:creationId xmlns:a16="http://schemas.microsoft.com/office/drawing/2014/main" id="{D78CCA85-1340-467C-93F8-CA88DBFC1924}"/>
              </a:ext>
            </a:extLst>
          </p:cNvPr>
          <p:cNvSpPr/>
          <p:nvPr/>
        </p:nvSpPr>
        <p:spPr>
          <a:xfrm rot="18723086">
            <a:off x="8156575" y="4870450"/>
            <a:ext cx="188913" cy="66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 sz="2400"/>
          </a:p>
        </p:txBody>
      </p:sp>
      <p:sp>
        <p:nvSpPr>
          <p:cNvPr id="2069" name="Alcím 2">
            <a:extLst>
              <a:ext uri="{FF2B5EF4-FFF2-40B4-BE49-F238E27FC236}">
                <a16:creationId xmlns:a16="http://schemas.microsoft.com/office/drawing/2014/main" id="{D987E43A-DE48-48CA-B91C-06A43E5F2A0D}"/>
              </a:ext>
            </a:extLst>
          </p:cNvPr>
          <p:cNvSpPr txBox="1">
            <a:spLocks/>
          </p:cNvSpPr>
          <p:nvPr/>
        </p:nvSpPr>
        <p:spPr bwMode="auto">
          <a:xfrm>
            <a:off x="7904163" y="5624513"/>
            <a:ext cx="1204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latin typeface="Calibri" panose="020F0502020204030204" pitchFamily="34" charset="0"/>
              </a:rPr>
              <a:t>Nincsenek világos célok</a:t>
            </a:r>
          </a:p>
        </p:txBody>
      </p:sp>
      <p:sp>
        <p:nvSpPr>
          <p:cNvPr id="2070" name="Alcím 2">
            <a:extLst>
              <a:ext uri="{FF2B5EF4-FFF2-40B4-BE49-F238E27FC236}">
                <a16:creationId xmlns:a16="http://schemas.microsoft.com/office/drawing/2014/main" id="{0D28247A-E1E8-45C2-91C9-F32E4B525175}"/>
              </a:ext>
            </a:extLst>
          </p:cNvPr>
          <p:cNvSpPr txBox="1">
            <a:spLocks/>
          </p:cNvSpPr>
          <p:nvPr/>
        </p:nvSpPr>
        <p:spPr bwMode="auto">
          <a:xfrm>
            <a:off x="3302000" y="5824538"/>
            <a:ext cx="1492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1500">
                <a:solidFill>
                  <a:srgbClr val="D9D9D9"/>
                </a:solidFill>
                <a:latin typeface="Calibri" panose="020F0502020204030204" pitchFamily="34" charset="0"/>
              </a:rPr>
              <a:t>Tudatos innováció világos célokkal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EC80FD1-8DFF-4738-BF5F-BCD5DA42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565900"/>
            <a:ext cx="1844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hu-HU" sz="1200" kern="0" dirty="0"/>
              <a:t>Forrás: Innova kutatás</a:t>
            </a:r>
            <a:endParaRPr lang="en-GB" altLang="hu-HU" sz="12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 animBg="1"/>
      <p:bldP spid="5" grpId="0" animBg="1"/>
      <p:bldP spid="6" grpId="0" animBg="1"/>
      <p:bldP spid="7" grpId="0" animBg="1"/>
      <p:bldP spid="2056" grpId="0"/>
      <p:bldP spid="2057" grpId="0"/>
      <p:bldP spid="2058" grpId="0"/>
      <p:bldP spid="12" grpId="0" animBg="1"/>
      <p:bldP spid="2060" grpId="0"/>
      <p:bldP spid="2061" grpId="0"/>
      <p:bldP spid="16" grpId="0" animBg="1"/>
      <p:bldP spid="17" grpId="0" animBg="1"/>
      <p:bldP spid="18" grpId="0" animBg="1"/>
      <p:bldP spid="2065" grpId="0"/>
      <p:bldP spid="2066" grpId="0"/>
      <p:bldP spid="21" grpId="0" animBg="1"/>
      <p:bldP spid="22" grpId="0" animBg="1"/>
      <p:bldP spid="2069" grpId="0"/>
      <p:bldP spid="2070" grpId="0"/>
      <p:bldP spid="2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7DDC59C-654D-48F5-ACC5-ADE7CA70C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333375"/>
            <a:ext cx="8153400" cy="609600"/>
          </a:xfrm>
        </p:spPr>
        <p:txBody>
          <a:bodyPr/>
          <a:lstStyle/>
          <a:p>
            <a:r>
              <a:rPr lang="hu-HU" altLang="hu-HU" sz="4800"/>
              <a:t>Az innovációk keletkezése</a:t>
            </a:r>
            <a:br>
              <a:rPr lang="hu-HU" altLang="hu-HU" sz="4800"/>
            </a:br>
            <a:r>
              <a:rPr lang="hu-HU" altLang="hu-HU" sz="3600"/>
              <a:t>(a kalandos innovációs utazás)</a:t>
            </a:r>
            <a:endParaRPr lang="en-GB" altLang="hu-HU" sz="36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08BB3880-DC6E-4E77-B2E9-CDC2692D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6388" y="6318250"/>
            <a:ext cx="8364537" cy="5667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hu-HU" sz="1200" i="1"/>
              <a:t>Forrás</a:t>
            </a:r>
            <a:r>
              <a:rPr lang="fr-FR" altLang="hu-HU" sz="1200"/>
              <a:t>: </a:t>
            </a:r>
            <a:r>
              <a:rPr lang="en-GB" altLang="hu-HU" sz="1200"/>
              <a:t>Van de Ven, Andrew H., Angle, Harold L. and Poole, Marshall Scott (2000): Research on The Management of Innovation. The Minnesota Studies. Oxford University Press</a:t>
            </a:r>
            <a:endParaRPr lang="hu-HU" altLang="hu-HU" sz="120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77DBC5-AD16-4A20-BAA5-06790C8516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47625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03D8072-2EC6-4DA9-89D1-401BF645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525" y="176213"/>
            <a:ext cx="5610225" cy="895350"/>
          </a:xfrm>
        </p:spPr>
        <p:txBody>
          <a:bodyPr/>
          <a:lstStyle/>
          <a:p>
            <a:pPr algn="l"/>
            <a:r>
              <a:rPr lang="hu-HU" altLang="hu-HU" sz="4800"/>
              <a:t>Innovációs diverzitás</a:t>
            </a:r>
            <a:br>
              <a:rPr lang="hu-HU" altLang="hu-HU" sz="2000"/>
            </a:br>
            <a:r>
              <a:rPr lang="hu-HU" altLang="hu-HU" sz="2000"/>
              <a:t>(tipológiák)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76CEB402-7F8E-4914-BE61-D93AD57D7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5067300"/>
          </a:xfrm>
        </p:spPr>
        <p:txBody>
          <a:bodyPr/>
          <a:lstStyle/>
          <a:p>
            <a:r>
              <a:rPr lang="hu-HU" altLang="hu-HU" sz="4000"/>
              <a:t>Újítás és megosztás</a:t>
            </a:r>
            <a:br>
              <a:rPr lang="hu-HU" altLang="hu-HU" sz="4000"/>
            </a:br>
            <a:endParaRPr lang="hu-HU" altLang="hu-HU" sz="1200"/>
          </a:p>
          <a:p>
            <a:r>
              <a:rPr lang="hu-HU" altLang="hu-HU" sz="4000"/>
              <a:t>Újító szervezet, </a:t>
            </a:r>
            <a:br>
              <a:rPr lang="hu-HU" altLang="hu-HU" sz="4000"/>
            </a:br>
            <a:r>
              <a:rPr lang="hu-HU" altLang="hu-HU" sz="4000"/>
              <a:t>újító egyén</a:t>
            </a:r>
            <a:br>
              <a:rPr lang="hu-HU" altLang="hu-HU" sz="4000"/>
            </a:br>
            <a:endParaRPr lang="hu-HU" altLang="hu-HU" sz="1200"/>
          </a:p>
          <a:p>
            <a:r>
              <a:rPr lang="hu-HU" altLang="hu-HU" sz="4000"/>
              <a:t>Szervezeti sajátosságok</a:t>
            </a:r>
            <a:br>
              <a:rPr lang="hu-HU" altLang="hu-HU" sz="4000"/>
            </a:br>
            <a:r>
              <a:rPr lang="hu-HU" altLang="hu-HU" sz="4000"/>
              <a:t>és egyéni újító aktivitás</a:t>
            </a:r>
            <a:br>
              <a:rPr lang="hu-HU" altLang="hu-HU" sz="4000"/>
            </a:br>
            <a:endParaRPr lang="hu-HU" altLang="hu-HU" sz="1200"/>
          </a:p>
          <a:p>
            <a:r>
              <a:rPr lang="hu-HU" altLang="hu-HU" sz="4000"/>
              <a:t>Egyéni innovációs</a:t>
            </a:r>
            <a:br>
              <a:rPr lang="hu-HU" altLang="hu-HU" sz="4000"/>
            </a:br>
            <a:r>
              <a:rPr lang="hu-HU" altLang="hu-HU" sz="4000"/>
              <a:t>viselkedés típusai</a:t>
            </a:r>
            <a:br>
              <a:rPr lang="hu-HU" altLang="hu-HU" sz="4000"/>
            </a:br>
            <a:r>
              <a:rPr lang="hu-HU" altLang="hu-HU" sz="1200"/>
              <a:t> </a:t>
            </a:r>
          </a:p>
          <a:p>
            <a:endParaRPr lang="hu-HU" altLang="hu-HU" sz="4000"/>
          </a:p>
        </p:txBody>
      </p:sp>
      <p:pic>
        <p:nvPicPr>
          <p:cNvPr id="2" name="Kép 1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A28DCC52-CDE8-4B7E-AF25-F86090C32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950913"/>
            <a:ext cx="1112838" cy="828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222A5388-9D85-4408-994F-21E846DA8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28725"/>
            <a:ext cx="1101725" cy="820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8B52D771-B5DC-40C1-9BBD-CE9F225C9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320925"/>
            <a:ext cx="1216025" cy="8191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7FBB014C-6264-43DC-BE48-0C564FD54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2598738"/>
            <a:ext cx="1220787" cy="9128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A8694FBA-5D90-43C6-AC77-9E7C05774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935413"/>
            <a:ext cx="1362075" cy="10239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6EEC7D3B-2DD1-4E97-85CE-35109A833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5373688"/>
            <a:ext cx="1404938" cy="10350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5AB509-9D28-4F70-91C9-E50AB0F60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719137"/>
          </a:xfrm>
        </p:spPr>
        <p:txBody>
          <a:bodyPr/>
          <a:lstStyle/>
          <a:p>
            <a:pPr algn="l"/>
            <a:r>
              <a:rPr lang="hu-HU" altLang="hu-HU" sz="3600"/>
              <a:t>Szervezeti és egyéni innovációs </a:t>
            </a:r>
            <a:br>
              <a:rPr lang="hu-HU" altLang="hu-HU" sz="3600"/>
            </a:br>
            <a:r>
              <a:rPr lang="hu-HU" altLang="hu-HU" sz="3600"/>
              <a:t>aktivitás a magyar oktatásban</a:t>
            </a:r>
            <a:endParaRPr lang="en-GB" altLang="hu-HU" sz="36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AB8E0F5-848E-4CF3-8CE4-4C422A1D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84288"/>
            <a:ext cx="4714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819EE76-D049-4C52-A981-46BDCA1C0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08275"/>
            <a:ext cx="44592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EDEBA8B-7938-46A3-8280-15B4CEE3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11275"/>
            <a:ext cx="1584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SZERVEZETI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(iskolák)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C5CAD3-3E4B-4976-8DA2-1B89AE38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873375"/>
            <a:ext cx="1727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800" kern="0" dirty="0">
                <a:solidFill>
                  <a:srgbClr val="FF0000"/>
                </a:solidFill>
              </a:rPr>
              <a:t>EGYÉNI</a:t>
            </a:r>
            <a:br>
              <a:rPr lang="hu-HU" altLang="hu-HU" sz="1800" kern="0" dirty="0">
                <a:solidFill>
                  <a:srgbClr val="FF0000"/>
                </a:solidFill>
              </a:rPr>
            </a:br>
            <a:r>
              <a:rPr lang="hu-HU" altLang="hu-HU" sz="1800" kern="0" dirty="0">
                <a:solidFill>
                  <a:srgbClr val="FF0000"/>
                </a:solidFill>
              </a:rPr>
              <a:t>(pedagógusok)</a:t>
            </a:r>
            <a:endParaRPr lang="en-GB" altLang="hu-HU" sz="1800" kern="0" dirty="0">
              <a:solidFill>
                <a:srgbClr val="FF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E78D13-BCD2-48F2-B409-19FE36FC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374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Megjegyzés: összevont szervezeti és egyéni innovációs aktivitás mutatók. </a:t>
            </a:r>
            <a:r>
              <a:rPr lang="hu-HU" altLang="hu-HU" sz="1200" dirty="0"/>
              <a:t>Innova2 adatbázis, 2018</a:t>
            </a:r>
            <a:r>
              <a:rPr lang="hu-HU" altLang="hu-HU" sz="1200" kern="0" dirty="0"/>
              <a:t> </a:t>
            </a:r>
            <a:endParaRPr lang="en-GB" altLang="hu-HU" sz="1200" kern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8FDADB-EF6F-4771-BC76-57A2E4AEC44E}"/>
              </a:ext>
            </a:extLst>
          </p:cNvPr>
          <p:cNvSpPr txBox="1"/>
          <p:nvPr/>
        </p:nvSpPr>
        <p:spPr>
          <a:xfrm>
            <a:off x="6804025" y="3573463"/>
            <a:ext cx="2232025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Valamilyen általam kitalált új megoldás jelentősen javította a munkám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redményességét</a:t>
            </a: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altLang="hu-HU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731502-5282-40F3-90C9-F3D74A65773A}"/>
              </a:ext>
            </a:extLst>
          </p:cNvPr>
          <p:cNvSpPr txBox="1"/>
          <p:nvPr/>
        </p:nvSpPr>
        <p:spPr>
          <a:xfrm>
            <a:off x="2195513" y="2012950"/>
            <a:ext cx="2381250" cy="13239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Pl. „A munkatársaink által kezdeményezett újítások nyomán a szervezet eredményessége érzékelhetően javult”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9" grpId="0" build="p" bldLvl="2" autoUpdateAnimBg="0"/>
      <p:bldP spid="10" grpId="0" build="p" bldLvl="2" autoUpdateAnimBg="0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6CE92BF-FDE1-4386-908A-705B72AC52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44463"/>
            <a:ext cx="8712200" cy="812800"/>
          </a:xfrm>
        </p:spPr>
        <p:txBody>
          <a:bodyPr/>
          <a:lstStyle/>
          <a:p>
            <a:r>
              <a:rPr lang="hu-HU" altLang="hu-HU" sz="4000"/>
              <a:t>Újítók és átvevők</a:t>
            </a:r>
            <a:br>
              <a:rPr lang="en-GB" altLang="hu-HU" sz="2000"/>
            </a:br>
            <a:endParaRPr lang="en-GB" altLang="hu-HU" sz="2000"/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05DB2E18-DF87-4A09-9B89-E95234A4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81075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2" name="Text Box 4">
            <a:extLst>
              <a:ext uri="{FF2B5EF4-FFF2-40B4-BE49-F238E27FC236}">
                <a16:creationId xmlns:a16="http://schemas.microsoft.com/office/drawing/2014/main" id="{2A4726A9-0320-4D50-97FC-E2472586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3173413"/>
            <a:ext cx="1852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4" name="Text Box 6">
            <a:extLst>
              <a:ext uri="{FF2B5EF4-FFF2-40B4-BE49-F238E27FC236}">
                <a16:creationId xmlns:a16="http://schemas.microsoft.com/office/drawing/2014/main" id="{30B68CF8-3076-4967-A7BF-9368EF15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3095625"/>
            <a:ext cx="2449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Nem történt átvétel</a:t>
            </a:r>
            <a:endParaRPr lang="en-GB" altLang="hu-HU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0455" name="Rectangle 7">
            <a:extLst>
              <a:ext uri="{FF2B5EF4-FFF2-40B4-BE49-F238E27FC236}">
                <a16:creationId xmlns:a16="http://schemas.microsoft.com/office/drawing/2014/main" id="{D395B038-EB91-4724-9AC1-632D9E92E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067425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800">
                <a:solidFill>
                  <a:schemeClr val="accent1"/>
                </a:solidFill>
              </a:rPr>
              <a:t>Nem történt saját újítás</a:t>
            </a:r>
            <a:endParaRPr lang="en-GB" altLang="hu-HU" sz="2800">
              <a:solidFill>
                <a:schemeClr val="accent1"/>
              </a:solidFill>
            </a:endParaRPr>
          </a:p>
        </p:txBody>
      </p:sp>
      <p:sp>
        <p:nvSpPr>
          <p:cNvPr id="360456" name="Line 8">
            <a:extLst>
              <a:ext uri="{FF2B5EF4-FFF2-40B4-BE49-F238E27FC236}">
                <a16:creationId xmlns:a16="http://schemas.microsoft.com/office/drawing/2014/main" id="{C3C09D5D-C537-4D19-BB77-E82CDF911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628775"/>
            <a:ext cx="0" cy="42481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57" name="Line 9">
            <a:extLst>
              <a:ext uri="{FF2B5EF4-FFF2-40B4-BE49-F238E27FC236}">
                <a16:creationId xmlns:a16="http://schemas.microsoft.com/office/drawing/2014/main" id="{DE051790-86A7-4625-9132-20F9CF36A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716338"/>
            <a:ext cx="4572000" cy="0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Times.New.Roman.Gras0171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21AAE5DA-21E5-4022-8F76-552735E1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4040188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6,6%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(N=102)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0C8EC17-B211-4AF3-B03A-AE1630E4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084388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„</a:t>
            </a:r>
            <a:r>
              <a:rPr lang="hu-HU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Átvettük belföldi szervezet bevált újításait.</a:t>
            </a:r>
            <a:r>
              <a:rPr lang="hu-HU" alt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77E92DA5-F8D9-4998-96F2-9D43E02F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5254625"/>
            <a:ext cx="2185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hu-HU" altLang="hu-HU" sz="1200">
                <a:solidFill>
                  <a:srgbClr val="FFC000"/>
                </a:solidFill>
                <a:cs typeface="Times New Roman" panose="02020603050405020304" pitchFamily="18" charset="0"/>
              </a:rPr>
              <a:t>„</a:t>
            </a:r>
            <a:r>
              <a:rPr lang="hu-HU" altLang="hu-HU" sz="1800">
                <a:solidFill>
                  <a:srgbClr val="FFC000"/>
                </a:solidFill>
              </a:rPr>
              <a:t>Saját munkatársaink találtak ki a szervezet eredményességét szolgáló új megoldásokat.</a:t>
            </a:r>
            <a:r>
              <a:rPr lang="hu-HU" altLang="hu-HU" sz="1800">
                <a:solidFill>
                  <a:srgbClr val="FFC000"/>
                </a:solidFill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0734E52-3F85-40E9-92BB-5812A9FC86C8}"/>
              </a:ext>
            </a:extLst>
          </p:cNvPr>
          <p:cNvSpPr txBox="1">
            <a:spLocks noChangeArrowheads="1"/>
          </p:cNvSpPr>
          <p:nvPr/>
        </p:nvSpPr>
        <p:spPr>
          <a:xfrm>
            <a:off x="-131763" y="6588125"/>
            <a:ext cx="2628901" cy="296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1200" kern="0" dirty="0"/>
              <a:t>Forrás: Innova2 adatbázis, közoktatás</a:t>
            </a:r>
            <a:endParaRPr lang="en-GB" altLang="hu-HU" sz="1200" kern="0" dirty="0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20B4123-5CE7-4DC7-9CB0-A5C6B21B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Újított, de nem vett át: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(N=306)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00A0F604-0CFC-4236-B66C-72FF1CD7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987800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Nem újított, de átvett: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(N=80)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3D218085-79B6-4872-A406-ED70A3D6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916113"/>
            <a:ext cx="172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>
                <a:solidFill>
                  <a:schemeClr val="tx1">
                    <a:lumMod val="95000"/>
                  </a:schemeClr>
                </a:solidFill>
              </a:rPr>
              <a:t>Újított is és át is vett: </a:t>
            </a:r>
            <a:r>
              <a:rPr lang="hu-HU" altLang="hu-HU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68,5%</a:t>
            </a:r>
            <a:br>
              <a:rPr lang="hu-HU" altLang="hu-H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hu-HU" altLang="hu-H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(N=1063)</a:t>
            </a:r>
            <a:endParaRPr lang="en-GB" altLang="hu-H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utoUpdateAnimBg="0"/>
      <p:bldP spid="360452" grpId="0" autoUpdateAnimBg="0"/>
      <p:bldP spid="360454" grpId="0" autoUpdateAnimBg="0"/>
      <p:bldP spid="360455" grpId="0" autoUpdateAnimBg="0"/>
      <p:bldP spid="20" grpId="0" autoUpdateAnimBg="0"/>
      <p:bldP spid="2" grpId="0"/>
      <p:bldP spid="24" grpId="0"/>
      <p:bldP spid="16" grpId="0" build="p" bldLvl="2" autoUpdateAnimBg="0"/>
      <p:bldP spid="17" grpId="0" autoUpdateAnimBg="0"/>
      <p:bldP spid="18" grpId="0" autoUpdateAnimBg="0"/>
      <p:bldP spid="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AF93638-83DC-42BC-9CD7-CBBE59F80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</p:spPr>
        <p:txBody>
          <a:bodyPr/>
          <a:lstStyle/>
          <a:p>
            <a:r>
              <a:rPr lang="hu-HU" altLang="hu-HU" sz="4000"/>
              <a:t>A megosztó viselkedés típusai</a:t>
            </a:r>
            <a:br>
              <a:rPr lang="hu-HU" altLang="hu-HU" sz="4000"/>
            </a:br>
            <a:br>
              <a:rPr lang="hu-HU" altLang="hu-HU" sz="900"/>
            </a:br>
            <a:r>
              <a:rPr lang="hu-HU" altLang="hu-HU" sz="2400"/>
              <a:t>(+ innovációs aktivitás)</a:t>
            </a:r>
            <a:endParaRPr lang="en-GB" altLang="hu-HU" sz="24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52CA2A5-B0C9-49F0-9E9A-CD11AB39E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37288"/>
            <a:ext cx="8928100" cy="5048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400"/>
              <a:t>Kompozit szervezeti innovációs aktivitás mutató (1-100). Szervezeti szintű adatok.</a:t>
            </a:r>
            <a:br>
              <a:rPr lang="hu-HU" altLang="hu-HU" sz="1400"/>
            </a:br>
            <a:r>
              <a:rPr lang="hu-HU" altLang="hu-HU" sz="1400"/>
              <a:t>A különbség mindegyik oszlop között statisztikailag szignifikáns. Forrás: Innova adatbázis, 2018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62B881-CB9F-46F9-BC2E-5DC6BED64312}"/>
              </a:ext>
            </a:extLst>
          </p:cNvPr>
          <p:cNvGraphicFramePr>
            <a:graphicFrameLocks/>
          </p:cNvGraphicFramePr>
          <p:nvPr/>
        </p:nvGraphicFramePr>
        <p:xfrm>
          <a:off x="-298450" y="501650"/>
          <a:ext cx="9740900" cy="571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3F6C142-2738-4465-AA90-36C505690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892175"/>
          </a:xfrm>
        </p:spPr>
        <p:txBody>
          <a:bodyPr/>
          <a:lstStyle/>
          <a:p>
            <a:r>
              <a:rPr lang="hu-HU" altLang="hu-HU" sz="4000"/>
              <a:t>Innovációs típusok</a:t>
            </a:r>
            <a:br>
              <a:rPr lang="hu-HU" altLang="hu-HU" sz="4000"/>
            </a:br>
            <a:r>
              <a:rPr lang="hu-HU" altLang="hu-HU" sz="2000"/>
              <a:t>(+ eredményesség)</a:t>
            </a:r>
            <a:endParaRPr lang="en-GB" altLang="hu-HU" sz="2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7650B79-F9C0-40C7-AFE2-19EA52244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308725"/>
            <a:ext cx="8928100" cy="4333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sz="1200"/>
              <a:t>Összevont (vezetői és munkatársi véleményen alapuló) szervezeti eredményesség mutató (1-100). </a:t>
            </a:r>
            <a:br>
              <a:rPr lang="hu-HU" altLang="hu-HU" sz="1200"/>
            </a:br>
            <a:r>
              <a:rPr lang="hu-HU" altLang="hu-HU" sz="1200"/>
              <a:t>A különbség mindegyik oszlop között statisztikailag szignifikáns. Forrás: Innova adatbázis, 2018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D90A89-1730-4697-9021-FC37253AD69A}"/>
              </a:ext>
            </a:extLst>
          </p:cNvPr>
          <p:cNvGraphicFramePr/>
          <p:nvPr/>
        </p:nvGraphicFramePr>
        <p:xfrm>
          <a:off x="0" y="1008142"/>
          <a:ext cx="9144000" cy="432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B2637D5E-9C3E-4C67-ACAB-33F0657DF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29238"/>
            <a:ext cx="1114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22EB9D1-D4FF-47C8-8686-472E36187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528320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F897277-9694-4F78-AA3B-3DA56B1D6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46688"/>
            <a:ext cx="10826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73E392A-97B2-4A0E-9AD5-A9D8AD93E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357813"/>
            <a:ext cx="1155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C818814-B213-4E2A-88B3-6256FB3F8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8" y="447675"/>
            <a:ext cx="3498850" cy="1084263"/>
          </a:xfrm>
        </p:spPr>
        <p:txBody>
          <a:bodyPr/>
          <a:lstStyle/>
          <a:p>
            <a:r>
              <a:rPr lang="hu-HU" altLang="hu-HU" sz="4800"/>
              <a:t>Találkozások és hatások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E4196FB-4B16-46E0-93CE-9AEA66262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908050"/>
            <a:ext cx="16652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B561F1B-C934-4890-9ED3-097FE1EA9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8750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83DD428-A611-47FA-A666-1B5AF8A38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5486400"/>
            <a:ext cx="13858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Jobbra nyíl 10">
            <a:extLst>
              <a:ext uri="{FF2B5EF4-FFF2-40B4-BE49-F238E27FC236}">
                <a16:creationId xmlns:a16="http://schemas.microsoft.com/office/drawing/2014/main" id="{B1A8569C-3275-4443-8859-F2610CC340FE}"/>
              </a:ext>
            </a:extLst>
          </p:cNvPr>
          <p:cNvSpPr/>
          <p:nvPr/>
        </p:nvSpPr>
        <p:spPr bwMode="auto">
          <a:xfrm rot="20584946">
            <a:off x="885825" y="2143125"/>
            <a:ext cx="3095625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6" name="Jobbra nyíl 15">
            <a:extLst>
              <a:ext uri="{FF2B5EF4-FFF2-40B4-BE49-F238E27FC236}">
                <a16:creationId xmlns:a16="http://schemas.microsoft.com/office/drawing/2014/main" id="{86DF772A-104F-47EB-9108-4F214475EACA}"/>
              </a:ext>
            </a:extLst>
          </p:cNvPr>
          <p:cNvSpPr/>
          <p:nvPr/>
        </p:nvSpPr>
        <p:spPr bwMode="auto">
          <a:xfrm rot="21004946">
            <a:off x="1157288" y="3173413"/>
            <a:ext cx="3095625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7" name="Jobbra nyíl 16">
            <a:extLst>
              <a:ext uri="{FF2B5EF4-FFF2-40B4-BE49-F238E27FC236}">
                <a16:creationId xmlns:a16="http://schemas.microsoft.com/office/drawing/2014/main" id="{850AD195-004D-482F-A740-B31244503A46}"/>
              </a:ext>
            </a:extLst>
          </p:cNvPr>
          <p:cNvSpPr/>
          <p:nvPr/>
        </p:nvSpPr>
        <p:spPr bwMode="auto">
          <a:xfrm>
            <a:off x="1196975" y="4411663"/>
            <a:ext cx="3097213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8" name="Jobbra nyíl 17">
            <a:extLst>
              <a:ext uri="{FF2B5EF4-FFF2-40B4-BE49-F238E27FC236}">
                <a16:creationId xmlns:a16="http://schemas.microsoft.com/office/drawing/2014/main" id="{5FD76B02-55DF-4E27-BA18-84C8EFC55E5B}"/>
              </a:ext>
            </a:extLst>
          </p:cNvPr>
          <p:cNvSpPr/>
          <p:nvPr/>
        </p:nvSpPr>
        <p:spPr bwMode="auto">
          <a:xfrm rot="278505">
            <a:off x="1162050" y="5602288"/>
            <a:ext cx="3097213" cy="36195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19" name="Jobbra nyíl 18">
            <a:extLst>
              <a:ext uri="{FF2B5EF4-FFF2-40B4-BE49-F238E27FC236}">
                <a16:creationId xmlns:a16="http://schemas.microsoft.com/office/drawing/2014/main" id="{4E6F5EB4-C01B-437F-A315-64A1AD79C2D2}"/>
              </a:ext>
            </a:extLst>
          </p:cNvPr>
          <p:cNvSpPr/>
          <p:nvPr/>
        </p:nvSpPr>
        <p:spPr bwMode="auto">
          <a:xfrm>
            <a:off x="6286500" y="1454150"/>
            <a:ext cx="1087438" cy="28892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0" name="Jobbra nyíl 19">
            <a:extLst>
              <a:ext uri="{FF2B5EF4-FFF2-40B4-BE49-F238E27FC236}">
                <a16:creationId xmlns:a16="http://schemas.microsoft.com/office/drawing/2014/main" id="{A9FE6F92-E2F5-432C-AC00-4CAC87B48FCF}"/>
              </a:ext>
            </a:extLst>
          </p:cNvPr>
          <p:cNvSpPr/>
          <p:nvPr/>
        </p:nvSpPr>
        <p:spPr bwMode="auto">
          <a:xfrm>
            <a:off x="6983413" y="2708275"/>
            <a:ext cx="1374775" cy="64928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1" name="Jobbra nyíl 20">
            <a:extLst>
              <a:ext uri="{FF2B5EF4-FFF2-40B4-BE49-F238E27FC236}">
                <a16:creationId xmlns:a16="http://schemas.microsoft.com/office/drawing/2014/main" id="{A1A45A20-E0E4-4836-83DF-330999D89E56}"/>
              </a:ext>
            </a:extLst>
          </p:cNvPr>
          <p:cNvSpPr/>
          <p:nvPr/>
        </p:nvSpPr>
        <p:spPr bwMode="auto">
          <a:xfrm>
            <a:off x="7113588" y="4141788"/>
            <a:ext cx="1562100" cy="8413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sp>
        <p:nvSpPr>
          <p:cNvPr id="22" name="Jobbra nyíl 21">
            <a:extLst>
              <a:ext uri="{FF2B5EF4-FFF2-40B4-BE49-F238E27FC236}">
                <a16:creationId xmlns:a16="http://schemas.microsoft.com/office/drawing/2014/main" id="{9000722A-1C2F-4302-96ED-BB85721BA944}"/>
              </a:ext>
            </a:extLst>
          </p:cNvPr>
          <p:cNvSpPr/>
          <p:nvPr/>
        </p:nvSpPr>
        <p:spPr bwMode="auto">
          <a:xfrm>
            <a:off x="6634163" y="5486400"/>
            <a:ext cx="2301875" cy="12065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GB">
              <a:ln>
                <a:solidFill>
                  <a:sysClr val="windowText" lastClr="000000"/>
                </a:solidFill>
              </a:ln>
              <a:latin typeface="Times.New.Roman.Gras0171" charset="0"/>
            </a:endParaRPr>
          </a:p>
        </p:txBody>
      </p:sp>
      <p:pic>
        <p:nvPicPr>
          <p:cNvPr id="24" name="Kép 23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4DFBF9B9-CB81-4FEF-8533-01BD6079B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14313"/>
            <a:ext cx="1354138" cy="9112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CEB488C1-A318-4677-9512-AFEFEF76F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474913"/>
            <a:ext cx="16557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8A9A3DA-4922-40C7-9939-1D1AAF54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798888"/>
            <a:ext cx="2239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F0"/>
                </a:solidFill>
                <a:latin typeface="Times.New.Roman.Gras0171"/>
              </a:rPr>
              <a:t>beavatkozások</a:t>
            </a:r>
            <a:endParaRPr lang="en-GB" altLang="hu-HU" sz="2400">
              <a:solidFill>
                <a:srgbClr val="00B0F0"/>
              </a:solidFill>
              <a:latin typeface="Times.New.Roman.Gras0171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9CDA532-B012-46FB-860A-556955CF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3505200"/>
            <a:ext cx="126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50"/>
                </a:solidFill>
                <a:latin typeface="Times.New.Roman.Gras0171"/>
              </a:rPr>
              <a:t>hatások</a:t>
            </a:r>
            <a:endParaRPr lang="en-GB" altLang="hu-HU" sz="2400">
              <a:solidFill>
                <a:srgbClr val="00B050"/>
              </a:solidFill>
              <a:latin typeface="Times.New.Roman.Gras0171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7DC07EB-6750-4659-8264-566D8C443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865188"/>
          </a:xfrm>
        </p:spPr>
        <p:txBody>
          <a:bodyPr/>
          <a:lstStyle/>
          <a:p>
            <a:r>
              <a:rPr lang="hu-HU" altLang="hu-HU" sz="3600"/>
              <a:t>Az innovációs szervezeti viselkedés típusai</a:t>
            </a:r>
            <a:br>
              <a:rPr lang="hu-HU" altLang="hu-HU" sz="3600"/>
            </a:br>
            <a:r>
              <a:rPr lang="hu-HU" altLang="hu-HU" sz="2000"/>
              <a:t>(+ különböző típusú szervezetekben dolgozó egyének innovációs aktivitása)</a:t>
            </a:r>
            <a:endParaRPr lang="en-GB" altLang="hu-HU" sz="20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CAA93BCB-75C6-4B7B-98E3-2FCF5B64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165850"/>
            <a:ext cx="8856662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hu-HU" sz="1200"/>
              <a:t>Notes: </a:t>
            </a:r>
            <a:r>
              <a:rPr lang="hu-HU" altLang="hu-HU" sz="1200"/>
              <a:t>Kompozit innovációs mutató (1-100). </a:t>
            </a:r>
            <a:r>
              <a:rPr lang="en-GB" altLang="hu-HU" sz="1200"/>
              <a:t>Innova2 </a:t>
            </a:r>
            <a:r>
              <a:rPr lang="hu-HU" altLang="hu-HU" sz="1200"/>
              <a:t>egyéni és szervezeti adatbázis, csak konkrét innovációt bemutató egyének (elemszám az oszlopok felett </a:t>
            </a:r>
            <a:r>
              <a:rPr lang="en-GB" altLang="hu-HU" sz="1200"/>
              <a:t>).</a:t>
            </a:r>
            <a:r>
              <a:rPr lang="hu-HU" altLang="hu-HU" sz="1200"/>
              <a:t> A különbségek a két legmagasabb oszlopot leszámítva statisztikailag szignifikánsak. A négy típus a Quinn kérdések faktoranalízisén alapul (átlag alatti és feletti faktorértékek)</a:t>
            </a:r>
            <a:endParaRPr lang="en-GB" altLang="hu-HU" sz="1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20E674-0A70-42B3-B2FA-09DDF7D5EC9A}"/>
              </a:ext>
            </a:extLst>
          </p:cNvPr>
          <p:cNvGraphicFramePr/>
          <p:nvPr/>
        </p:nvGraphicFramePr>
        <p:xfrm>
          <a:off x="107951" y="1268760"/>
          <a:ext cx="88566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D75F34-9FE8-4B55-9823-A03EE8E35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7866063" cy="1008063"/>
          </a:xfrm>
        </p:spPr>
        <p:txBody>
          <a:bodyPr/>
          <a:lstStyle/>
          <a:p>
            <a:r>
              <a:rPr lang="hu-HU" altLang="hu-HU" sz="4800"/>
              <a:t>Az innováció: lehetőség és kényszer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D002C77-F004-45D9-BD87-8A8CC7C97FC3}"/>
              </a:ext>
            </a:extLst>
          </p:cNvPr>
          <p:cNvSpPr/>
          <p:nvPr/>
        </p:nvSpPr>
        <p:spPr>
          <a:xfrm>
            <a:off x="298450" y="5965825"/>
            <a:ext cx="36480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8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Forrás: James </a:t>
            </a:r>
            <a:r>
              <a:rPr lang="hu-HU" sz="8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O'Loghlin</a:t>
            </a:r>
            <a:r>
              <a:rPr lang="hu-HU" sz="8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(2016): </a:t>
            </a:r>
            <a:r>
              <a:rPr lang="en-US" sz="8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Innovation is a State Of Mind: Simple Strategies to be More Innovative in Everything You Do, </a:t>
            </a:r>
            <a:r>
              <a:rPr lang="hu-HU" sz="8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Wiley</a:t>
            </a:r>
            <a:endParaRPr lang="en-GB" sz="800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98CA971-24C2-48A4-B960-8E306FC4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773238"/>
            <a:ext cx="7745413" cy="3983037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8E463D0-F76F-4941-A0A8-AE0BD8C43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13" y="5300663"/>
            <a:ext cx="1133475" cy="1328737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CA2CEB1-1049-456A-8483-0C82BF3EA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1152525"/>
          </a:xfrm>
        </p:spPr>
        <p:txBody>
          <a:bodyPr/>
          <a:lstStyle/>
          <a:p>
            <a:r>
              <a:rPr lang="hu-HU" altLang="hu-HU" sz="3200"/>
              <a:t>Az egyéni innovációs viselkedés típusai</a:t>
            </a:r>
            <a:br>
              <a:rPr lang="hu-HU" altLang="hu-HU" sz="3200"/>
            </a:br>
            <a:r>
              <a:rPr lang="hu-HU" altLang="hu-HU" sz="2400"/>
              <a:t>(+ a szervezeti eredményesség változása az innovációs dinamika különböző típusaiba tartozó egyének csoportjaiban)</a:t>
            </a:r>
            <a:br>
              <a:rPr lang="hu-HU" altLang="hu-HU" sz="2800"/>
            </a:br>
            <a:endParaRPr lang="en-GB" altLang="hu-HU" sz="28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9AEF390-A55F-4E95-AE0B-63404D14A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021388"/>
            <a:ext cx="8856662" cy="792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1000"/>
              <a:t>Megjegyzés</a:t>
            </a:r>
            <a:r>
              <a:rPr lang="en-GB" altLang="hu-HU" sz="1000"/>
              <a:t>: </a:t>
            </a:r>
            <a:r>
              <a:rPr lang="hu-HU" altLang="hu-HU" sz="1000" i="1"/>
              <a:t>egyéni szintű adatok</a:t>
            </a:r>
            <a:r>
              <a:rPr lang="hu-HU" altLang="hu-HU" sz="1000"/>
              <a:t>. Az oszlopok felett az elemszám olvasható. A baloldali skála a szervezet eredményességével kapcsolatos kérdésre adott munkatársi válaszok alapján lett számolva 1-5-ös skálán (1 - Jelentősen romlott; 2- Kisebb mértékben romlott; 3- Nem változott; 4 - Kisebb mértékben javult; 5 - Nagymértékben javult). Baloldalról haladva az első és a második csoport közötti különbség statisztikai értelemben nem szignifikáns, de az első és a harmadik közötti az. A jobboldali skála a vezetői vélemények alapján számított mutató: ennek értéke 1 és 3 között mozoghat (1- romlott; 2 – stagnált; 3 javult)</a:t>
            </a:r>
            <a:endParaRPr lang="en-GB" altLang="hu-HU" sz="10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1061D3-1960-47BC-9DAA-59F092CF7D18}"/>
              </a:ext>
            </a:extLst>
          </p:cNvPr>
          <p:cNvGraphicFramePr>
            <a:graphicFrameLocks/>
          </p:cNvGraphicFramePr>
          <p:nvPr/>
        </p:nvGraphicFramePr>
        <p:xfrm>
          <a:off x="0" y="1052736"/>
          <a:ext cx="903605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5C31D3-8BD4-4B86-867A-46720A51CA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61375" cy="1079500"/>
          </a:xfrm>
        </p:spPr>
        <p:txBody>
          <a:bodyPr/>
          <a:lstStyle/>
          <a:p>
            <a:r>
              <a:rPr lang="hu-HU" altLang="hu-HU"/>
              <a:t>Oktatási ágazati innovációs stratégia</a:t>
            </a:r>
          </a:p>
        </p:txBody>
      </p:sp>
      <p:pic>
        <p:nvPicPr>
          <p:cNvPr id="4" name="Kép 3">
            <a:hlinkClick r:id="rId3"/>
            <a:extLst>
              <a:ext uri="{FF2B5EF4-FFF2-40B4-BE49-F238E27FC236}">
                <a16:creationId xmlns:a16="http://schemas.microsoft.com/office/drawing/2014/main" id="{BB214258-0EF7-4762-931C-9307590E7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93863"/>
            <a:ext cx="3875088" cy="47593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1FCCB82-4E75-4063-B71F-3556A4EC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1463"/>
            <a:ext cx="3603625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7C2658F-A7EB-4CEB-A944-5F243033D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153400" cy="936625"/>
          </a:xfrm>
        </p:spPr>
        <p:txBody>
          <a:bodyPr/>
          <a:lstStyle/>
          <a:p>
            <a:pPr algn="l"/>
            <a:r>
              <a:rPr lang="hu-HU" altLang="hu-HU" sz="4800"/>
              <a:t>Az új NAT és az innováció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E9179DC-BA19-432D-A1AD-22FEFB17F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640762" cy="4924425"/>
          </a:xfrm>
        </p:spPr>
        <p:txBody>
          <a:bodyPr/>
          <a:lstStyle/>
          <a:p>
            <a:r>
              <a:rPr lang="hu-HU" altLang="hu-HU" sz="4000"/>
              <a:t>„Tanulás újratöltve”</a:t>
            </a:r>
          </a:p>
          <a:p>
            <a:pPr lvl="1"/>
            <a:r>
              <a:rPr lang="hu-HU" altLang="hu-HU"/>
              <a:t>Jelenségalapú tanulásszervezés</a:t>
            </a:r>
          </a:p>
          <a:p>
            <a:pPr lvl="1"/>
            <a:r>
              <a:rPr lang="hu-HU" altLang="hu-HU"/>
              <a:t>Digitális eszközök helyi kombinációi</a:t>
            </a:r>
          </a:p>
          <a:p>
            <a:pPr lvl="1"/>
            <a:r>
              <a:rPr lang="hu-HU" altLang="hu-HU"/>
              <a:t>DFHT</a:t>
            </a:r>
          </a:p>
          <a:p>
            <a:pPr lvl="1"/>
            <a:r>
              <a:rPr lang="hu-HU" altLang="hu-HU"/>
              <a:t>Okostankönyvek</a:t>
            </a:r>
          </a:p>
          <a:p>
            <a:r>
              <a:rPr lang="hu-HU" altLang="hu-HU" sz="4000" i="1"/>
              <a:t>Mindezek eredeti megoldások folyamatos kigondolására képes egyéneket és szervezeteket igényelnek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0345B6C-0C9B-4DFA-A563-F8C77608C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84313"/>
            <a:ext cx="24018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4270422-5B82-458C-A2B6-BC19E87C4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6063"/>
            <a:ext cx="2051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9E448B-1CE2-41E6-BD6D-2A3E3DE2D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153400" cy="1223963"/>
          </a:xfrm>
        </p:spPr>
        <p:txBody>
          <a:bodyPr/>
          <a:lstStyle/>
          <a:p>
            <a:r>
              <a:rPr lang="hu-HU" altLang="hu-HU" sz="4800"/>
              <a:t>Az új NAT innovációs kényszert teremt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8F54EDE-E2F4-446E-A49F-272F2381D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424862" cy="4564063"/>
          </a:xfrm>
        </p:spPr>
        <p:txBody>
          <a:bodyPr/>
          <a:lstStyle/>
          <a:p>
            <a:r>
              <a:rPr lang="hu-HU" altLang="hu-HU" sz="3600"/>
              <a:t>A NAT tanulásszervezéssel kapcsolatos céljai nem valósíthatóak meg rutinszerű működés és a jogi keretekre fókuszáló hagyományos igazgatási gyakorlat mellett</a:t>
            </a:r>
            <a:br>
              <a:rPr lang="hu-HU" altLang="hu-HU" sz="3600"/>
            </a:br>
            <a:endParaRPr lang="hu-HU" altLang="hu-HU" sz="2800"/>
          </a:p>
          <a:p>
            <a:r>
              <a:rPr lang="hu-HU" altLang="hu-HU" sz="3600"/>
              <a:t>Ha fontossá válik az intézményi és osztálytermi innováció, jobban </a:t>
            </a:r>
            <a:br>
              <a:rPr lang="hu-HU" altLang="hu-HU" sz="3600"/>
            </a:br>
            <a:r>
              <a:rPr lang="hu-HU" altLang="hu-HU" sz="3600"/>
              <a:t>kell értenünk ennek természetét</a:t>
            </a:r>
          </a:p>
        </p:txBody>
      </p:sp>
      <p:pic>
        <p:nvPicPr>
          <p:cNvPr id="3" name="Kép 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6462C696-22E3-474B-AB75-2E6304FA7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744662" cy="12827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E59B3DB-8E5F-49A3-9209-31AA09F417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53400" cy="792162"/>
          </a:xfrm>
        </p:spPr>
        <p:txBody>
          <a:bodyPr/>
          <a:lstStyle/>
          <a:p>
            <a:r>
              <a:rPr lang="hu-HU" altLang="hu-HU" sz="4800"/>
              <a:t>Néhány következtetés/1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27762CB-BD88-4BC0-BF56-58450A36AA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35950" cy="5327650"/>
          </a:xfrm>
        </p:spPr>
        <p:txBody>
          <a:bodyPr/>
          <a:lstStyle/>
          <a:p>
            <a:r>
              <a:rPr lang="hu-HU" altLang="hu-HU" sz="3600"/>
              <a:t>A magyar közoktatásban az intézményi szintű innovációs aktivitás jelentőségének felértékelődése várható</a:t>
            </a:r>
          </a:p>
          <a:p>
            <a:r>
              <a:rPr lang="hu-HU" altLang="hu-HU" sz="3600"/>
              <a:t>Ez – más ágazatokhoz hasonlóan – az oktatási ágazatban is felértékelheti az innováció-menedzsmentet</a:t>
            </a:r>
          </a:p>
          <a:p>
            <a:r>
              <a:rPr lang="hu-HU" altLang="hu-HU" sz="3600"/>
              <a:t>Az innovációs folyamatok menedzselése a helyi oktatásirányítás és iskolavezetés egyik kiemelt feladatává válhat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3EF63A6-9F64-4AA2-B5D6-E5DA4602D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53400" cy="792162"/>
          </a:xfrm>
        </p:spPr>
        <p:txBody>
          <a:bodyPr/>
          <a:lstStyle/>
          <a:p>
            <a:r>
              <a:rPr lang="hu-HU" altLang="hu-HU" sz="4800"/>
              <a:t>Néhány következtetés/2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07EAE89-C8EE-41DA-AD1A-03D873E2A5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362950" cy="5327650"/>
          </a:xfrm>
        </p:spPr>
        <p:txBody>
          <a:bodyPr/>
          <a:lstStyle/>
          <a:p>
            <a:r>
              <a:rPr lang="hu-HU" altLang="hu-HU" sz="3600"/>
              <a:t>Szükség lehet az innováció-menedzsment tudáshátterének fejlesztésére</a:t>
            </a:r>
          </a:p>
          <a:p>
            <a:r>
              <a:rPr lang="hu-HU" altLang="hu-HU" sz="3600"/>
              <a:t>Az innovációs folyamatok megértése és kezelése a pedagógusok és iskolavezetők szakmai tudásának fontos részévé válhat</a:t>
            </a:r>
          </a:p>
          <a:p>
            <a:r>
              <a:rPr lang="hu-HU" altLang="hu-HU" sz="3600"/>
              <a:t>Szükség lehet a nemzeti oktatási </a:t>
            </a:r>
            <a:br>
              <a:rPr lang="hu-HU" altLang="hu-HU" sz="3600"/>
            </a:br>
            <a:r>
              <a:rPr lang="hu-HU" altLang="hu-HU" sz="3600"/>
              <a:t>innovációs stratégiák tovább-fejlesztésére és magasabb szakpolitikai </a:t>
            </a:r>
            <a:br>
              <a:rPr lang="hu-HU" altLang="hu-HU" sz="3600"/>
            </a:br>
            <a:r>
              <a:rPr lang="hu-HU" altLang="hu-HU" sz="3600"/>
              <a:t>szintre emelésére</a:t>
            </a:r>
          </a:p>
        </p:txBody>
      </p:sp>
      <p:pic>
        <p:nvPicPr>
          <p:cNvPr id="5" name="Picture 4">
            <a:hlinkClick r:id="" action="ppaction://customshow?id=13&amp;return=true"/>
            <a:extLst>
              <a:ext uri="{FF2B5EF4-FFF2-40B4-BE49-F238E27FC236}">
                <a16:creationId xmlns:a16="http://schemas.microsoft.com/office/drawing/2014/main" id="{58CBC785-6C81-4197-B10E-1A447AAE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3688"/>
            <a:ext cx="1493838" cy="11049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78AD944-2CF8-4308-9219-0801B1AB7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571750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hu-HU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 a figyelmüket!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D5FC21-F671-4284-B65E-EEF3A01C0E7B}"/>
              </a:ext>
            </a:extLst>
          </p:cNvPr>
          <p:cNvSpPr txBox="1">
            <a:spLocks noChangeArrowheads="1"/>
          </p:cNvSpPr>
          <p:nvPr/>
        </p:nvSpPr>
        <p:spPr>
          <a:xfrm>
            <a:off x="5364163" y="6146800"/>
            <a:ext cx="3757612" cy="695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hu-HU" altLang="hu-HU" sz="1000" kern="0" dirty="0">
                <a:solidFill>
                  <a:srgbClr val="FFC000"/>
                </a:solidFill>
              </a:rPr>
              <a:t>Ez az előadás „</a:t>
            </a:r>
            <a:r>
              <a:rPr lang="hu-HU" sz="1000" kern="0" dirty="0">
                <a:solidFill>
                  <a:srgbClr val="FFC000"/>
                </a:solidFill>
              </a:rPr>
              <a:t>A helyi innovációk keletkezése, terjedése és rendszerformáló hatása az oktatási ágazatban” („</a:t>
            </a:r>
            <a:r>
              <a:rPr lang="hu-HU" sz="1000" b="1" i="1" kern="0" dirty="0">
                <a:solidFill>
                  <a:srgbClr val="FFC000"/>
                </a:solidFill>
              </a:rPr>
              <a:t>Innova kutatás</a:t>
            </a:r>
            <a:r>
              <a:rPr lang="hu-HU" sz="1000" kern="0" dirty="0">
                <a:solidFill>
                  <a:srgbClr val="FFC000"/>
                </a:solidFill>
              </a:rPr>
              <a:t>” - OTKA/NKFIH azonosító: 115857) c. kutatás eredményeinek felhasználására épült</a:t>
            </a:r>
            <a:endParaRPr lang="hu-HU" altLang="hu-HU" sz="1000" kern="0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www.sltrib.com/csp/mediapool/sites/dt.common.streams.StreamServer.cls?STREAMOID=ZtGjvd9aC1zTtAHR05eqJs$daE2N3K4ZzOUsqbU5sYuCob7dA84uhmS0wJVj0RGbWCsjLu883Ygn4B49Lvm9bPe2QeMKQdVeZmXF$9l$4uCZ8QDXhaHEp3rvzXRJFdy0KqPHLoMevcTLo3h8xh70Y6N_U_CryOsw6FTOdKL_jpQ-&amp;CONTENTTYPE=image/jpeg">
            <a:extLst>
              <a:ext uri="{FF2B5EF4-FFF2-40B4-BE49-F238E27FC236}">
                <a16:creationId xmlns:a16="http://schemas.microsoft.com/office/drawing/2014/main" id="{9D7FFADE-AB58-463B-A3DD-BD5A0FF89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35538"/>
            <a:ext cx="302418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3CE0E80-2AD4-4000-96D9-F164669FC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6021388"/>
            <a:ext cx="1160463" cy="59690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0.00486 L 0.32292 0.0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75E4FBE-21DC-4C05-A9C6-A74145A3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09013" cy="1223963"/>
          </a:xfrm>
        </p:spPr>
        <p:txBody>
          <a:bodyPr/>
          <a:lstStyle/>
          <a:p>
            <a:pPr algn="l"/>
            <a:r>
              <a:rPr lang="hu-HU" altLang="hu-HU"/>
              <a:t>Innovációs folyamatok és képességek a magyar közoktatásban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255058A4-50CC-40A5-B94A-E53515CE3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975" y="1708150"/>
            <a:ext cx="8497888" cy="4875213"/>
          </a:xfrm>
        </p:spPr>
        <p:txBody>
          <a:bodyPr/>
          <a:lstStyle/>
          <a:p>
            <a:r>
              <a:rPr lang="hu-HU" altLang="hu-HU" sz="4000"/>
              <a:t>Az oktatási innováció kutatása</a:t>
            </a:r>
          </a:p>
          <a:p>
            <a:r>
              <a:rPr lang="hu-HU" altLang="hu-HU" sz="4000"/>
              <a:t>Az oktatási innováció </a:t>
            </a:r>
            <a:br>
              <a:rPr lang="hu-HU" altLang="hu-HU" sz="4000"/>
            </a:br>
            <a:r>
              <a:rPr lang="hu-HU" altLang="hu-HU" sz="4000"/>
              <a:t>természete</a:t>
            </a:r>
          </a:p>
          <a:p>
            <a:r>
              <a:rPr lang="hu-HU" altLang="hu-HU" sz="4000"/>
              <a:t>Az innovációs aktivitás </a:t>
            </a:r>
            <a:br>
              <a:rPr lang="hu-HU" altLang="hu-HU" sz="4000"/>
            </a:br>
            <a:r>
              <a:rPr lang="hu-HU" altLang="hu-HU" sz="4000"/>
              <a:t>egyenetlen megoszlása</a:t>
            </a:r>
          </a:p>
          <a:p>
            <a:r>
              <a:rPr lang="hu-HU" altLang="hu-HU" sz="4000"/>
              <a:t>Innovációs diverzitás:</a:t>
            </a:r>
            <a:br>
              <a:rPr lang="hu-HU" altLang="hu-HU" sz="4000"/>
            </a:br>
            <a:r>
              <a:rPr lang="hu-HU" altLang="hu-HU" sz="4000"/>
              <a:t>típusok és következmények</a:t>
            </a:r>
          </a:p>
        </p:txBody>
      </p:sp>
      <p:pic>
        <p:nvPicPr>
          <p:cNvPr id="5" name="Picture 7">
            <a:hlinkClick r:id="rId3"/>
            <a:extLst>
              <a:ext uri="{FF2B5EF4-FFF2-40B4-BE49-F238E27FC236}">
                <a16:creationId xmlns:a16="http://schemas.microsoft.com/office/drawing/2014/main" id="{57752A17-3CAE-483F-8FA5-CB46AD8B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00200"/>
            <a:ext cx="1322387" cy="9493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Kép 5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0EE439F1-2F6D-48C0-B4FA-1D2AD38DF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41763"/>
            <a:ext cx="1466850" cy="10731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4DFFB47D-A34E-45E1-B5B8-52A1D95A4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5373688"/>
            <a:ext cx="1457325" cy="11144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486344AE-71A3-4550-8613-9EC6AA5F1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93975"/>
            <a:ext cx="1335088" cy="9985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>
            <a:extLst>
              <a:ext uri="{FF2B5EF4-FFF2-40B4-BE49-F238E27FC236}">
                <a16:creationId xmlns:a16="http://schemas.microsoft.com/office/drawing/2014/main" id="{FE27B513-F578-442A-87EC-3975F7967E92}"/>
              </a:ext>
            </a:extLst>
          </p:cNvPr>
          <p:cNvSpPr txBox="1">
            <a:spLocks/>
          </p:cNvSpPr>
          <p:nvPr/>
        </p:nvSpPr>
        <p:spPr bwMode="auto">
          <a:xfrm>
            <a:off x="5221288" y="6381750"/>
            <a:ext cx="935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400" b="1">
                <a:solidFill>
                  <a:srgbClr val="00B050"/>
                </a:solidFill>
              </a:rPr>
              <a:t>TÉR</a:t>
            </a:r>
          </a:p>
        </p:txBody>
      </p:sp>
      <p:sp>
        <p:nvSpPr>
          <p:cNvPr id="15" name="Felfelé nyíl 14">
            <a:extLst>
              <a:ext uri="{FF2B5EF4-FFF2-40B4-BE49-F238E27FC236}">
                <a16:creationId xmlns:a16="http://schemas.microsoft.com/office/drawing/2014/main" id="{7BF018E3-2911-447E-9E78-642FA827939E}"/>
              </a:ext>
            </a:extLst>
          </p:cNvPr>
          <p:cNvSpPr/>
          <p:nvPr/>
        </p:nvSpPr>
        <p:spPr>
          <a:xfrm>
            <a:off x="3216275" y="312738"/>
            <a:ext cx="306388" cy="50974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/>
          </a:p>
        </p:txBody>
      </p:sp>
      <p:sp>
        <p:nvSpPr>
          <p:cNvPr id="2052" name="Tartalom helye 2">
            <a:extLst>
              <a:ext uri="{FF2B5EF4-FFF2-40B4-BE49-F238E27FC236}">
                <a16:creationId xmlns:a16="http://schemas.microsoft.com/office/drawing/2014/main" id="{E2D9E3D2-1007-473F-AC35-E67AEF4CF410}"/>
              </a:ext>
            </a:extLst>
          </p:cNvPr>
          <p:cNvSpPr txBox="1">
            <a:spLocks/>
          </p:cNvSpPr>
          <p:nvPr/>
        </p:nvSpPr>
        <p:spPr bwMode="auto">
          <a:xfrm>
            <a:off x="3751263" y="471488"/>
            <a:ext cx="931862" cy="454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400" b="1">
                <a:solidFill>
                  <a:srgbClr val="FFC000"/>
                </a:solidFill>
              </a:rPr>
              <a:t>IDŐ</a:t>
            </a:r>
          </a:p>
        </p:txBody>
      </p:sp>
      <p:sp>
        <p:nvSpPr>
          <p:cNvPr id="2053" name="Szövegdoboz 2">
            <a:extLst>
              <a:ext uri="{FF2B5EF4-FFF2-40B4-BE49-F238E27FC236}">
                <a16:creationId xmlns:a16="http://schemas.microsoft.com/office/drawing/2014/main" id="{DC67C28B-A578-47C8-AD03-D94C7B1C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39888"/>
            <a:ext cx="284956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400">
                <a:cs typeface="Times New Roman" panose="02020603050405020304" pitchFamily="18" charset="0"/>
              </a:rPr>
              <a:t> </a:t>
            </a:r>
            <a:r>
              <a:rPr lang="hu-HU" altLang="hu-HU" sz="2600">
                <a:cs typeface="Times New Roman" panose="02020603050405020304" pitchFamily="18" charset="0"/>
              </a:rPr>
              <a:t>OBJEKTUM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KELETKEZÉS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ÁGENSEK</a:t>
            </a:r>
          </a:p>
          <a:p>
            <a:pPr eaLnBrk="1" hangingPunct="1"/>
            <a:endParaRPr lang="hu-HU" altLang="hu-HU" sz="2600"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600">
                <a:cs typeface="Times New Roman" panose="02020603050405020304" pitchFamily="18" charset="0"/>
              </a:rPr>
              <a:t> TERJEDÉS</a:t>
            </a:r>
          </a:p>
        </p:txBody>
      </p:sp>
      <p:sp>
        <p:nvSpPr>
          <p:cNvPr id="2054" name="Szövegdoboz 16">
            <a:extLst>
              <a:ext uri="{FF2B5EF4-FFF2-40B4-BE49-F238E27FC236}">
                <a16:creationId xmlns:a16="http://schemas.microsoft.com/office/drawing/2014/main" id="{4D20C55F-1E97-4147-B302-869DF3FD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5534025"/>
            <a:ext cx="617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400">
                <a:solidFill>
                  <a:srgbClr val="00B050"/>
                </a:solidFill>
                <a:cs typeface="Times New Roman" panose="02020603050405020304" pitchFamily="18" charset="0"/>
              </a:rPr>
              <a:t>Makro/mikro    –    Egyközpontú/többközpontú</a:t>
            </a:r>
          </a:p>
        </p:txBody>
      </p:sp>
      <p:sp>
        <p:nvSpPr>
          <p:cNvPr id="8" name="Balra-jobbra nyíl 7">
            <a:extLst>
              <a:ext uri="{FF2B5EF4-FFF2-40B4-BE49-F238E27FC236}">
                <a16:creationId xmlns:a16="http://schemas.microsoft.com/office/drawing/2014/main" id="{8ED79167-CAB0-4CC3-8411-E8C79D9F4166}"/>
              </a:ext>
            </a:extLst>
          </p:cNvPr>
          <p:cNvSpPr/>
          <p:nvPr/>
        </p:nvSpPr>
        <p:spPr>
          <a:xfrm>
            <a:off x="3011488" y="6008688"/>
            <a:ext cx="5857875" cy="35401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hu-HU"/>
          </a:p>
        </p:txBody>
      </p:sp>
      <p:sp>
        <p:nvSpPr>
          <p:cNvPr id="2056" name="Szövegdoboz 1">
            <a:extLst>
              <a:ext uri="{FF2B5EF4-FFF2-40B4-BE49-F238E27FC236}">
                <a16:creationId xmlns:a16="http://schemas.microsoft.com/office/drawing/2014/main" id="{72F99E48-A933-4D28-ADC2-BDE9D69C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11150"/>
            <a:ext cx="292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>
                <a:solidFill>
                  <a:srgbClr val="FFC000"/>
                </a:solidFill>
                <a:latin typeface="Calibri" panose="020F0502020204030204" pitchFamily="34" charset="0"/>
              </a:rPr>
              <a:t>Szinkron megközelítés</a:t>
            </a:r>
          </a:p>
        </p:txBody>
      </p:sp>
      <p:sp>
        <p:nvSpPr>
          <p:cNvPr id="2057" name="Szövegdoboz 11">
            <a:extLst>
              <a:ext uri="{FF2B5EF4-FFF2-40B4-BE49-F238E27FC236}">
                <a16:creationId xmlns:a16="http://schemas.microsoft.com/office/drawing/2014/main" id="{75233FE5-A48D-46C8-9775-F0AD253AC0A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178675" y="1752600"/>
            <a:ext cx="288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2000">
                <a:solidFill>
                  <a:srgbClr val="FFC000"/>
                </a:solidFill>
                <a:latin typeface="Calibri" panose="020F0502020204030204" pitchFamily="34" charset="0"/>
              </a:rPr>
              <a:t>Diakron megközelítés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7BD658B3-F643-4D38-8D73-456B1F1C7F88}"/>
              </a:ext>
            </a:extLst>
          </p:cNvPr>
          <p:cNvCxnSpPr/>
          <p:nvPr/>
        </p:nvCxnSpPr>
        <p:spPr>
          <a:xfrm>
            <a:off x="5940425" y="227013"/>
            <a:ext cx="292735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5B6C26FA-7505-4BB6-8729-A02ED2095E46}"/>
              </a:ext>
            </a:extLst>
          </p:cNvPr>
          <p:cNvCxnSpPr/>
          <p:nvPr/>
        </p:nvCxnSpPr>
        <p:spPr>
          <a:xfrm flipV="1">
            <a:off x="8947150" y="701675"/>
            <a:ext cx="0" cy="2727325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id="{D0D1F91D-EAE0-4EC1-9B29-B1ED729E532E}"/>
              </a:ext>
            </a:extLst>
          </p:cNvPr>
          <p:cNvSpPr/>
          <p:nvPr/>
        </p:nvSpPr>
        <p:spPr>
          <a:xfrm>
            <a:off x="117475" y="206375"/>
            <a:ext cx="2689225" cy="440055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hu-HU" altLang="hu-HU" sz="2800" dirty="0">
                <a:solidFill>
                  <a:srgbClr val="FFFF00"/>
                </a:solidFill>
                <a:latin typeface="+mn-lt"/>
              </a:rPr>
              <a:t>Az oktatási innováció meghatározása és </a:t>
            </a: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r>
              <a:rPr lang="hu-HU" altLang="hu-HU" sz="2800" dirty="0">
                <a:solidFill>
                  <a:srgbClr val="FFFF00"/>
                </a:solidFill>
                <a:latin typeface="+mn-lt"/>
              </a:rPr>
              <a:t>vizsgálatának elemzési kerete az „Innova” kutatásban</a:t>
            </a: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br>
              <a:rPr lang="hu-HU" altLang="hu-HU" sz="2800" dirty="0">
                <a:solidFill>
                  <a:srgbClr val="FFFF00"/>
                </a:solidFill>
                <a:latin typeface="+mn-lt"/>
              </a:rPr>
            </a:br>
            <a:endParaRPr lang="hu-HU" altLang="hu-H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3316" name="Picture 4" descr="Képtalálat a következőre: „germe”">
            <a:hlinkClick r:id="rId3"/>
            <a:extLst>
              <a:ext uri="{FF2B5EF4-FFF2-40B4-BE49-F238E27FC236}">
                <a16:creationId xmlns:a16="http://schemas.microsoft.com/office/drawing/2014/main" id="{CA9B8146-DBBB-45AB-BF3E-FA793297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92375"/>
            <a:ext cx="831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ttp://cms.sulinet.hu/get/d/3a50846a-609e-4f50-b685-8b66e79aee0a/1/1/b/lead/large/largeimage.jpg">
            <a:extLst>
              <a:ext uri="{FF2B5EF4-FFF2-40B4-BE49-F238E27FC236}">
                <a16:creationId xmlns:a16="http://schemas.microsoft.com/office/drawing/2014/main" id="{57432F61-4420-43A3-807C-BDFEFD21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487738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ttp://www.diffuzio.hu/parameters/diffuzio/documents/oecms/Kpek/ido_diagramm.gif">
            <a:extLst>
              <a:ext uri="{FF2B5EF4-FFF2-40B4-BE49-F238E27FC236}">
                <a16:creationId xmlns:a16="http://schemas.microsoft.com/office/drawing/2014/main" id="{4F9E2629-0502-4142-B5BB-0D758BDC9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65625"/>
            <a:ext cx="1952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szegedma.hu/images/informatikaifejlesztes0126/digitalis_tabla_it%20(1).jpg">
            <a:extLst>
              <a:ext uri="{FF2B5EF4-FFF2-40B4-BE49-F238E27FC236}">
                <a16:creationId xmlns:a16="http://schemas.microsoft.com/office/drawing/2014/main" id="{80CEB9AD-BB16-476E-BCED-48E4AA5F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412875"/>
            <a:ext cx="8985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hlinkClick r:id="rId8"/>
            <a:extLst>
              <a:ext uri="{FF2B5EF4-FFF2-40B4-BE49-F238E27FC236}">
                <a16:creationId xmlns:a16="http://schemas.microsoft.com/office/drawing/2014/main" id="{5AA4D381-D31E-419A-807D-20D522D3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958850" cy="9017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B911C935-E017-4938-B662-832D979C8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6446838"/>
            <a:ext cx="1728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u-HU" altLang="hu-HU" sz="1200" kern="0" dirty="0"/>
              <a:t>Forrás: Innova kutatás </a:t>
            </a:r>
          </a:p>
        </p:txBody>
      </p:sp>
      <p:pic>
        <p:nvPicPr>
          <p:cNvPr id="2" name="Kép 1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28EFD3A4-0948-406B-B0FB-1702DC921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86325"/>
            <a:ext cx="981075" cy="7381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ép 20">
            <a:hlinkClick r:id="" action="ppaction://customshow?id=11&amp;return=true"/>
            <a:extLst>
              <a:ext uri="{FF2B5EF4-FFF2-40B4-BE49-F238E27FC236}">
                <a16:creationId xmlns:a16="http://schemas.microsoft.com/office/drawing/2014/main" id="{ACF1AE4B-F57E-4C30-865B-28E28C44F0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5303838"/>
            <a:ext cx="950913" cy="692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12&amp;return=true"/>
            <a:extLst>
              <a:ext uri="{FF2B5EF4-FFF2-40B4-BE49-F238E27FC236}">
                <a16:creationId xmlns:a16="http://schemas.microsoft.com/office/drawing/2014/main" id="{B82754E9-F0A4-4F9A-9B5F-68A033E87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732463"/>
            <a:ext cx="965200" cy="7143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052" grpId="0" animBg="1"/>
      <p:bldP spid="2053" grpId="0" build="p" bldLvl="2"/>
      <p:bldP spid="2054" grpId="0"/>
      <p:bldP spid="8" grpId="0" animBg="1"/>
      <p:bldP spid="2056" grpId="0"/>
      <p:bldP spid="2057" grpId="0"/>
      <p:bldP spid="4" grpId="0" animBg="1"/>
      <p:bldP spid="18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5.6|21.8|0.6|0.5|0.5"/>
</p:tagLst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CCCC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753</Words>
  <Application>Microsoft Office PowerPoint</Application>
  <PresentationFormat>Diavetítés a képernyőre (4:3 oldalarány)</PresentationFormat>
  <Paragraphs>123</Paragraphs>
  <Slides>21</Slides>
  <Notes>20</Notes>
  <HiddenSlides>14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  <vt:variant>
        <vt:lpstr>Egyéni diasorok</vt:lpstr>
      </vt:variant>
      <vt:variant>
        <vt:i4>14</vt:i4>
      </vt:variant>
    </vt:vector>
  </HeadingPairs>
  <TitlesOfParts>
    <vt:vector size="40" baseType="lpstr">
      <vt:lpstr>Times.New.Roman.Gras0171</vt:lpstr>
      <vt:lpstr>Arial</vt:lpstr>
      <vt:lpstr>Times New Roman</vt:lpstr>
      <vt:lpstr>Calibri</vt:lpstr>
      <vt:lpstr>Alapértelmezett terv</vt:lpstr>
      <vt:lpstr>Innovatív iskola   Megújuló Oktatás Konferencia    Lillafüred, 2018. szeptember 26 Halász Gábor ELTE/OFI</vt:lpstr>
      <vt:lpstr>Az innováció: lehetőség és kényszer</vt:lpstr>
      <vt:lpstr>Az új NAT és az innováció</vt:lpstr>
      <vt:lpstr>Az új NAT innovációs kényszert teremt</vt:lpstr>
      <vt:lpstr>Néhány következtetés/1</vt:lpstr>
      <vt:lpstr>Néhány következtetés/2</vt:lpstr>
      <vt:lpstr>Köszönöm a figyelmüket!</vt:lpstr>
      <vt:lpstr>Innovációs folyamatok és képességek a magyar közoktatásban</vt:lpstr>
      <vt:lpstr>PowerPoint-bemutató</vt:lpstr>
      <vt:lpstr>Az innováció egysége: makro/mikro</vt:lpstr>
      <vt:lpstr>Az oktatási innovációk tipológiája a keletkezés kontextusa szerint</vt:lpstr>
      <vt:lpstr>Az innovációk keletkezése (a kalandos innovációs utazás)</vt:lpstr>
      <vt:lpstr>Innovációs diverzitás (tipológiák)</vt:lpstr>
      <vt:lpstr>Szervezeti és egyéni innovációs  aktivitás a magyar oktatásban</vt:lpstr>
      <vt:lpstr>Újítók és átvevők </vt:lpstr>
      <vt:lpstr>A megosztó viselkedés típusai  (+ innovációs aktivitás)</vt:lpstr>
      <vt:lpstr>Innovációs típusok (+ eredményesség)</vt:lpstr>
      <vt:lpstr>Találkozások és hatások</vt:lpstr>
      <vt:lpstr>Az innovációs szervezeti viselkedés típusai (+ különböző típusú szervezetekben dolgozó egyének innovációs aktivitása)</vt:lpstr>
      <vt:lpstr>Az egyéni innovációs viselkedés típusai (+ a szervezeti eredményesség változása az innovációs dinamika különböző típusaiba tartozó egyének csoportjaiban) </vt:lpstr>
      <vt:lpstr>Oktatási ágazati innovációs stratégia</vt:lpstr>
      <vt:lpstr>InnovaKutatás</vt:lpstr>
      <vt:lpstr>Megoszlás</vt:lpstr>
      <vt:lpstr>Típusok</vt:lpstr>
      <vt:lpstr>Újít/átvesz</vt:lpstr>
      <vt:lpstr>Újítás/megosztás</vt:lpstr>
      <vt:lpstr>Vasdoboz</vt:lpstr>
      <vt:lpstr>Hatások</vt:lpstr>
      <vt:lpstr>Teherautó</vt:lpstr>
      <vt:lpstr>Rutinember</vt:lpstr>
      <vt:lpstr>Természet1</vt:lpstr>
      <vt:lpstr>Természet2</vt:lpstr>
      <vt:lpstr>Természet3</vt:lpstr>
      <vt:lpstr>MIRP</vt:lpstr>
      <vt:lpstr>NOIR</vt:lpstr>
    </vt:vector>
  </TitlesOfParts>
  <Company>OKI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Halász Gábor</dc:creator>
  <cp:lastModifiedBy>Teodóra Lukács</cp:lastModifiedBy>
  <cp:revision>319</cp:revision>
  <cp:lastPrinted>2002-10-25T07:33:53Z</cp:lastPrinted>
  <dcterms:created xsi:type="dcterms:W3CDTF">2000-11-09T16:51:53Z</dcterms:created>
  <dcterms:modified xsi:type="dcterms:W3CDTF">2020-01-07T10:49:45Z</dcterms:modified>
</cp:coreProperties>
</file>