
<file path=[Content_Types].xml><?xml version="1.0" encoding="utf-8"?>
<Types xmlns="http://schemas.openxmlformats.org/package/2006/content-types">
  <Default Extension="bin" ContentType="application/vnd.ms-office.vbaPro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2" r:id="rId3"/>
    <p:sldId id="309" r:id="rId4"/>
    <p:sldId id="307" r:id="rId5"/>
    <p:sldId id="310" r:id="rId6"/>
    <p:sldId id="311" r:id="rId7"/>
    <p:sldId id="308" r:id="rId8"/>
    <p:sldId id="313" r:id="rId9"/>
    <p:sldId id="275" r:id="rId10"/>
    <p:sldId id="268" r:id="rId11"/>
  </p:sldIdLst>
  <p:sldSz cx="9144000" cy="6858000" type="screen4x3"/>
  <p:notesSz cx="6797675" cy="9874250"/>
  <p:custShowLst>
    <p:custShow name="Perpsectives" id="0">
      <p:sldLst/>
    </p:custShow>
    <p:custShow name="Dynamic_model" id="1">
      <p:sldLst/>
    </p:custShow>
    <p:custShow name="Sample" id="2">
      <p:sldLst/>
    </p:custShow>
    <p:custShow name="Questionnaire" id="3">
      <p:sldLst/>
    </p:custShow>
    <p:custShow name="BasicData" id="4">
      <p:sldLst/>
    </p:custShow>
    <p:custShow name="CII&amp;4types" id="5">
      <p:sldLst/>
    </p:custShow>
    <p:custShow name="CII&amp;OL" id="6">
      <p:sldLst/>
    </p:custShow>
    <p:custShow name="OLFactors" id="7">
      <p:sldLst/>
    </p:custShow>
    <p:custShow name="CII&amp;4types2" id="8">
      <p:sldLst/>
    </p:custShow>
    <p:custShow name="IWV&amp;4types" id="9">
      <p:sldLst/>
    </p:custShow>
    <p:custShow name="Cluster" id="10">
      <p:sldLst/>
    </p:custShow>
    <p:custShow name="CII&amp;IWBbyClsuters" id="11">
      <p:sldLst/>
    </p:custShow>
    <p:custShow name="CII&amp;Quinn" id="12">
      <p:sldLst/>
    </p:custShow>
  </p:custShowLst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.New.Roman.Gras0171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.New.Roman.Gras0171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.New.Roman.Gras0171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.New.Roman.Gras0171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.New.Roman.Gras0171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.New.Roman.Gras0171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.New.Roman.Gras0171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.New.Roman.Gras0171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.New.Roman.Gras0171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0" autoAdjust="0"/>
    <p:restoredTop sz="93891" autoAdjust="0"/>
  </p:normalViewPr>
  <p:slideViewPr>
    <p:cSldViewPr>
      <p:cViewPr varScale="1">
        <p:scale>
          <a:sx n="67" d="100"/>
          <a:sy n="67" d="100"/>
        </p:scale>
        <p:origin x="120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18"/>
    </p:cViewPr>
  </p:sorterViewPr>
  <p:notesViewPr>
    <p:cSldViewPr>
      <p:cViewPr varScale="1">
        <p:scale>
          <a:sx n="45" d="100"/>
          <a:sy n="45" d="100"/>
        </p:scale>
        <p:origin x="-1806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Halaszg\Documents\A-DOC\Actual\AZ-OTKA%20innov&#225;ci&#243;\Vegyes\ECER\Bolzano\SZAMITASOK\BOLZANO-sz&#225;m&#237;t&#225;s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404537239364305E-2"/>
          <c:y val="2.8951987780893345E-2"/>
          <c:w val="0.93382202755146038"/>
          <c:h val="0.6437956325397958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QIINNFactor!$A$180</c:f>
              <c:strCache>
                <c:ptCount val="1"/>
                <c:pt idx="0">
                  <c:v>ROUTINEMAN (No creativity, no implementation)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QIINNFactor!$B$179:$E$179</c:f>
              <c:strCache>
                <c:ptCount val="4"/>
                <c:pt idx="0">
                  <c:v>"HORSE CART" (Low effectineness, low dynamism organisations)</c:v>
                </c:pt>
                <c:pt idx="1">
                  <c:v>"TRUCK" (High effectineness, low dynamism organisations)</c:v>
                </c:pt>
                <c:pt idx="2">
                  <c:v>"GLIDER" Low effectineness, high dynamism organisations</c:v>
                </c:pt>
                <c:pt idx="3">
                  <c:v>"ROCKET" (High effectineness, high dynamism organisations)</c:v>
                </c:pt>
              </c:strCache>
            </c:strRef>
          </c:cat>
          <c:val>
            <c:numRef>
              <c:f>QIINNFactor!$B$180:$E$180</c:f>
              <c:numCache>
                <c:formatCode>###0.0%</c:formatCode>
                <c:ptCount val="4"/>
                <c:pt idx="0">
                  <c:v>0.28571428571428575</c:v>
                </c:pt>
                <c:pt idx="1">
                  <c:v>0.23577235772357724</c:v>
                </c:pt>
                <c:pt idx="2">
                  <c:v>0.2113821138211382</c:v>
                </c:pt>
                <c:pt idx="3">
                  <c:v>0.13846153846153847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43-41FB-834B-7E26624692B8}"/>
            </c:ext>
          </c:extLst>
        </c:ser>
        <c:ser>
          <c:idx val="1"/>
          <c:order val="1"/>
          <c:tx>
            <c:strRef>
              <c:f>QIINNFactor!$A$181</c:f>
              <c:strCache>
                <c:ptCount val="1"/>
                <c:pt idx="0">
                  <c:v>MANAGER (Good implementer without creativity)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QIINNFactor!$B$179:$E$179</c:f>
              <c:strCache>
                <c:ptCount val="4"/>
                <c:pt idx="0">
                  <c:v>"HORSE CART" (Low effectineness, low dynamism organisations)</c:v>
                </c:pt>
                <c:pt idx="1">
                  <c:v>"TRUCK" (High effectineness, low dynamism organisations)</c:v>
                </c:pt>
                <c:pt idx="2">
                  <c:v>"GLIDER" Low effectineness, high dynamism organisations</c:v>
                </c:pt>
                <c:pt idx="3">
                  <c:v>"ROCKET" (High effectineness, high dynamism organisations)</c:v>
                </c:pt>
              </c:strCache>
            </c:strRef>
          </c:cat>
          <c:val>
            <c:numRef>
              <c:f>QIINNFactor!$B$181:$E$181</c:f>
              <c:numCache>
                <c:formatCode>###0.0%</c:formatCode>
                <c:ptCount val="4"/>
                <c:pt idx="0">
                  <c:v>0.26530612244897961</c:v>
                </c:pt>
                <c:pt idx="1">
                  <c:v>0.26829268292682928</c:v>
                </c:pt>
                <c:pt idx="2">
                  <c:v>0.21951219512195125</c:v>
                </c:pt>
                <c:pt idx="3">
                  <c:v>0.16923076923076924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43-41FB-834B-7E26624692B8}"/>
            </c:ext>
          </c:extLst>
        </c:ser>
        <c:ser>
          <c:idx val="2"/>
          <c:order val="2"/>
          <c:tx>
            <c:strRef>
              <c:f>QIINNFactor!$A$182</c:f>
              <c:strCache>
                <c:ptCount val="1"/>
                <c:pt idx="0">
                  <c:v>DREAMER (High creativity without implementation)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QIINNFactor!$B$179:$E$179</c:f>
              <c:strCache>
                <c:ptCount val="4"/>
                <c:pt idx="0">
                  <c:v>"HORSE CART" (Low effectineness, low dynamism organisations)</c:v>
                </c:pt>
                <c:pt idx="1">
                  <c:v>"TRUCK" (High effectineness, low dynamism organisations)</c:v>
                </c:pt>
                <c:pt idx="2">
                  <c:v>"GLIDER" Low effectineness, high dynamism organisations</c:v>
                </c:pt>
                <c:pt idx="3">
                  <c:v>"ROCKET" (High effectineness, high dynamism organisations)</c:v>
                </c:pt>
              </c:strCache>
            </c:strRef>
          </c:cat>
          <c:val>
            <c:numRef>
              <c:f>QIINNFactor!$B$182:$E$182</c:f>
              <c:numCache>
                <c:formatCode>###0.0%</c:formatCode>
                <c:ptCount val="4"/>
                <c:pt idx="0">
                  <c:v>0.18877551020408162</c:v>
                </c:pt>
                <c:pt idx="1">
                  <c:v>0.1951219512195122</c:v>
                </c:pt>
                <c:pt idx="2">
                  <c:v>0.14634146341463417</c:v>
                </c:pt>
                <c:pt idx="3">
                  <c:v>0.22051282051282051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43-41FB-834B-7E26624692B8}"/>
            </c:ext>
          </c:extLst>
        </c:ser>
        <c:ser>
          <c:idx val="3"/>
          <c:order val="3"/>
          <c:tx>
            <c:strRef>
              <c:f>QIINNFactor!$A$183</c:f>
              <c:strCache>
                <c:ptCount val="1"/>
                <c:pt idx="0">
                  <c:v>INNOVATOR (Both creativity and implementation)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43-41FB-834B-7E26624692B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43-41FB-834B-7E26624692B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43-41FB-834B-7E26624692B8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43-41FB-834B-7E2662469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QIINNFactor!$B$179:$E$179</c:f>
              <c:strCache>
                <c:ptCount val="4"/>
                <c:pt idx="0">
                  <c:v>"HORSE CART" (Low effectineness, low dynamism organisations)</c:v>
                </c:pt>
                <c:pt idx="1">
                  <c:v>"TRUCK" (High effectineness, low dynamism organisations)</c:v>
                </c:pt>
                <c:pt idx="2">
                  <c:v>"GLIDER" Low effectineness, high dynamism organisations</c:v>
                </c:pt>
                <c:pt idx="3">
                  <c:v>"ROCKET" (High effectineness, high dynamism organisations)</c:v>
                </c:pt>
              </c:strCache>
            </c:strRef>
          </c:cat>
          <c:val>
            <c:numRef>
              <c:f>QIINNFactor!$B$183:$E$183</c:f>
              <c:numCache>
                <c:formatCode>###0.0%</c:formatCode>
                <c:ptCount val="4"/>
                <c:pt idx="0">
                  <c:v>0.26020408163265307</c:v>
                </c:pt>
                <c:pt idx="1">
                  <c:v>0.30081300813008133</c:v>
                </c:pt>
                <c:pt idx="2">
                  <c:v>0.42276422764227639</c:v>
                </c:pt>
                <c:pt idx="3">
                  <c:v>0.47179487179487184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943-41FB-834B-7E2662469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233369936"/>
        <c:axId val="-1233375376"/>
      </c:barChart>
      <c:catAx>
        <c:axId val="-123336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233375376"/>
        <c:crosses val="autoZero"/>
        <c:auto val="1"/>
        <c:lblAlgn val="ctr"/>
        <c:lblOffset val="100"/>
        <c:noMultiLvlLbl val="0"/>
      </c:catAx>
      <c:valAx>
        <c:axId val="-123337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23336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331605255839631E-3"/>
          <c:y val="0.86625715250879232"/>
          <c:w val="0.95908854158727708"/>
          <c:h val="0.117950854156174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A61D7F72-0E45-4A29-9454-9C630B6E5C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253B643-A89A-43A2-BDEE-DF0898E6152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4B65C2DE-0E9E-438F-930F-BB5942B0124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Char char="•"/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AD8D1FC3-F2A9-403E-8A80-CD60A0390F6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80538"/>
            <a:ext cx="29448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93F3896-95CD-47D7-B073-FAA86E49FDF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7B5DF31-C99D-4A63-BF3D-849E59A6CD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97FF01E-A394-4B18-9C99-FFA058B4D0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A525DD1-7BD8-408B-A31A-C33877F5949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882164C9-7CF0-4A80-B4DC-60917922E3A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91063"/>
            <a:ext cx="498792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 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2043EF31-88E4-4B4D-864D-1D3BFC2CBF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28D7A84B-1C21-40E5-8D81-D74CD588DA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380538"/>
            <a:ext cx="29448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612B198-AA8A-4C0D-B953-B6254D26DB5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04B538E-3EA6-4FE7-8B6A-BBBCDA22FD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.New.Roman.Gras0171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.New.Roman.Gras0171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.New.Roman.Gras0171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.New.Roman.Gras0171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.New.Roman.Gras0171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9pPr>
          </a:lstStyle>
          <a:p>
            <a:fld id="{D10FC8EF-003A-4A61-9D34-B264619B6842}" type="slidenum">
              <a:rPr lang="hu-HU" altLang="hu-HU" sz="1200" smtClean="0">
                <a:latin typeface="Times New Roman" panose="02020603050405020304" pitchFamily="18" charset="0"/>
              </a:rPr>
              <a:pPr/>
              <a:t>1</a:t>
            </a:fld>
            <a:endParaRPr lang="hu-HU" altLang="hu-HU" sz="120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B318336-F551-4CF7-B623-E9B45759B3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FA97A98-F4E6-4641-B048-11211C6A2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908767D-363B-4783-AB38-DFC2EEB1C6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.New.Roman.Gras0171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.New.Roman.Gras0171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.New.Roman.Gras0171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.New.Roman.Gras0171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.New.Roman.Gras0171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9pPr>
          </a:lstStyle>
          <a:p>
            <a:fld id="{9543B8DD-E360-466F-ABC2-052737B9B3A4}" type="slidenum">
              <a:rPr lang="hu-HU" altLang="hu-HU" sz="1200" smtClean="0">
                <a:latin typeface="Times New Roman" panose="02020603050405020304" pitchFamily="18" charset="0"/>
              </a:rPr>
              <a:pPr/>
              <a:t>10</a:t>
            </a:fld>
            <a:endParaRPr lang="hu-HU" altLang="hu-HU" sz="120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642543B-B93B-4DF8-8F54-AAE0ACE9A1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C57C98DF-BEAF-44FC-A7D7-FD01EF54C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76D247F-0056-40BE-8723-C20FD38C4D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.New.Roman.Gras0171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.New.Roman.Gras0171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.New.Roman.Gras0171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.New.Roman.Gras0171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.New.Roman.Gras0171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9pPr>
          </a:lstStyle>
          <a:p>
            <a:fld id="{CAD68CA4-E6DC-476C-B127-364765274F29}" type="slidenum">
              <a:rPr lang="hu-HU" altLang="hu-HU" sz="1200" smtClean="0">
                <a:latin typeface="Times New Roman" panose="02020603050405020304" pitchFamily="18" charset="0"/>
              </a:rPr>
              <a:pPr/>
              <a:t>2</a:t>
            </a:fld>
            <a:endParaRPr lang="hu-HU" altLang="hu-HU" sz="1200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32F3B06-D2D6-416A-8F85-76FBA8DB5A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34981AF-5BC0-40D4-8BDB-E496042C2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BB7E61B0-4B04-4E5F-BBC0-6DAEED3D4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.New.Roman.Gras0171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.New.Roman.Gras0171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.New.Roman.Gras0171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.New.Roman.Gras0171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.New.Roman.Gras0171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9pPr>
          </a:lstStyle>
          <a:p>
            <a:fld id="{140DCD9C-0731-4FA6-AA58-022BA762727C}" type="slidenum">
              <a:rPr lang="hu-HU" altLang="hu-HU" sz="1200" smtClean="0">
                <a:latin typeface="Times New Roman" panose="02020603050405020304" pitchFamily="18" charset="0"/>
              </a:rPr>
              <a:pPr/>
              <a:t>3</a:t>
            </a:fld>
            <a:endParaRPr lang="hu-HU" altLang="hu-HU" sz="1200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0405B66-0AB1-4774-9D0E-44DD66D730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19387A7-8E24-44BC-9984-CF9B9EFED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D726A0A-248B-4E08-A5DC-137D3D077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.New.Roman.Gras0171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.New.Roman.Gras0171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.New.Roman.Gras0171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.New.Roman.Gras0171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.New.Roman.Gras0171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9pPr>
          </a:lstStyle>
          <a:p>
            <a:fld id="{22420FCC-6781-41A6-AEB4-5D973FD6FB00}" type="slidenum">
              <a:rPr lang="hu-HU" altLang="hu-HU" sz="1200" smtClean="0">
                <a:latin typeface="Times New Roman" panose="02020603050405020304" pitchFamily="18" charset="0"/>
              </a:rPr>
              <a:pPr/>
              <a:t>4</a:t>
            </a:fld>
            <a:endParaRPr lang="hu-HU" altLang="hu-HU" sz="1200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D941E33-7D78-4467-A1C5-AB36988471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1FF2D453-3EEC-42D8-87B1-66C1A3A7C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2FACFD4-B4B4-4DB6-A9D7-1F86DEDA612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.New.Roman.Gras0171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.New.Roman.Gras0171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.New.Roman.Gras0171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.New.Roman.Gras0171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.New.Roman.Gras0171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9pPr>
          </a:lstStyle>
          <a:p>
            <a:pPr algn="r"/>
            <a:fld id="{9004642B-0EAB-42F0-A2A1-A18A37CF48B0}" type="slidenum">
              <a:rPr lang="hu-HU" altLang="hu-HU" sz="1200">
                <a:latin typeface="Times New Roman" panose="02020603050405020304" pitchFamily="18" charset="0"/>
              </a:rPr>
              <a:pPr algn="r"/>
              <a:t>5</a:t>
            </a:fld>
            <a:endParaRPr lang="hu-HU" altLang="hu-HU" sz="1200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CF0A98C-3B79-444F-9468-E0D97C53AE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5B1F9742-70BB-4528-8B51-657804BC3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D8A136E-4E4C-439E-8B2E-9D82A494F7A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.New.Roman.Gras0171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.New.Roman.Gras0171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.New.Roman.Gras0171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.New.Roman.Gras0171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.New.Roman.Gras0171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9pPr>
          </a:lstStyle>
          <a:p>
            <a:pPr algn="r"/>
            <a:fld id="{DB4BEE35-986B-42E2-8CDB-59A479AE80D2}" type="slidenum">
              <a:rPr lang="hu-HU" altLang="hu-HU" sz="1200">
                <a:latin typeface="Times New Roman" panose="02020603050405020304" pitchFamily="18" charset="0"/>
              </a:rPr>
              <a:pPr algn="r"/>
              <a:t>6</a:t>
            </a:fld>
            <a:endParaRPr lang="hu-HU" altLang="hu-HU" sz="1200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516FCA1-6759-499D-9057-8FCF13754E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BDC51CB-DE43-48CB-813C-0678649B8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44A3E71D-6B6B-4D6E-A94D-257B27E4D2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.New.Roman.Gras0171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.New.Roman.Gras0171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.New.Roman.Gras0171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.New.Roman.Gras0171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.New.Roman.Gras0171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9pPr>
          </a:lstStyle>
          <a:p>
            <a:fld id="{9F92A717-E739-4A2D-ABA4-37EAA5F0FE20}" type="slidenum">
              <a:rPr lang="hu-HU" altLang="hu-HU" sz="1200" smtClean="0">
                <a:latin typeface="Times New Roman" panose="02020603050405020304" pitchFamily="18" charset="0"/>
              </a:rPr>
              <a:pPr/>
              <a:t>7</a:t>
            </a:fld>
            <a:endParaRPr lang="hu-HU" altLang="hu-HU" sz="1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54FD44A-6E9B-4C3E-9FA5-F3A3F99F70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BCBA43B-DFC8-4993-993A-5C156DE8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8472C7E-B6EC-4AC4-80C0-8D5E1D7B68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.New.Roman.Gras0171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.New.Roman.Gras0171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.New.Roman.Gras0171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.New.Roman.Gras0171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.New.Roman.Gras0171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9pPr>
          </a:lstStyle>
          <a:p>
            <a:fld id="{ACA5DE44-0CC7-43E9-8541-408F15CDE6DE}" type="slidenum">
              <a:rPr lang="hu-HU" altLang="hu-HU" sz="1200" smtClean="0">
                <a:latin typeface="Times New Roman" panose="02020603050405020304" pitchFamily="18" charset="0"/>
              </a:rPr>
              <a:pPr/>
              <a:t>8</a:t>
            </a:fld>
            <a:endParaRPr lang="hu-HU" altLang="hu-HU" sz="120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0ED0550-CBEE-4158-974E-9EAA76E875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51B7E61-9DA1-4157-B79D-866B03D64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115AAF2-490B-4A00-BD97-59285984E2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.New.Roman.Gras0171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.New.Roman.Gras0171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.New.Roman.Gras0171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.New.Roman.Gras0171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.New.Roman.Gras0171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9pPr>
          </a:lstStyle>
          <a:p>
            <a:fld id="{043C60AF-978A-4C94-A079-AFB32967D89F}" type="slidenum">
              <a:rPr lang="hu-HU" altLang="hu-HU" sz="1200" smtClean="0">
                <a:latin typeface="Times New Roman" panose="02020603050405020304" pitchFamily="18" charset="0"/>
              </a:rPr>
              <a:pPr/>
              <a:t>9</a:t>
            </a:fld>
            <a:endParaRPr lang="hu-HU" altLang="hu-HU" sz="120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33011CF-B3E8-4399-B436-939A6E4B6C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A885C74D-34CB-4B89-ADFE-E3D226B23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3AD75F-BF20-4AE2-91F3-5F582D90F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C7BA2C-2308-45C8-BE39-E1BD9D6B87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2DCC8A-F7F5-4FCF-868A-70C2E55E5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89661-D0EB-4F85-8FA5-CF1C863F0C0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8816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FEE92E-8FA8-4620-9578-4EBEE0B92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BBF24C-F869-4484-888C-35277CA74F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A0E91B-7A90-4436-899F-20614A284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93008-24DD-45CB-BF79-AFBC2003C8F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36057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660E3E-ACD4-4A9C-84AA-A77C8234F8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01E975-BA9C-4752-8082-24F922D255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B337F2-59B0-46EC-848B-CD878D6D5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451CC-1CCC-43BF-9256-BD634451830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5272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5A891A-286D-44B5-AAA8-CE732814FE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0B7F69-884B-4899-9E90-7DF3EC5707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343265-7879-4F05-8960-B75862D07B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08C38-6F12-4C07-9630-C801A347FBA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1728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FB1DFB-D9EB-43E9-8351-51C0EA6C42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C4F490-5F52-4668-8869-EAEF75B7B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0D93CB-CF4A-4B0D-A20F-37A73B3D2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63C91-E2C9-4F31-B0CD-834A7AF1DDA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8315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4088BB-0980-41B2-8EED-EDE3411FD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669208-7723-4556-8328-0FA2198E68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295F79-4F1D-4B7B-92FE-76BDC00119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C765A-DCF5-46F4-BBD5-7C1D31ADB81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3361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65ABAE-BB09-476E-9F31-90A6631D21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FE3FBDE-91E9-4092-985B-C647982130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5C8A4B-EEE7-489A-9DB9-4AB596491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7EB82-FCE1-453E-A2C6-941C1505C5D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0606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7453F8-2EF7-48E6-9869-A33DF846A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0E2610-F18C-462A-A7FF-3E3A4AD80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C33047E-6CE7-43A4-A476-21660DFAEC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9EDFA-6895-4D71-AB50-C9E6C3119F2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6514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5D58E1F-E3F8-43D4-BD71-3B985867D3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AA915B-B424-41E6-9742-0DA85E46C1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EE67FF-8297-40D1-BDC5-E0C03067EC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80C85-5472-4AE6-B862-3AD4FAEA395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8458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EE0C0A-3576-4CE1-B45A-7F5B976693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53F452-F096-426F-B70A-502A9143FD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088392-CD3E-47D4-A40F-0460B5FE47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24C1A-E4FD-46E8-8530-DDC4D6065A1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9429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9B15E8-F87B-4F18-B0FD-476C9B947E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B94B9-77D8-4EC4-94E2-162A312F67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56CF1B-4121-4354-9B25-D899EEB522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64577-83F5-495A-921A-8D687516FCA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6278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6C6094-148E-4558-9B54-388014A27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DF125B-D777-43A1-B976-E1FF55063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 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A47E861-72B5-4B11-96AA-3BE68FA1F8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556C5C-920C-48EB-8A9A-157562381A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B5AAC4-727B-48BD-9469-982FD5850F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E02217-2E67-4C6D-AD40-C51F7995170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alaszg.ofi.hu/INNOVAENGLISHWEBSITE/INDEX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2457F63-2009-4FE3-99D1-7987B98A9E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305800" cy="5534025"/>
          </a:xfrm>
        </p:spPr>
        <p:txBody>
          <a:bodyPr/>
          <a:lstStyle/>
          <a:p>
            <a:r>
              <a:rPr lang="en-GB" altLang="hu-HU" sz="4800" b="1" dirty="0"/>
              <a:t>Synergy model. Creating innovative education environment</a:t>
            </a:r>
            <a:br>
              <a:rPr lang="en-GB" altLang="hu-HU" sz="4800" b="1" dirty="0"/>
            </a:br>
            <a:br>
              <a:rPr lang="en-GB" altLang="hu-HU" sz="2400" dirty="0"/>
            </a:br>
            <a:r>
              <a:rPr lang="en-GB" altLang="hu-HU" sz="2400" dirty="0"/>
              <a:t>Open innovation forum</a:t>
            </a:r>
            <a:br>
              <a:rPr lang="en-GB" altLang="hu-HU" sz="2000" dirty="0"/>
            </a:br>
            <a:r>
              <a:rPr lang="en-GB" altLang="hu-HU" sz="2000" dirty="0"/>
              <a:t>Moscow,  2018 October 1</a:t>
            </a:r>
            <a:r>
              <a:rPr lang="hu-HU" altLang="hu-HU" sz="2000" dirty="0"/>
              <a:t>5</a:t>
            </a:r>
            <a:br>
              <a:rPr lang="hu-HU" altLang="hu-HU" sz="2000" dirty="0"/>
            </a:br>
            <a:br>
              <a:rPr lang="en-GB" altLang="hu-HU" sz="2800" dirty="0"/>
            </a:br>
            <a:r>
              <a:rPr lang="en-GB" altLang="hu-HU" sz="2400" dirty="0" err="1"/>
              <a:t>Gábor</a:t>
            </a:r>
            <a:r>
              <a:rPr lang="en-GB" altLang="hu-HU" sz="2400" dirty="0"/>
              <a:t> </a:t>
            </a:r>
            <a:r>
              <a:rPr lang="en-GB" altLang="hu-HU" sz="2400" dirty="0" err="1"/>
              <a:t>Halász</a:t>
            </a:r>
            <a:br>
              <a:rPr lang="en-GB" altLang="hu-HU" sz="2400" dirty="0"/>
            </a:br>
            <a:r>
              <a:rPr lang="en-GB" altLang="hu-HU" sz="2400" dirty="0"/>
              <a:t>ELTE/OFI Budapest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81AE706E-892A-42F7-A84E-C24C0DE6BD1A}"/>
              </a:ext>
            </a:extLst>
          </p:cNvPr>
          <p:cNvSpPr/>
          <p:nvPr/>
        </p:nvSpPr>
        <p:spPr>
          <a:xfrm>
            <a:off x="6588125" y="5970588"/>
            <a:ext cx="2555875" cy="8620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1000" dirty="0">
                <a:latin typeface="+mn-lt"/>
              </a:rPr>
              <a:t>This presentation is based on the outcomes of the research projects entitled „</a:t>
            </a:r>
            <a:r>
              <a:rPr lang="en-GB" sz="1000" i="1" dirty="0">
                <a:latin typeface="+mn-lt"/>
              </a:rPr>
              <a:t>The emergence and diffusion of local innovations and their systemic impact in the education sector</a:t>
            </a:r>
            <a:r>
              <a:rPr lang="en-GB" sz="1000" dirty="0">
                <a:latin typeface="+mn-lt"/>
              </a:rPr>
              <a:t>” (No. 115857)  </a:t>
            </a:r>
          </a:p>
        </p:txBody>
      </p:sp>
      <p:sp>
        <p:nvSpPr>
          <p:cNvPr id="5" name="Téglalap 1">
            <a:extLst>
              <a:ext uri="{FF2B5EF4-FFF2-40B4-BE49-F238E27FC236}">
                <a16:creationId xmlns:a16="http://schemas.microsoft.com/office/drawing/2014/main" id="{D3544833-E080-4A07-9B11-01E06363E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2" y="4970463"/>
            <a:ext cx="3265487" cy="1277937"/>
          </a:xfrm>
          <a:prstGeom prst="rect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Times.New.Roman.Gras0171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.New.Roman.Gras0171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.New.Roman.Gras0171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.New.Roman.Gras0171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.New.Roman.Gras0171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hu-HU" altLang="hu-HU"/>
          </a:p>
        </p:txBody>
      </p:sp>
      <p:sp>
        <p:nvSpPr>
          <p:cNvPr id="6" name="Szövegdoboz 3">
            <a:extLst>
              <a:ext uri="{FF2B5EF4-FFF2-40B4-BE49-F238E27FC236}">
                <a16:creationId xmlns:a16="http://schemas.microsoft.com/office/drawing/2014/main" id="{620B8E89-3310-49EA-B311-7515AEDF6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42" y="5062538"/>
            <a:ext cx="31130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.New.Roman.Gras0171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.New.Roman.Gras0171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.New.Roman.Gras0171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.New.Roman.Gras0171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.New.Roman.Gras0171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.New.Roman.Gras0171"/>
              </a:defRPr>
            </a:lvl9pPr>
          </a:lstStyle>
          <a:p>
            <a:pPr algn="ctr"/>
            <a:r>
              <a:rPr lang="hu-HU" altLang="hu-HU" dirty="0" err="1">
                <a:solidFill>
                  <a:srgbClr val="00B0F0"/>
                </a:solidFill>
              </a:rPr>
              <a:t>Click</a:t>
            </a:r>
            <a:r>
              <a:rPr lang="hu-HU" altLang="hu-HU" dirty="0">
                <a:solidFill>
                  <a:srgbClr val="00B0F0"/>
                </a:solidFill>
              </a:rPr>
              <a:t> </a:t>
            </a:r>
            <a:r>
              <a:rPr lang="hu-HU" altLang="hu-HU" dirty="0" err="1">
                <a:solidFill>
                  <a:srgbClr val="00B0F0"/>
                </a:solidFill>
              </a:rPr>
              <a:t>on</a:t>
            </a:r>
            <a:r>
              <a:rPr lang="hu-HU" altLang="hu-HU" dirty="0">
                <a:solidFill>
                  <a:srgbClr val="00B0F0"/>
                </a:solidFill>
              </a:rPr>
              <a:t> </a:t>
            </a:r>
            <a:r>
              <a:rPr lang="hu-HU" altLang="hu-HU" dirty="0" err="1">
                <a:solidFill>
                  <a:srgbClr val="00B0F0"/>
                </a:solidFill>
              </a:rPr>
              <a:t>picture</a:t>
            </a:r>
            <a:r>
              <a:rPr lang="hu-HU" altLang="hu-HU" dirty="0">
                <a:solidFill>
                  <a:srgbClr val="00B0F0"/>
                </a:solidFill>
              </a:rPr>
              <a:t> in </a:t>
            </a:r>
            <a:r>
              <a:rPr lang="hu-HU" altLang="hu-HU" dirty="0" err="1">
                <a:solidFill>
                  <a:srgbClr val="00B0F0"/>
                </a:solidFill>
              </a:rPr>
              <a:t>blue</a:t>
            </a:r>
            <a:r>
              <a:rPr lang="hu-HU" altLang="hu-HU" dirty="0">
                <a:solidFill>
                  <a:srgbClr val="00B0F0"/>
                </a:solidFill>
              </a:rPr>
              <a:t> </a:t>
            </a:r>
            <a:r>
              <a:rPr lang="hu-HU" altLang="hu-HU" dirty="0" err="1">
                <a:solidFill>
                  <a:srgbClr val="00B0F0"/>
                </a:solidFill>
              </a:rPr>
              <a:t>frame</a:t>
            </a:r>
            <a:r>
              <a:rPr lang="hu-HU" altLang="hu-HU" dirty="0">
                <a:solidFill>
                  <a:srgbClr val="00B0F0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A661D4EB-43DB-4F47-9A17-A0593DE4E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404938"/>
            <a:ext cx="7772400" cy="1296987"/>
          </a:xfrm>
        </p:spPr>
        <p:txBody>
          <a:bodyPr/>
          <a:lstStyle/>
          <a:p>
            <a:pPr>
              <a:defRPr/>
            </a:pPr>
            <a:r>
              <a:rPr lang="en-GB" sz="5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Thank you for your attention!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2F95674-AB1D-46C8-9DCB-200FD8F3AE72}"/>
              </a:ext>
            </a:extLst>
          </p:cNvPr>
          <p:cNvSpPr/>
          <p:nvPr/>
        </p:nvSpPr>
        <p:spPr>
          <a:xfrm>
            <a:off x="5148263" y="5788025"/>
            <a:ext cx="396081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latin typeface="+mn-lt"/>
              </a:rPr>
              <a:t>This presentation is based on the outcomes of the research projects entitled „</a:t>
            </a:r>
            <a:r>
              <a:rPr lang="en-GB" sz="1400" i="1" dirty="0">
                <a:latin typeface="+mn-lt"/>
              </a:rPr>
              <a:t>The emergence and diffusion of local innovations and their systemic impact in the education sector</a:t>
            </a:r>
            <a:r>
              <a:rPr lang="en-GB" sz="1400" dirty="0">
                <a:latin typeface="+mn-lt"/>
              </a:rPr>
              <a:t>” (No. 115857)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42724A9-BC25-4BB1-9CAE-D1B6C3B4AE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76213"/>
            <a:ext cx="7726362" cy="1236662"/>
          </a:xfrm>
        </p:spPr>
        <p:txBody>
          <a:bodyPr/>
          <a:lstStyle/>
          <a:p>
            <a:r>
              <a:rPr lang="en-GB" altLang="hu-HU" sz="4800"/>
              <a:t>Measuring innovation in the education sector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03A4CF64-9501-4D4F-BB34-A1E8F92C5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628775"/>
            <a:ext cx="8086725" cy="5040313"/>
          </a:xfrm>
        </p:spPr>
        <p:txBody>
          <a:bodyPr/>
          <a:lstStyle/>
          <a:p>
            <a:r>
              <a:rPr lang="en-GB" altLang="hu-HU" sz="3600"/>
              <a:t>Innovation can and should be measured: innovation surveys in the education sector </a:t>
            </a:r>
          </a:p>
          <a:p>
            <a:r>
              <a:rPr lang="en-GB" altLang="hu-HU" sz="3300"/>
              <a:t>Where to measure</a:t>
            </a:r>
            <a:r>
              <a:rPr lang="hu-HU" altLang="hu-HU" sz="3300"/>
              <a:t>?</a:t>
            </a:r>
            <a:r>
              <a:rPr lang="en-GB" altLang="hu-HU" sz="3300"/>
              <a:t> (levels)</a:t>
            </a:r>
          </a:p>
          <a:p>
            <a:pPr lvl="1"/>
            <a:r>
              <a:rPr lang="en-GB" altLang="hu-HU" sz="2900"/>
              <a:t>Organisations</a:t>
            </a:r>
          </a:p>
          <a:p>
            <a:pPr lvl="1"/>
            <a:r>
              <a:rPr lang="en-GB" altLang="hu-HU" sz="2900"/>
              <a:t>Individuals</a:t>
            </a:r>
          </a:p>
          <a:p>
            <a:r>
              <a:rPr lang="en-GB" altLang="hu-HU" sz="3300"/>
              <a:t>What to measure</a:t>
            </a:r>
            <a:r>
              <a:rPr lang="hu-HU" altLang="hu-HU" sz="3300"/>
              <a:t>?</a:t>
            </a:r>
            <a:r>
              <a:rPr lang="en-GB" altLang="hu-HU" sz="3300"/>
              <a:t> (variables)</a:t>
            </a:r>
          </a:p>
          <a:p>
            <a:pPr lvl="1"/>
            <a:r>
              <a:rPr lang="en-GB" altLang="hu-HU"/>
              <a:t>Activity (frequency of innovation)</a:t>
            </a:r>
          </a:p>
          <a:p>
            <a:pPr lvl="1"/>
            <a:r>
              <a:rPr lang="en-GB" altLang="hu-HU"/>
              <a:t>Behaviour, capacity, attitudes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24E84EB-8C62-47F0-8E08-A30E8DB1B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153400" cy="649287"/>
          </a:xfrm>
        </p:spPr>
        <p:txBody>
          <a:bodyPr/>
          <a:lstStyle/>
          <a:p>
            <a:r>
              <a:rPr lang="en-GB" altLang="hu-HU"/>
              <a:t>Examples of survey questions</a:t>
            </a: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363309CC-5DDC-4765-97E9-26A72CE0C61B}"/>
              </a:ext>
            </a:extLst>
          </p:cNvPr>
          <p:cNvGraphicFramePr>
            <a:graphicFrameLocks noGrp="1"/>
          </p:cNvGraphicFramePr>
          <p:nvPr/>
        </p:nvGraphicFramePr>
        <p:xfrm>
          <a:off x="117475" y="1052513"/>
          <a:ext cx="8929688" cy="2663826"/>
        </p:xfrm>
        <a:graphic>
          <a:graphicData uri="http://schemas.openxmlformats.org/drawingml/2006/table">
            <a:tbl>
              <a:tblPr firstRow="1" firstCol="1" lastRow="1" lastCol="1">
                <a:tableStyleId>{5C22544A-7EE6-4342-B048-85BDC9FD1C3A}</a:tableStyleId>
              </a:tblPr>
              <a:tblGrid>
                <a:gridCol w="892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9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noProof="0" dirty="0">
                          <a:effectLst/>
                        </a:rPr>
                        <a:t> </a:t>
                      </a:r>
                      <a:r>
                        <a:rPr lang="en-GB" sz="2800" noProof="0" dirty="0">
                          <a:solidFill>
                            <a:srgbClr val="C00000"/>
                          </a:solidFill>
                          <a:effectLst/>
                        </a:rPr>
                        <a:t>Individual</a:t>
                      </a:r>
                      <a:endParaRPr lang="en-GB" sz="2800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I started to use solutions that were significantly differed from my previous practice, which I learnt from others</a:t>
                      </a:r>
                      <a:endParaRPr lang="hu-H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Some of the new solutions I invented significantly improved the efficiency of my work </a:t>
                      </a:r>
                      <a:endParaRPr lang="hu-H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3FC95FAA-AD92-4565-8E41-984F2C0B5883}"/>
              </a:ext>
            </a:extLst>
          </p:cNvPr>
          <p:cNvGraphicFramePr>
            <a:graphicFrameLocks noGrp="1"/>
          </p:cNvGraphicFramePr>
          <p:nvPr/>
        </p:nvGraphicFramePr>
        <p:xfrm>
          <a:off x="117475" y="4005263"/>
          <a:ext cx="8929688" cy="2670175"/>
        </p:xfrm>
        <a:graphic>
          <a:graphicData uri="http://schemas.openxmlformats.org/drawingml/2006/table">
            <a:tbl>
              <a:tblPr firstRow="1" firstCol="1" lastRow="1" lastCol="1">
                <a:tableStyleId>{5C22544A-7EE6-4342-B048-85BDC9FD1C3A}</a:tableStyleId>
              </a:tblPr>
              <a:tblGrid>
                <a:gridCol w="892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80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r>
                        <a:rPr lang="en-GB" sz="2800" noProof="0" dirty="0">
                          <a:solidFill>
                            <a:srgbClr val="C00000"/>
                          </a:solidFill>
                          <a:effectLst/>
                        </a:rPr>
                        <a:t>Organisational</a:t>
                      </a:r>
                      <a:endParaRPr lang="en-GB" sz="2800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Following the innovations initiated by our staff, the effectiveness of the organisation has improved considerably </a:t>
                      </a:r>
                      <a:endParaRPr lang="hu-HU" sz="2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Innovations are permanently incorporated into our day-to-day operations</a:t>
                      </a:r>
                      <a:endParaRPr lang="hu-HU" sz="2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2C787B8-A687-4BF4-BE89-823EBF8646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88913"/>
            <a:ext cx="8153400" cy="801687"/>
          </a:xfrm>
        </p:spPr>
        <p:txBody>
          <a:bodyPr/>
          <a:lstStyle/>
          <a:p>
            <a:r>
              <a:rPr lang="en-GB" altLang="hu-HU" sz="3400"/>
              <a:t>Organisational and individual innovation activity is normally distributed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251230AF-194A-4599-B115-33821E56F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2425" y="6092825"/>
            <a:ext cx="3097213" cy="5524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hu-HU" sz="1200"/>
              <a:t>Source: data from the Innova2 individual and organisational databases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1161373B-C2B1-4910-8BBA-D392476977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3188"/>
            <a:ext cx="471487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5CD95D55-2BBE-4B2C-B780-4A41FE85B3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113" y="2708275"/>
            <a:ext cx="4459287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B430CF53-338A-40B0-A257-45DB2ABF5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484313"/>
            <a:ext cx="216058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altLang="hu-HU" sz="1800" kern="0" dirty="0">
                <a:solidFill>
                  <a:srgbClr val="FF0000"/>
                </a:solidFill>
              </a:rPr>
              <a:t>Organisational innovation activity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B90E936-200B-4C33-9CAE-8FD530D39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2873375"/>
            <a:ext cx="19431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altLang="hu-HU" sz="1800" kern="0" dirty="0">
                <a:solidFill>
                  <a:srgbClr val="FF0000"/>
                </a:solidFill>
              </a:rPr>
              <a:t>Individual innovation activity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bldLvl="2" autoUpdateAnimBg="0"/>
      <p:bldP spid="8" grpId="0" build="p" bldLvl="2" autoUpdateAnimBg="0"/>
      <p:bldP spid="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A587350-EBCE-4152-AEF5-DEE7C7FC29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115888"/>
            <a:ext cx="8929687" cy="1009650"/>
          </a:xfrm>
        </p:spPr>
        <p:txBody>
          <a:bodyPr/>
          <a:lstStyle/>
          <a:p>
            <a:r>
              <a:rPr lang="en-GB" altLang="hu-HU" sz="4800"/>
              <a:t>Organisational typologies</a:t>
            </a:r>
            <a:br>
              <a:rPr lang="en-GB" altLang="hu-HU" sz="4800"/>
            </a:br>
            <a:endParaRPr lang="en-GB" altLang="hu-HU" sz="2400" b="1"/>
          </a:p>
        </p:txBody>
      </p:sp>
      <p:sp>
        <p:nvSpPr>
          <p:cNvPr id="134199" name="Line 55">
            <a:extLst>
              <a:ext uri="{FF2B5EF4-FFF2-40B4-BE49-F238E27FC236}">
                <a16:creationId xmlns:a16="http://schemas.microsoft.com/office/drawing/2014/main" id="{FE6E0E86-06FE-43F9-B5D0-EF856A5AE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4813" y="2133600"/>
            <a:ext cx="0" cy="3382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4201" name="Line 57">
            <a:extLst>
              <a:ext uri="{FF2B5EF4-FFF2-40B4-BE49-F238E27FC236}">
                <a16:creationId xmlns:a16="http://schemas.microsoft.com/office/drawing/2014/main" id="{B1B0C7BB-E147-423E-958A-11F35CF8F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9638" y="3644900"/>
            <a:ext cx="4392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4204" name="Text Box 60">
            <a:extLst>
              <a:ext uri="{FF2B5EF4-FFF2-40B4-BE49-F238E27FC236}">
                <a16:creationId xmlns:a16="http://schemas.microsoft.com/office/drawing/2014/main" id="{3C3E95F2-23C6-4C8E-B368-08833870B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700" y="1181100"/>
            <a:ext cx="3095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hu-HU" sz="2800">
                <a:latin typeface="Times.New.Roman.Gras0171"/>
              </a:rPr>
              <a:t>High dynamism</a:t>
            </a:r>
            <a:endParaRPr lang="en-GB" altLang="hu-HU" sz="2800" i="1">
              <a:latin typeface="Times.New.Roman.Gras0171"/>
            </a:endParaRPr>
          </a:p>
        </p:txBody>
      </p:sp>
      <p:sp>
        <p:nvSpPr>
          <p:cNvPr id="134205" name="Text Box 61">
            <a:extLst>
              <a:ext uri="{FF2B5EF4-FFF2-40B4-BE49-F238E27FC236}">
                <a16:creationId xmlns:a16="http://schemas.microsoft.com/office/drawing/2014/main" id="{0B2CFE1C-C666-4EEA-AE9B-06CB814E6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949950"/>
            <a:ext cx="302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hu-HU" sz="2800">
                <a:latin typeface="Times.New.Roman.Gras0171"/>
              </a:rPr>
              <a:t>Low dynamism</a:t>
            </a:r>
            <a:endParaRPr lang="en-GB" altLang="hu-HU" sz="2800" i="1">
              <a:latin typeface="Times.New.Roman.Gras0171"/>
            </a:endParaRPr>
          </a:p>
        </p:txBody>
      </p:sp>
      <p:sp>
        <p:nvSpPr>
          <p:cNvPr id="134206" name="Text Box 62">
            <a:extLst>
              <a:ext uri="{FF2B5EF4-FFF2-40B4-BE49-F238E27FC236}">
                <a16:creationId xmlns:a16="http://schemas.microsoft.com/office/drawing/2014/main" id="{40AAAFA1-A446-483C-86E9-CEE61B611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213100"/>
            <a:ext cx="23050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hu-HU" sz="2800">
                <a:latin typeface="Times.New.Roman.Gras0171"/>
              </a:rPr>
              <a:t>Low effectiveness</a:t>
            </a:r>
          </a:p>
        </p:txBody>
      </p:sp>
      <p:sp>
        <p:nvSpPr>
          <p:cNvPr id="134207" name="Text Box 63">
            <a:extLst>
              <a:ext uri="{FF2B5EF4-FFF2-40B4-BE49-F238E27FC236}">
                <a16:creationId xmlns:a16="http://schemas.microsoft.com/office/drawing/2014/main" id="{6CF31864-D993-4103-8E21-761393BA1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0" y="3213100"/>
            <a:ext cx="25717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hu-HU" sz="2800">
                <a:latin typeface="Times.New.Roman.Gras0171"/>
              </a:rPr>
              <a:t>High effectiveness</a:t>
            </a:r>
          </a:p>
        </p:txBody>
      </p:sp>
      <p:sp>
        <p:nvSpPr>
          <p:cNvPr id="134209" name="Text Box 65">
            <a:extLst>
              <a:ext uri="{FF2B5EF4-FFF2-40B4-BE49-F238E27FC236}">
                <a16:creationId xmlns:a16="http://schemas.microsoft.com/office/drawing/2014/main" id="{2FA59370-AE81-4434-99B9-ABA2A00E1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2341563"/>
            <a:ext cx="3240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hu-HU" altLang="hu-HU" sz="2800">
                <a:solidFill>
                  <a:schemeClr val="accent1"/>
                </a:solidFill>
                <a:latin typeface="Times.New.Roman.Gras0171"/>
              </a:rPr>
              <a:t>„GLIDERS”</a:t>
            </a:r>
            <a:endParaRPr lang="hu-HU" altLang="hu-HU" sz="2000" b="1">
              <a:solidFill>
                <a:schemeClr val="accent1"/>
              </a:solidFill>
              <a:latin typeface="Times.New.Roman.Gras0171"/>
            </a:endParaRPr>
          </a:p>
        </p:txBody>
      </p:sp>
      <p:sp>
        <p:nvSpPr>
          <p:cNvPr id="134210" name="Text Box 66">
            <a:hlinkClick r:id="" action="ppaction://noaction"/>
            <a:extLst>
              <a:ext uri="{FF2B5EF4-FFF2-40B4-BE49-F238E27FC236}">
                <a16:creationId xmlns:a16="http://schemas.microsoft.com/office/drawing/2014/main" id="{4AA19D46-1DB0-40B0-B39A-A5A97097E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581525"/>
            <a:ext cx="2951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hu-HU" altLang="hu-HU" sz="2800">
                <a:solidFill>
                  <a:srgbClr val="FF0000"/>
                </a:solidFill>
                <a:latin typeface="Times.New.Roman.Gras0171"/>
              </a:rPr>
              <a:t>„HORSECARTS”</a:t>
            </a:r>
            <a:endParaRPr lang="en-GB" altLang="hu-HU" sz="2800" b="1">
              <a:solidFill>
                <a:schemeClr val="accent1"/>
              </a:solidFill>
              <a:latin typeface="Times.New.Roman.Gras0171"/>
            </a:endParaRPr>
          </a:p>
        </p:txBody>
      </p:sp>
      <p:sp>
        <p:nvSpPr>
          <p:cNvPr id="134211" name="Text Box 67">
            <a:extLst>
              <a:ext uri="{FF2B5EF4-FFF2-40B4-BE49-F238E27FC236}">
                <a16:creationId xmlns:a16="http://schemas.microsoft.com/office/drawing/2014/main" id="{1DB2788C-C9C3-46E9-8E89-87844D1D3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9488" y="4535488"/>
            <a:ext cx="3381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hu-HU" altLang="hu-HU" sz="2800">
                <a:solidFill>
                  <a:schemeClr val="accent1"/>
                </a:solidFill>
                <a:latin typeface="Times.New.Roman.Gras0171"/>
              </a:rPr>
              <a:t>„TRUCKS”	</a:t>
            </a:r>
            <a:endParaRPr lang="en-GB" altLang="hu-HU" sz="2800">
              <a:solidFill>
                <a:schemeClr val="accent1"/>
              </a:solidFill>
              <a:latin typeface="Times.New.Roman.Gras0171"/>
            </a:endParaRPr>
          </a:p>
        </p:txBody>
      </p:sp>
      <p:sp>
        <p:nvSpPr>
          <p:cNvPr id="134212" name="Text Box 68">
            <a:extLst>
              <a:ext uri="{FF2B5EF4-FFF2-40B4-BE49-F238E27FC236}">
                <a16:creationId xmlns:a16="http://schemas.microsoft.com/office/drawing/2014/main" id="{5A931896-CA63-458E-9C89-3276E2106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3" y="2341563"/>
            <a:ext cx="2305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hu-HU" altLang="hu-HU" sz="2800">
                <a:solidFill>
                  <a:srgbClr val="00B050"/>
                </a:solidFill>
                <a:latin typeface="Times.New.Roman.Gras0171"/>
              </a:rPr>
              <a:t>„ROCKETS”</a:t>
            </a:r>
            <a:endParaRPr lang="en-GB" altLang="hu-HU" sz="2800" b="1">
              <a:solidFill>
                <a:srgbClr val="00B050"/>
              </a:solidFill>
              <a:latin typeface="Times.New.Roman.Gras0171"/>
              <a:hlinkClick r:id="" action="ppaction://noaction"/>
            </a:endParaRPr>
          </a:p>
        </p:txBody>
      </p:sp>
      <p:sp>
        <p:nvSpPr>
          <p:cNvPr id="12301" name="Téglalap 20">
            <a:extLst>
              <a:ext uri="{FF2B5EF4-FFF2-40B4-BE49-F238E27FC236}">
                <a16:creationId xmlns:a16="http://schemas.microsoft.com/office/drawing/2014/main" id="{38EA7862-89EA-4E8A-BFD7-A639C2E28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472238"/>
            <a:ext cx="4140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buFontTx/>
              <a:buNone/>
            </a:pPr>
            <a:r>
              <a:rPr lang="en-GB" altLang="hu-HU" sz="900"/>
              <a:t>Source: Data from the Innova2 individual and organisational databases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4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4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4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3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3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04" grpId="0" autoUpdateAnimBg="0"/>
      <p:bldP spid="134205" grpId="0" autoUpdateAnimBg="0"/>
      <p:bldP spid="134206" grpId="0" autoUpdateAnimBg="0"/>
      <p:bldP spid="134207" grpId="0" autoUpdateAnimBg="0"/>
      <p:bldP spid="134209" grpId="0" autoUpdateAnimBg="0"/>
      <p:bldP spid="134210" grpId="0" autoUpdateAnimBg="0"/>
      <p:bldP spid="134211" grpId="0" autoUpdateAnimBg="0"/>
      <p:bldP spid="1342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6503558-84DF-4AEF-A8CB-946531E1BC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115888"/>
            <a:ext cx="8929687" cy="1009650"/>
          </a:xfrm>
        </p:spPr>
        <p:txBody>
          <a:bodyPr/>
          <a:lstStyle/>
          <a:p>
            <a:r>
              <a:rPr lang="en-GB" altLang="hu-HU" sz="4800"/>
              <a:t>Individual typologies</a:t>
            </a:r>
            <a:br>
              <a:rPr lang="en-GB" altLang="hu-HU" sz="4800"/>
            </a:br>
            <a:endParaRPr lang="en-GB" altLang="hu-HU" sz="2400" b="1"/>
          </a:p>
        </p:txBody>
      </p:sp>
      <p:sp>
        <p:nvSpPr>
          <p:cNvPr id="134199" name="Line 55">
            <a:extLst>
              <a:ext uri="{FF2B5EF4-FFF2-40B4-BE49-F238E27FC236}">
                <a16:creationId xmlns:a16="http://schemas.microsoft.com/office/drawing/2014/main" id="{80FDF996-1925-4432-AA8D-3ECA6642B8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4813" y="2133600"/>
            <a:ext cx="0" cy="3382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4201" name="Line 57">
            <a:extLst>
              <a:ext uri="{FF2B5EF4-FFF2-40B4-BE49-F238E27FC236}">
                <a16:creationId xmlns:a16="http://schemas.microsoft.com/office/drawing/2014/main" id="{D6E3B764-5B11-4FB4-BB47-64BCD0FCC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9638" y="3644900"/>
            <a:ext cx="4392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4204" name="Text Box 60">
            <a:extLst>
              <a:ext uri="{FF2B5EF4-FFF2-40B4-BE49-F238E27FC236}">
                <a16:creationId xmlns:a16="http://schemas.microsoft.com/office/drawing/2014/main" id="{91E4F14F-3266-4BF2-BF3B-F4E324170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3" y="1082675"/>
            <a:ext cx="40322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hu-HU" sz="2800">
                <a:latin typeface="Times.New.Roman.Gras0171"/>
              </a:rPr>
              <a:t>High implementation skills</a:t>
            </a:r>
            <a:endParaRPr lang="en-GB" altLang="hu-HU" sz="2800" i="1">
              <a:latin typeface="Times.New.Roman.Gras0171"/>
            </a:endParaRPr>
          </a:p>
        </p:txBody>
      </p:sp>
      <p:sp>
        <p:nvSpPr>
          <p:cNvPr id="134205" name="Text Box 61">
            <a:extLst>
              <a:ext uri="{FF2B5EF4-FFF2-40B4-BE49-F238E27FC236}">
                <a16:creationId xmlns:a16="http://schemas.microsoft.com/office/drawing/2014/main" id="{D493DB75-0176-414D-9822-3C19B5DBE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5634038"/>
            <a:ext cx="41036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hu-HU" sz="2800">
                <a:latin typeface="Times.New.Roman.Gras0171"/>
              </a:rPr>
              <a:t>Low implementation skills</a:t>
            </a:r>
            <a:endParaRPr lang="en-GB" altLang="hu-HU" sz="2800" i="1">
              <a:latin typeface="Times.New.Roman.Gras0171"/>
            </a:endParaRPr>
          </a:p>
        </p:txBody>
      </p:sp>
      <p:sp>
        <p:nvSpPr>
          <p:cNvPr id="134206" name="Text Box 62">
            <a:extLst>
              <a:ext uri="{FF2B5EF4-FFF2-40B4-BE49-F238E27FC236}">
                <a16:creationId xmlns:a16="http://schemas.microsoft.com/office/drawing/2014/main" id="{6E1346E3-ECD9-4B0C-8C97-D4873D3E9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213100"/>
            <a:ext cx="23050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hu-HU" sz="2800">
                <a:latin typeface="Times.New.Roman.Gras0171"/>
              </a:rPr>
              <a:t>Low creativity</a:t>
            </a:r>
          </a:p>
        </p:txBody>
      </p:sp>
      <p:sp>
        <p:nvSpPr>
          <p:cNvPr id="134207" name="Text Box 63">
            <a:extLst>
              <a:ext uri="{FF2B5EF4-FFF2-40B4-BE49-F238E27FC236}">
                <a16:creationId xmlns:a16="http://schemas.microsoft.com/office/drawing/2014/main" id="{E0CC6362-E0E1-414F-BE5E-99557F2A7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3213100"/>
            <a:ext cx="21955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hu-HU" sz="2800">
                <a:latin typeface="Times.New.Roman.Gras0171"/>
              </a:rPr>
              <a:t>High creativity</a:t>
            </a:r>
          </a:p>
        </p:txBody>
      </p:sp>
      <p:sp>
        <p:nvSpPr>
          <p:cNvPr id="134209" name="Text Box 65">
            <a:extLst>
              <a:ext uri="{FF2B5EF4-FFF2-40B4-BE49-F238E27FC236}">
                <a16:creationId xmlns:a16="http://schemas.microsoft.com/office/drawing/2014/main" id="{0D317ED4-CF4D-468F-B103-858F70032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2341563"/>
            <a:ext cx="3240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hu-HU" altLang="hu-HU" sz="2800">
                <a:solidFill>
                  <a:schemeClr val="accent1"/>
                </a:solidFill>
                <a:latin typeface="Times.New.Roman.Gras0171"/>
              </a:rPr>
              <a:t>„MANAGERS”</a:t>
            </a:r>
            <a:endParaRPr lang="hu-HU" altLang="hu-HU" sz="2000" b="1">
              <a:solidFill>
                <a:schemeClr val="accent1"/>
              </a:solidFill>
              <a:latin typeface="Times.New.Roman.Gras0171"/>
            </a:endParaRPr>
          </a:p>
        </p:txBody>
      </p:sp>
      <p:sp>
        <p:nvSpPr>
          <p:cNvPr id="134210" name="Text Box 66">
            <a:hlinkClick r:id="" action="ppaction://noaction"/>
            <a:extLst>
              <a:ext uri="{FF2B5EF4-FFF2-40B4-BE49-F238E27FC236}">
                <a16:creationId xmlns:a16="http://schemas.microsoft.com/office/drawing/2014/main" id="{34242AFC-AA73-4804-A7F2-07DC16C89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581525"/>
            <a:ext cx="2951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hu-HU" altLang="hu-HU" sz="2800">
                <a:solidFill>
                  <a:srgbClr val="FF0000"/>
                </a:solidFill>
                <a:latin typeface="Times.New.Roman.Gras0171"/>
              </a:rPr>
              <a:t>„ROUTINEMEN”</a:t>
            </a:r>
            <a:endParaRPr lang="en-GB" altLang="hu-HU" sz="2800" b="1">
              <a:solidFill>
                <a:schemeClr val="accent1"/>
              </a:solidFill>
              <a:latin typeface="Times.New.Roman.Gras0171"/>
            </a:endParaRPr>
          </a:p>
        </p:txBody>
      </p:sp>
      <p:sp>
        <p:nvSpPr>
          <p:cNvPr id="134211" name="Text Box 67">
            <a:extLst>
              <a:ext uri="{FF2B5EF4-FFF2-40B4-BE49-F238E27FC236}">
                <a16:creationId xmlns:a16="http://schemas.microsoft.com/office/drawing/2014/main" id="{7811CB23-F0BF-48DA-9365-914E95AE8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9488" y="4535488"/>
            <a:ext cx="3381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hu-HU" altLang="hu-HU" sz="2800">
                <a:solidFill>
                  <a:schemeClr val="accent1"/>
                </a:solidFill>
                <a:latin typeface="Times.New.Roman.Gras0171"/>
              </a:rPr>
              <a:t>„DREAMERS”	</a:t>
            </a:r>
            <a:endParaRPr lang="en-GB" altLang="hu-HU" sz="2800">
              <a:solidFill>
                <a:schemeClr val="accent1"/>
              </a:solidFill>
              <a:latin typeface="Times.New.Roman.Gras0171"/>
            </a:endParaRPr>
          </a:p>
        </p:txBody>
      </p:sp>
      <p:sp>
        <p:nvSpPr>
          <p:cNvPr id="134212" name="Text Box 68">
            <a:extLst>
              <a:ext uri="{FF2B5EF4-FFF2-40B4-BE49-F238E27FC236}">
                <a16:creationId xmlns:a16="http://schemas.microsoft.com/office/drawing/2014/main" id="{EA4DFDFC-74E7-47C6-BD90-DDCB536E5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663" y="2341563"/>
            <a:ext cx="2803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hu-HU" altLang="hu-HU" sz="2800">
                <a:solidFill>
                  <a:srgbClr val="00B050"/>
                </a:solidFill>
                <a:latin typeface="Times.New.Roman.Gras0171"/>
              </a:rPr>
              <a:t>„INNOVATORS”</a:t>
            </a:r>
            <a:endParaRPr lang="en-GB" altLang="hu-HU" sz="2800" b="1">
              <a:solidFill>
                <a:srgbClr val="00B050"/>
              </a:solidFill>
              <a:latin typeface="Times.New.Roman.Gras0171"/>
              <a:hlinkClick r:id="" action="ppaction://noaction"/>
            </a:endParaRPr>
          </a:p>
        </p:txBody>
      </p:sp>
      <p:sp>
        <p:nvSpPr>
          <p:cNvPr id="14349" name="Téglalap 20">
            <a:extLst>
              <a:ext uri="{FF2B5EF4-FFF2-40B4-BE49-F238E27FC236}">
                <a16:creationId xmlns:a16="http://schemas.microsoft.com/office/drawing/2014/main" id="{F6F03E02-D58D-4F02-885A-867476DDE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6472238"/>
            <a:ext cx="4140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buFontTx/>
              <a:buNone/>
            </a:pPr>
            <a:r>
              <a:rPr lang="en-GB" altLang="hu-HU" sz="900"/>
              <a:t>Source: Data from the Innova2 individual and organisational databases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4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4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4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3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3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04" grpId="0" autoUpdateAnimBg="0"/>
      <p:bldP spid="134205" grpId="0" autoUpdateAnimBg="0"/>
      <p:bldP spid="134206" grpId="0" autoUpdateAnimBg="0"/>
      <p:bldP spid="134207" grpId="0" autoUpdateAnimBg="0"/>
      <p:bldP spid="134209" grpId="0" autoUpdateAnimBg="0"/>
      <p:bldP spid="134210" grpId="0" autoUpdateAnimBg="0"/>
      <p:bldP spid="134211" grpId="0" autoUpdateAnimBg="0"/>
      <p:bldP spid="1342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2DB9F7E-B98A-4C2C-9872-86AA81041C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856663" cy="1441450"/>
          </a:xfrm>
        </p:spPr>
        <p:txBody>
          <a:bodyPr/>
          <a:lstStyle/>
          <a:p>
            <a:r>
              <a:rPr lang="en-GB" altLang="hu-HU" sz="3600"/>
              <a:t>Combining typologies</a:t>
            </a:r>
            <a:br>
              <a:rPr lang="en-GB" altLang="hu-HU" sz="3600"/>
            </a:br>
            <a:r>
              <a:rPr lang="en-GB" altLang="hu-HU" sz="2400"/>
              <a:t>(distribution of individuals belonging to different categories within organisations with different organisational profiles) 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34EB946D-5FBD-4164-BF78-CD797595E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454775"/>
            <a:ext cx="8001000" cy="28733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hu-HU" sz="1400"/>
              <a:t>Source: Data from the Innova2 individual and organisational databases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5726023-6202-460F-81CB-D53B7140B2A2}"/>
              </a:ext>
            </a:extLst>
          </p:cNvPr>
          <p:cNvGraphicFramePr>
            <a:graphicFrameLocks/>
          </p:cNvGraphicFramePr>
          <p:nvPr/>
        </p:nvGraphicFramePr>
        <p:xfrm>
          <a:off x="107950" y="1628800"/>
          <a:ext cx="8856663" cy="4825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8DD6941-D96C-44AD-9BF7-5A95094C7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76213"/>
            <a:ext cx="7726362" cy="1020762"/>
          </a:xfrm>
        </p:spPr>
        <p:txBody>
          <a:bodyPr/>
          <a:lstStyle/>
          <a:p>
            <a:r>
              <a:rPr lang="en-GB" altLang="hu-HU" sz="4800"/>
              <a:t>Drivers and barriers</a:t>
            </a:r>
            <a:br>
              <a:rPr lang="en-GB" altLang="hu-HU" sz="4800"/>
            </a:br>
            <a:r>
              <a:rPr lang="en-GB" altLang="hu-HU" sz="2800"/>
              <a:t>(some conclusions)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D4FFA232-95A9-42E5-A31C-D9E5256EC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496300" cy="4846637"/>
          </a:xfrm>
        </p:spPr>
        <p:txBody>
          <a:bodyPr/>
          <a:lstStyle/>
          <a:p>
            <a:r>
              <a:rPr lang="en-GB" altLang="hu-HU"/>
              <a:t>We have to think</a:t>
            </a:r>
            <a:r>
              <a:rPr lang="hu-HU" altLang="hu-HU"/>
              <a:t> </a:t>
            </a:r>
            <a:r>
              <a:rPr lang="en-GB" altLang="hu-HU"/>
              <a:t>at two levels simultaneously: organisations and individuals</a:t>
            </a:r>
          </a:p>
          <a:p>
            <a:r>
              <a:rPr lang="en-GB" altLang="hu-HU"/>
              <a:t>We have to think</a:t>
            </a:r>
            <a:r>
              <a:rPr lang="hu-HU" altLang="hu-HU"/>
              <a:t> </a:t>
            </a:r>
            <a:r>
              <a:rPr lang="en-GB" altLang="hu-HU"/>
              <a:t>in types/typologies and not in averages</a:t>
            </a:r>
          </a:p>
          <a:p>
            <a:r>
              <a:rPr lang="en-GB" altLang="hu-HU"/>
              <a:t>Organisational capacities seem to play a key role</a:t>
            </a:r>
          </a:p>
          <a:p>
            <a:r>
              <a:rPr lang="en-GB" altLang="hu-HU"/>
              <a:t>Current regulatory frameworks allow much more opportunities than we think</a:t>
            </a:r>
          </a:p>
          <a:p>
            <a:r>
              <a:rPr lang="en-GB" altLang="hu-HU"/>
              <a:t>„Disciplined innovators” seem to be the most successful in the school sector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66A6430-9107-48C4-9215-B7FFCD25B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76213"/>
            <a:ext cx="7726362" cy="949325"/>
          </a:xfrm>
        </p:spPr>
        <p:txBody>
          <a:bodyPr/>
          <a:lstStyle/>
          <a:p>
            <a:r>
              <a:rPr lang="en-GB" altLang="hu-HU" sz="4800"/>
              <a:t>The Innova research</a:t>
            </a:r>
            <a:r>
              <a:rPr lang="hu-HU" altLang="hu-HU" sz="4800"/>
              <a:t> project</a:t>
            </a:r>
            <a:endParaRPr lang="en-GB" altLang="hu-HU" sz="4800"/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D69F3C3B-8CB4-4FEE-A466-999D4D7A0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9001125" cy="4918075"/>
          </a:xfrm>
        </p:spPr>
        <p:txBody>
          <a:bodyPr/>
          <a:lstStyle/>
          <a:p>
            <a:r>
              <a:rPr lang="en-GB" altLang="hu-HU" sz="3600"/>
              <a:t>„</a:t>
            </a:r>
            <a:r>
              <a:rPr lang="en-GB" altLang="hu-HU" sz="3600" i="1"/>
              <a:t>The emergence and </a:t>
            </a:r>
            <a:br>
              <a:rPr lang="hu-HU" altLang="hu-HU" sz="3600" i="1"/>
            </a:br>
            <a:r>
              <a:rPr lang="en-GB" altLang="hu-HU" sz="3600" i="1"/>
              <a:t>diffusion of local </a:t>
            </a:r>
            <a:br>
              <a:rPr lang="hu-HU" altLang="hu-HU" sz="3600" i="1"/>
            </a:br>
            <a:r>
              <a:rPr lang="en-GB" altLang="hu-HU" sz="3600" i="1"/>
              <a:t>innovations and their </a:t>
            </a:r>
            <a:br>
              <a:rPr lang="hu-HU" altLang="hu-HU" sz="3600" i="1"/>
            </a:br>
            <a:r>
              <a:rPr lang="en-GB" altLang="hu-HU" sz="3600" i="1"/>
              <a:t>systemic impact in the </a:t>
            </a:r>
            <a:br>
              <a:rPr lang="hu-HU" altLang="hu-HU" sz="3600" i="1"/>
            </a:br>
            <a:r>
              <a:rPr lang="en-GB" altLang="hu-HU" sz="3600" i="1"/>
              <a:t>education sector</a:t>
            </a:r>
            <a:r>
              <a:rPr lang="hu-HU" altLang="hu-HU" sz="3600" i="1"/>
              <a:t>”</a:t>
            </a:r>
            <a:endParaRPr lang="en-GB" altLang="hu-HU" sz="3600"/>
          </a:p>
          <a:p>
            <a:r>
              <a:rPr lang="hu-HU" altLang="hu-HU" sz="3300"/>
              <a:t>A project funded by the </a:t>
            </a:r>
            <a:br>
              <a:rPr lang="hu-HU" altLang="hu-HU" sz="3300"/>
            </a:br>
            <a:r>
              <a:rPr lang="en-GB" altLang="hu-HU" sz="3600"/>
              <a:t>Hungarian National Research, </a:t>
            </a:r>
            <a:br>
              <a:rPr lang="hu-HU" altLang="hu-HU" sz="3600"/>
            </a:br>
            <a:r>
              <a:rPr lang="en-GB" altLang="hu-HU" sz="3600"/>
              <a:t>Development and Innovation Office</a:t>
            </a:r>
            <a:br>
              <a:rPr lang="hu-HU" altLang="hu-HU" sz="3600"/>
            </a:br>
            <a:r>
              <a:rPr lang="hu-HU" altLang="hu-HU" sz="3600"/>
              <a:t>(2016-2019)</a:t>
            </a:r>
          </a:p>
        </p:txBody>
      </p:sp>
      <p:pic>
        <p:nvPicPr>
          <p:cNvPr id="3" name="Kép 2">
            <a:hlinkClick r:id="rId3"/>
            <a:extLst>
              <a:ext uri="{FF2B5EF4-FFF2-40B4-BE49-F238E27FC236}">
                <a16:creationId xmlns:a16="http://schemas.microsoft.com/office/drawing/2014/main" id="{C61F3133-DDC1-449C-B772-786729FEBB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363" y="1557338"/>
            <a:ext cx="2335212" cy="2384425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bldLvl="2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4.2|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4.2|17"/>
</p:tagLst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333399"/>
      </a:dk2>
      <a:lt2>
        <a:srgbClr val="FFFF00"/>
      </a:lt2>
      <a:accent1>
        <a:srgbClr val="FF9900"/>
      </a:accent1>
      <a:accent2>
        <a:srgbClr val="00FFFF"/>
      </a:accent2>
      <a:accent3>
        <a:srgbClr val="ADADCA"/>
      </a:accent3>
      <a:accent4>
        <a:srgbClr val="DADADA"/>
      </a:accent4>
      <a:accent5>
        <a:srgbClr val="FFCAAA"/>
      </a:accent5>
      <a:accent6>
        <a:srgbClr val="00E7E7"/>
      </a:accent6>
      <a:hlink>
        <a:srgbClr val="CCCC00"/>
      </a:hlink>
      <a:folHlink>
        <a:srgbClr val="969696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.New.Roman.Gras017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hu-HU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.New.Roman.Gras0171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99"/>
    </a:dk2>
    <a:lt2>
      <a:srgbClr val="FFFF00"/>
    </a:lt2>
    <a:accent1>
      <a:srgbClr val="FF9900"/>
    </a:accent1>
    <a:accent2>
      <a:srgbClr val="00FFFF"/>
    </a:accent2>
    <a:accent3>
      <a:srgbClr val="ADADCA"/>
    </a:accent3>
    <a:accent4>
      <a:srgbClr val="DADADA"/>
    </a:accent4>
    <a:accent5>
      <a:srgbClr val="FFCAAA"/>
    </a:accent5>
    <a:accent6>
      <a:srgbClr val="00E7E7"/>
    </a:accent6>
    <a:hlink>
      <a:srgbClr val="CCCC00"/>
    </a:hlink>
    <a:folHlink>
      <a:srgbClr val="969696"/>
    </a:folHlink>
  </a:clrScheme>
  <a:fontScheme name="Alapértelmezett terv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5219</TotalTime>
  <Words>378</Words>
  <Application>Microsoft Office PowerPoint</Application>
  <PresentationFormat>Diavetítés a képernyőre (4:3 oldalarány)</PresentationFormat>
  <Paragraphs>69</Paragraphs>
  <Slides>10</Slides>
  <Notes>10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  <vt:variant>
        <vt:lpstr>Egyéni diasorok</vt:lpstr>
      </vt:variant>
      <vt:variant>
        <vt:i4>13</vt:i4>
      </vt:variant>
    </vt:vector>
  </HeadingPairs>
  <TitlesOfParts>
    <vt:vector size="28" baseType="lpstr">
      <vt:lpstr>Times.New.Roman.Gras0171</vt:lpstr>
      <vt:lpstr>Arial</vt:lpstr>
      <vt:lpstr>Times New Roman</vt:lpstr>
      <vt:lpstr>Calibri</vt:lpstr>
      <vt:lpstr>Alapértelmezett terv</vt:lpstr>
      <vt:lpstr>Synergy model. Creating innovative education environment  Open innovation forum Moscow,  2018 October 15  Gábor Halász ELTE/OFI Budapest</vt:lpstr>
      <vt:lpstr>Measuring innovation in the education sector</vt:lpstr>
      <vt:lpstr>Examples of survey questions</vt:lpstr>
      <vt:lpstr>Organisational and individual innovation activity is normally distributed</vt:lpstr>
      <vt:lpstr>Organisational typologies </vt:lpstr>
      <vt:lpstr>Individual typologies </vt:lpstr>
      <vt:lpstr>Combining typologies (distribution of individuals belonging to different categories within organisations with different organisational profiles) </vt:lpstr>
      <vt:lpstr>Drivers and barriers (some conclusions)</vt:lpstr>
      <vt:lpstr>The Innova research project</vt:lpstr>
      <vt:lpstr>Thank you for your attention!</vt:lpstr>
      <vt:lpstr>Perpsectives</vt:lpstr>
      <vt:lpstr>Dynamic_model</vt:lpstr>
      <vt:lpstr>Sample</vt:lpstr>
      <vt:lpstr>Questionnaire</vt:lpstr>
      <vt:lpstr>BasicData</vt:lpstr>
      <vt:lpstr>CII&amp;4types</vt:lpstr>
      <vt:lpstr>CII&amp;OL</vt:lpstr>
      <vt:lpstr>OLFactors</vt:lpstr>
      <vt:lpstr>CII&amp;4types2</vt:lpstr>
      <vt:lpstr>IWV&amp;4types</vt:lpstr>
      <vt:lpstr>Cluster</vt:lpstr>
      <vt:lpstr>CII&amp;IWBbyClsuters</vt:lpstr>
      <vt:lpstr>CII&amp;Quinn</vt:lpstr>
    </vt:vector>
  </TitlesOfParts>
  <Company>OKI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Halász Gábor</dc:creator>
  <cp:lastModifiedBy>Teodóra Lukács</cp:lastModifiedBy>
  <cp:revision>371</cp:revision>
  <cp:lastPrinted>2018-09-01T16:19:48Z</cp:lastPrinted>
  <dcterms:created xsi:type="dcterms:W3CDTF">2000-11-09T16:51:53Z</dcterms:created>
  <dcterms:modified xsi:type="dcterms:W3CDTF">2020-01-07T10:49:03Z</dcterms:modified>
</cp:coreProperties>
</file>