
<file path=[Content_Types].xml><?xml version="1.0" encoding="utf-8"?>
<Types xmlns="http://schemas.openxmlformats.org/package/2006/content-types">
  <Default Extension="bin" ContentType="application/vnd.ms-office.vbaPro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ms-powerpoint.slideshow.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2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56" r:id="rId2"/>
    <p:sldId id="269" r:id="rId3"/>
    <p:sldId id="275" r:id="rId4"/>
    <p:sldId id="277" r:id="rId5"/>
    <p:sldId id="284" r:id="rId6"/>
    <p:sldId id="285" r:id="rId7"/>
    <p:sldId id="307" r:id="rId8"/>
    <p:sldId id="296" r:id="rId9"/>
    <p:sldId id="268" r:id="rId10"/>
    <p:sldId id="280" r:id="rId11"/>
    <p:sldId id="281" r:id="rId12"/>
    <p:sldId id="274" r:id="rId13"/>
    <p:sldId id="298" r:id="rId14"/>
    <p:sldId id="303" r:id="rId15"/>
    <p:sldId id="310" r:id="rId16"/>
    <p:sldId id="311" r:id="rId17"/>
    <p:sldId id="267" r:id="rId18"/>
    <p:sldId id="301" r:id="rId19"/>
    <p:sldId id="304" r:id="rId20"/>
    <p:sldId id="302" r:id="rId21"/>
    <p:sldId id="300" r:id="rId22"/>
    <p:sldId id="305" r:id="rId23"/>
    <p:sldId id="306" r:id="rId24"/>
    <p:sldId id="308" r:id="rId25"/>
  </p:sldIdLst>
  <p:sldSz cx="9144000" cy="6858000" type="screen4x3"/>
  <p:notesSz cx="6797675" cy="9874250"/>
  <p:custShowLst>
    <p:custShow name="Perpsectives" id="0">
      <p:sldLst>
        <p:sld r:id="rId11"/>
      </p:sldLst>
    </p:custShow>
    <p:custShow name="Dynamic_model" id="1">
      <p:sldLst>
        <p:sld r:id="rId12"/>
      </p:sldLst>
    </p:custShow>
    <p:custShow name="Sample" id="2">
      <p:sldLst>
        <p:sld r:id="rId13"/>
      </p:sldLst>
    </p:custShow>
    <p:custShow name="Questionnaire" id="3">
      <p:sldLst>
        <p:sld r:id="rId14"/>
      </p:sldLst>
    </p:custShow>
    <p:custShow name="BasicData" id="4">
      <p:sldLst>
        <p:sld r:id="rId15"/>
      </p:sldLst>
    </p:custShow>
    <p:custShow name="CII&amp;4types" id="5">
      <p:sldLst>
        <p:sld r:id="rId18"/>
      </p:sldLst>
    </p:custShow>
    <p:custShow name="CII&amp;OL" id="6">
      <p:sldLst>
        <p:sld r:id="rId19"/>
      </p:sldLst>
    </p:custShow>
    <p:custShow name="OLFactors" id="7">
      <p:sldLst>
        <p:sld r:id="rId20"/>
      </p:sldLst>
    </p:custShow>
    <p:custShow name="CII&amp;4types2" id="8">
      <p:sldLst>
        <p:sld r:id="rId21"/>
      </p:sldLst>
    </p:custShow>
    <p:custShow name="IWV&amp;4types" id="9">
      <p:sldLst>
        <p:sld r:id="rId22"/>
      </p:sldLst>
    </p:custShow>
    <p:custShow name="Cluster" id="10">
      <p:sldLst>
        <p:sld r:id="rId23"/>
      </p:sldLst>
    </p:custShow>
    <p:custShow name="CII&amp;IWBbyClsuters" id="11">
      <p:sldLst>
        <p:sld r:id="rId24"/>
      </p:sldLst>
    </p:custShow>
    <p:custShow name="CII&amp;Quinn" id="12">
      <p:sldLst>
        <p:sld r:id="rId21"/>
      </p:sldLst>
    </p:custShow>
    <p:custShow name="Triangle" id="13">
      <p:sldLst>
        <p:sld r:id="rId25"/>
      </p:sldLst>
    </p:custShow>
    <p:custShow name="IWB" id="14">
      <p:sldLst>
        <p:sld r:id="rId16"/>
      </p:sldLst>
    </p:custShow>
    <p:custShow name="IWB_factors" id="15">
      <p:sldLst>
        <p:sld r:id="rId17"/>
      </p:sldLst>
    </p:custShow>
  </p:custShowLst>
  <p:defaultTextStyle>
    <a:defPPr>
      <a:defRPr lang="hu-HU"/>
    </a:defPPr>
    <a:lvl1pPr algn="l" rtl="0" eaLnBrk="0" fontAlgn="base" hangingPunct="0">
      <a:spcBef>
        <a:spcPct val="0"/>
      </a:spcBef>
      <a:spcAft>
        <a:spcPct val="0"/>
      </a:spcAft>
      <a:defRPr sz="3200" kern="1200">
        <a:solidFill>
          <a:schemeClr val="tx1"/>
        </a:solidFill>
        <a:latin typeface="Times.New.Roman.Gras0171"/>
        <a:ea typeface="+mn-ea"/>
        <a:cs typeface="+mn-cs"/>
      </a:defRPr>
    </a:lvl1pPr>
    <a:lvl2pPr marL="457200" algn="l" rtl="0" eaLnBrk="0" fontAlgn="base" hangingPunct="0">
      <a:spcBef>
        <a:spcPct val="0"/>
      </a:spcBef>
      <a:spcAft>
        <a:spcPct val="0"/>
      </a:spcAft>
      <a:defRPr sz="3200" kern="1200">
        <a:solidFill>
          <a:schemeClr val="tx1"/>
        </a:solidFill>
        <a:latin typeface="Times.New.Roman.Gras0171"/>
        <a:ea typeface="+mn-ea"/>
        <a:cs typeface="+mn-cs"/>
      </a:defRPr>
    </a:lvl2pPr>
    <a:lvl3pPr marL="914400" algn="l" rtl="0" eaLnBrk="0" fontAlgn="base" hangingPunct="0">
      <a:spcBef>
        <a:spcPct val="0"/>
      </a:spcBef>
      <a:spcAft>
        <a:spcPct val="0"/>
      </a:spcAft>
      <a:defRPr sz="3200" kern="1200">
        <a:solidFill>
          <a:schemeClr val="tx1"/>
        </a:solidFill>
        <a:latin typeface="Times.New.Roman.Gras0171"/>
        <a:ea typeface="+mn-ea"/>
        <a:cs typeface="+mn-cs"/>
      </a:defRPr>
    </a:lvl3pPr>
    <a:lvl4pPr marL="1371600" algn="l" rtl="0" eaLnBrk="0" fontAlgn="base" hangingPunct="0">
      <a:spcBef>
        <a:spcPct val="0"/>
      </a:spcBef>
      <a:spcAft>
        <a:spcPct val="0"/>
      </a:spcAft>
      <a:defRPr sz="3200" kern="1200">
        <a:solidFill>
          <a:schemeClr val="tx1"/>
        </a:solidFill>
        <a:latin typeface="Times.New.Roman.Gras0171"/>
        <a:ea typeface="+mn-ea"/>
        <a:cs typeface="+mn-cs"/>
      </a:defRPr>
    </a:lvl4pPr>
    <a:lvl5pPr marL="1828800" algn="l" rtl="0" eaLnBrk="0" fontAlgn="base" hangingPunct="0">
      <a:spcBef>
        <a:spcPct val="0"/>
      </a:spcBef>
      <a:spcAft>
        <a:spcPct val="0"/>
      </a:spcAft>
      <a:defRPr sz="3200" kern="1200">
        <a:solidFill>
          <a:schemeClr val="tx1"/>
        </a:solidFill>
        <a:latin typeface="Times.New.Roman.Gras0171"/>
        <a:ea typeface="+mn-ea"/>
        <a:cs typeface="+mn-cs"/>
      </a:defRPr>
    </a:lvl5pPr>
    <a:lvl6pPr marL="2286000" algn="l" defTabSz="914400" rtl="0" eaLnBrk="1" latinLnBrk="0" hangingPunct="1">
      <a:defRPr sz="3200" kern="1200">
        <a:solidFill>
          <a:schemeClr val="tx1"/>
        </a:solidFill>
        <a:latin typeface="Times.New.Roman.Gras0171"/>
        <a:ea typeface="+mn-ea"/>
        <a:cs typeface="+mn-cs"/>
      </a:defRPr>
    </a:lvl6pPr>
    <a:lvl7pPr marL="2743200" algn="l" defTabSz="914400" rtl="0" eaLnBrk="1" latinLnBrk="0" hangingPunct="1">
      <a:defRPr sz="3200" kern="1200">
        <a:solidFill>
          <a:schemeClr val="tx1"/>
        </a:solidFill>
        <a:latin typeface="Times.New.Roman.Gras0171"/>
        <a:ea typeface="+mn-ea"/>
        <a:cs typeface="+mn-cs"/>
      </a:defRPr>
    </a:lvl7pPr>
    <a:lvl8pPr marL="3200400" algn="l" defTabSz="914400" rtl="0" eaLnBrk="1" latinLnBrk="0" hangingPunct="1">
      <a:defRPr sz="3200" kern="1200">
        <a:solidFill>
          <a:schemeClr val="tx1"/>
        </a:solidFill>
        <a:latin typeface="Times.New.Roman.Gras0171"/>
        <a:ea typeface="+mn-ea"/>
        <a:cs typeface="+mn-cs"/>
      </a:defRPr>
    </a:lvl8pPr>
    <a:lvl9pPr marL="3657600" algn="l" defTabSz="914400" rtl="0" eaLnBrk="1" latinLnBrk="0" hangingPunct="1">
      <a:defRPr sz="3200" kern="1200">
        <a:solidFill>
          <a:schemeClr val="tx1"/>
        </a:solidFill>
        <a:latin typeface="Times.New.Roman.Gras0171"/>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B2B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0" autoAdjust="0"/>
    <p:restoredTop sz="93891" autoAdjust="0"/>
  </p:normalViewPr>
  <p:slideViewPr>
    <p:cSldViewPr>
      <p:cViewPr varScale="1">
        <p:scale>
          <a:sx n="67" d="100"/>
          <a:sy n="67" d="100"/>
        </p:scale>
        <p:origin x="120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18"/>
    </p:cViewPr>
  </p:sorterViewPr>
  <p:notesViewPr>
    <p:cSldViewPr>
      <p:cViewPr varScale="1">
        <p:scale>
          <a:sx n="45" d="100"/>
          <a:sy n="45" d="100"/>
        </p:scale>
        <p:origin x="-1806" y="-9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06/relationships/vbaProject" Target="vbaProject.bin"/><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Halaszg\Documents\A-DOC\Actual\AZ-OTKA%20innov&#225;ci&#243;\Vegyes\ECER\Bolzano\SZAMITASOK\BOLZANO-sz&#225;m&#237;t&#225;sok.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Halaszg\Documents\A-DOC\Actual\AZ-OTKA%20innov&#225;ci&#243;\Vegyes\ECER\Bolzano\SZAMITASOK\BOLZANO-sz&#225;m&#237;t&#225;sok.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Halaszg\Documents\A-DOC\Actual\AZ-OTKA%20innov&#225;ci&#243;\Vegyes\ECER\Bolzano\SZAMITASOK\BOLZANO-sz&#225;m&#237;t&#225;sok.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Halaszg\Documents\A-DOC\Actual\AZ-OTKA%20innov&#225;ci&#243;\Vegyes\ECER\Bolzano\SZAMITASOK\BOLZANO-sz&#225;m&#237;t&#225;sok.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Halaszg\Documents\A-DOC\Actual\AZ-OTKA%20innov&#225;ci&#243;\Vegyes\ECER\Bolzano\SZAMITASOK\BOLZANO-sz&#225;m&#237;t&#225;sok.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Halaszg\Documents\A-DOC\Actual\AZ-OTKA%20innov&#225;ci&#243;\Vegyes\ECER\Bolzano\SZAMITASOK\BOLZANO-sz&#225;m&#237;t&#225;so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Munka4!$B$47</c:f>
              <c:strCache>
                <c:ptCount val="1"/>
                <c:pt idx="0">
                  <c:v>CII score</c:v>
                </c:pt>
              </c:strCache>
            </c:strRef>
          </c:tx>
          <c:spPr>
            <a:solidFill>
              <a:schemeClr val="accent1"/>
            </a:solidFill>
            <a:ln>
              <a:noFill/>
            </a:ln>
            <a:effectLst/>
          </c:spPr>
          <c:invertIfNegative val="0"/>
          <c:dLbls>
            <c:dLbl>
              <c:idx val="0"/>
              <c:tx>
                <c:rich>
                  <a:bodyPr/>
                  <a:lstStyle/>
                  <a:p>
                    <a:fld id="{67CAB3EF-4B76-41DA-A4DF-1B25394B61C5}" type="CELLRANGE">
                      <a:rPr lang="en-US"/>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F3A-4D23-86DC-0F10EDBB0FDB}"/>
                </c:ext>
              </c:extLst>
            </c:dLbl>
            <c:dLbl>
              <c:idx val="1"/>
              <c:tx>
                <c:rich>
                  <a:bodyPr/>
                  <a:lstStyle/>
                  <a:p>
                    <a:fld id="{A7593F33-8D74-4616-95FB-0A1D4E6FCE2C}"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F3A-4D23-86DC-0F10EDBB0FDB}"/>
                </c:ext>
              </c:extLst>
            </c:dLbl>
            <c:dLbl>
              <c:idx val="2"/>
              <c:tx>
                <c:rich>
                  <a:bodyPr/>
                  <a:lstStyle/>
                  <a:p>
                    <a:fld id="{40C72EB3-9B7A-411B-891F-23C5BBF880DA}"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F3A-4D23-86DC-0F10EDBB0FDB}"/>
                </c:ext>
              </c:extLst>
            </c:dLbl>
            <c:dLbl>
              <c:idx val="3"/>
              <c:tx>
                <c:rich>
                  <a:bodyPr/>
                  <a:lstStyle/>
                  <a:p>
                    <a:fld id="{56344F59-E08D-4477-A98B-A19116697623}"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F3A-4D23-86DC-0F10EDBB0FD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Munka4!$A$48:$A$51</c:f>
              <c:strCache>
                <c:ptCount val="4"/>
                <c:pt idx="0">
                  <c:v>"EMPTY IRON BOX" (low IWB - low organisational innovation activity)</c:v>
                </c:pt>
                <c:pt idx="1">
                  <c:v>"PERL IN IRON BOX" high IWB - low organisational innovation activity)</c:v>
                </c:pt>
                <c:pt idx="2">
                  <c:v>"EMPTY SHELL" (low IWB - high organisational innovation activity)</c:v>
                </c:pt>
                <c:pt idx="3">
                  <c:v>"PERL IN SHELL"(high IWB - high organisational innovation activity)</c:v>
                </c:pt>
              </c:strCache>
            </c:strRef>
          </c:cat>
          <c:val>
            <c:numRef>
              <c:f>Munka4!$B$48:$B$51</c:f>
              <c:numCache>
                <c:formatCode>###0.0</c:formatCode>
                <c:ptCount val="4"/>
                <c:pt idx="0">
                  <c:v>31.707961413486004</c:v>
                </c:pt>
                <c:pt idx="1">
                  <c:v>43.507978491950418</c:v>
                </c:pt>
                <c:pt idx="2">
                  <c:v>33.549730307086904</c:v>
                </c:pt>
                <c:pt idx="3">
                  <c:v>48.591578035961049</c:v>
                </c:pt>
              </c:numCache>
            </c:numRef>
          </c:val>
          <c:extLst>
            <c:ext xmlns:c15="http://schemas.microsoft.com/office/drawing/2012/chart" uri="{02D57815-91ED-43cb-92C2-25804820EDAC}">
              <c15:datalabelsRange>
                <c15:f>Munka4!$C$48:$C$51</c15:f>
                <c15:dlblRangeCache>
                  <c:ptCount val="4"/>
                  <c:pt idx="0">
                    <c:v>161</c:v>
                  </c:pt>
                  <c:pt idx="1">
                    <c:v>143</c:v>
                  </c:pt>
                  <c:pt idx="2">
                    <c:v>161</c:v>
                  </c:pt>
                  <c:pt idx="3">
                    <c:v>178</c:v>
                  </c:pt>
                </c15:dlblRangeCache>
              </c15:datalabelsRange>
            </c:ext>
            <c:ext xmlns:c16="http://schemas.microsoft.com/office/drawing/2014/chart" uri="{C3380CC4-5D6E-409C-BE32-E72D297353CC}">
              <c16:uniqueId val="{00000004-BF3A-4D23-86DC-0F10EDBB0FDB}"/>
            </c:ext>
          </c:extLst>
        </c:ser>
        <c:dLbls>
          <c:showLegendKey val="0"/>
          <c:showVal val="0"/>
          <c:showCatName val="0"/>
          <c:showSerName val="0"/>
          <c:showPercent val="0"/>
          <c:showBubbleSize val="0"/>
        </c:dLbls>
        <c:gapWidth val="219"/>
        <c:overlap val="-27"/>
        <c:axId val="-1098241424"/>
        <c:axId val="-1098252304"/>
      </c:barChart>
      <c:catAx>
        <c:axId val="-109824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u-HU"/>
          </a:p>
        </c:txPr>
        <c:crossAx val="-1098252304"/>
        <c:crosses val="autoZero"/>
        <c:auto val="1"/>
        <c:lblAlgn val="ctr"/>
        <c:lblOffset val="100"/>
        <c:noMultiLvlLbl val="0"/>
      </c:catAx>
      <c:valAx>
        <c:axId val="-1098252304"/>
        <c:scaling>
          <c:orientation val="minMax"/>
          <c:max val="50"/>
          <c:min val="2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crossAx val="-1098241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SZTF!$A$80</c:f>
              <c:strCache>
                <c:ptCount val="1"/>
                <c:pt idx="0">
                  <c:v>Lower one third</c:v>
                </c:pt>
              </c:strCache>
            </c:strRef>
          </c:tx>
          <c:spPr>
            <a:solidFill>
              <a:schemeClr val="accent1"/>
            </a:solidFill>
            <a:ln>
              <a:noFill/>
            </a:ln>
            <a:effectLst/>
          </c:spPr>
          <c:invertIfNegative val="0"/>
          <c:dLbls>
            <c:dLbl>
              <c:idx val="0"/>
              <c:tx>
                <c:rich>
                  <a:bodyPr/>
                  <a:lstStyle/>
                  <a:p>
                    <a:fld id="{2204B01C-8EE0-4560-9CE7-67A0D16815A2}" type="CELLRANGE">
                      <a:rPr lang="en-US"/>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961-46C5-886E-0EE925C36E56}"/>
                </c:ext>
              </c:extLst>
            </c:dLbl>
            <c:dLbl>
              <c:idx val="1"/>
              <c:tx>
                <c:rich>
                  <a:bodyPr/>
                  <a:lstStyle/>
                  <a:p>
                    <a:fld id="{7982CDC2-F192-4303-9798-AF7F18BA1F1F}"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961-46C5-886E-0EE925C36E56}"/>
                </c:ext>
              </c:extLst>
            </c:dLbl>
            <c:dLbl>
              <c:idx val="2"/>
              <c:tx>
                <c:rich>
                  <a:bodyPr/>
                  <a:lstStyle/>
                  <a:p>
                    <a:fld id="{9392BFFF-70FB-40BB-B381-306DC8FAF7D7}"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961-46C5-886E-0EE925C36E5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SZTF!$B$79:$D$79</c:f>
              <c:strCache>
                <c:ptCount val="3"/>
                <c:pt idx="0">
                  <c:v>Factor 1 (“Coherence/openness”)</c:v>
                </c:pt>
                <c:pt idx="1">
                  <c:v>Factor 2 (“Support for learning and work”)</c:v>
                </c:pt>
                <c:pt idx="2">
                  <c:v>Factor 3 (“Learning Culture”)</c:v>
                </c:pt>
              </c:strCache>
            </c:strRef>
          </c:cat>
          <c:val>
            <c:numRef>
              <c:f>SZTF!$B$80:$D$80</c:f>
              <c:numCache>
                <c:formatCode>###0.0</c:formatCode>
                <c:ptCount val="3"/>
                <c:pt idx="0">
                  <c:v>39.879330107773619</c:v>
                </c:pt>
                <c:pt idx="1">
                  <c:v>37.205876990084413</c:v>
                </c:pt>
                <c:pt idx="2">
                  <c:v>38.318550308092803</c:v>
                </c:pt>
              </c:numCache>
            </c:numRef>
          </c:val>
          <c:extLst>
            <c:ext xmlns:c15="http://schemas.microsoft.com/office/drawing/2012/chart" uri="{02D57815-91ED-43cb-92C2-25804820EDAC}">
              <c15:datalabelsRange>
                <c15:f>SZTF!$E$80:$E$82</c15:f>
                <c15:dlblRangeCache>
                  <c:ptCount val="3"/>
                  <c:pt idx="0">
                    <c:v>224</c:v>
                  </c:pt>
                  <c:pt idx="1">
                    <c:v>221</c:v>
                  </c:pt>
                  <c:pt idx="2">
                    <c:v>220</c:v>
                  </c:pt>
                </c15:dlblRangeCache>
              </c15:datalabelsRange>
            </c:ext>
            <c:ext xmlns:c16="http://schemas.microsoft.com/office/drawing/2014/chart" uri="{C3380CC4-5D6E-409C-BE32-E72D297353CC}">
              <c16:uniqueId val="{00000003-D961-46C5-886E-0EE925C36E56}"/>
            </c:ext>
          </c:extLst>
        </c:ser>
        <c:ser>
          <c:idx val="1"/>
          <c:order val="1"/>
          <c:tx>
            <c:strRef>
              <c:f>SZTF!$A$81</c:f>
              <c:strCache>
                <c:ptCount val="1"/>
                <c:pt idx="0">
                  <c:v>Medium one third</c:v>
                </c:pt>
              </c:strCache>
            </c:strRef>
          </c:tx>
          <c:spPr>
            <a:solidFill>
              <a:schemeClr val="accent2"/>
            </a:solidFill>
            <a:ln>
              <a:noFill/>
            </a:ln>
            <a:effectLst/>
          </c:spPr>
          <c:invertIfNegative val="0"/>
          <c:dLbls>
            <c:dLbl>
              <c:idx val="0"/>
              <c:tx>
                <c:rich>
                  <a:bodyPr/>
                  <a:lstStyle/>
                  <a:p>
                    <a:fld id="{EA0EF193-306B-46CC-9EA3-798B747BCA77}" type="CELLRANGE">
                      <a:rPr lang="en-US"/>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D961-46C5-886E-0EE925C36E56}"/>
                </c:ext>
              </c:extLst>
            </c:dLbl>
            <c:dLbl>
              <c:idx val="1"/>
              <c:tx>
                <c:rich>
                  <a:bodyPr/>
                  <a:lstStyle/>
                  <a:p>
                    <a:fld id="{ADAC9D50-8C6E-476B-BF00-4931B0F9D83D}"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D961-46C5-886E-0EE925C36E56}"/>
                </c:ext>
              </c:extLst>
            </c:dLbl>
            <c:dLbl>
              <c:idx val="2"/>
              <c:tx>
                <c:rich>
                  <a:bodyPr/>
                  <a:lstStyle/>
                  <a:p>
                    <a:fld id="{0636803A-CEE9-4162-BCD2-26F978481283}"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D961-46C5-886E-0EE925C36E5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SZTF!$B$79:$D$79</c:f>
              <c:strCache>
                <c:ptCount val="3"/>
                <c:pt idx="0">
                  <c:v>Factor 1 (“Coherence/openness”)</c:v>
                </c:pt>
                <c:pt idx="1">
                  <c:v>Factor 2 (“Support for learning and work”)</c:v>
                </c:pt>
                <c:pt idx="2">
                  <c:v>Factor 3 (“Learning Culture”)</c:v>
                </c:pt>
              </c:strCache>
            </c:strRef>
          </c:cat>
          <c:val>
            <c:numRef>
              <c:f>SZTF!$B$81:$D$81</c:f>
              <c:numCache>
                <c:formatCode>###0.0</c:formatCode>
                <c:ptCount val="3"/>
                <c:pt idx="0">
                  <c:v>40.122594944837516</c:v>
                </c:pt>
                <c:pt idx="1">
                  <c:v>39.256418251294889</c:v>
                </c:pt>
                <c:pt idx="2">
                  <c:v>41.591605119538322</c:v>
                </c:pt>
              </c:numCache>
            </c:numRef>
          </c:val>
          <c:extLst>
            <c:ext xmlns:c15="http://schemas.microsoft.com/office/drawing/2012/chart" uri="{02D57815-91ED-43cb-92C2-25804820EDAC}">
              <c15:datalabelsRange>
                <c15:f>SZTF!$F$80:$F$82</c15:f>
                <c15:dlblRangeCache>
                  <c:ptCount val="3"/>
                  <c:pt idx="0">
                    <c:v>220</c:v>
                  </c:pt>
                  <c:pt idx="1">
                    <c:v>221</c:v>
                  </c:pt>
                  <c:pt idx="2">
                    <c:v>224</c:v>
                  </c:pt>
                </c15:dlblRangeCache>
              </c15:datalabelsRange>
            </c:ext>
            <c:ext xmlns:c16="http://schemas.microsoft.com/office/drawing/2014/chart" uri="{C3380CC4-5D6E-409C-BE32-E72D297353CC}">
              <c16:uniqueId val="{00000007-D961-46C5-886E-0EE925C36E56}"/>
            </c:ext>
          </c:extLst>
        </c:ser>
        <c:ser>
          <c:idx val="2"/>
          <c:order val="2"/>
          <c:tx>
            <c:strRef>
              <c:f>SZTF!$A$82</c:f>
              <c:strCache>
                <c:ptCount val="1"/>
                <c:pt idx="0">
                  <c:v>Higher one third</c:v>
                </c:pt>
              </c:strCache>
            </c:strRef>
          </c:tx>
          <c:spPr>
            <a:solidFill>
              <a:schemeClr val="accent3"/>
            </a:solidFill>
            <a:ln>
              <a:noFill/>
            </a:ln>
            <a:effectLst/>
          </c:spPr>
          <c:invertIfNegative val="0"/>
          <c:dLbls>
            <c:dLbl>
              <c:idx val="0"/>
              <c:tx>
                <c:rich>
                  <a:bodyPr/>
                  <a:lstStyle/>
                  <a:p>
                    <a:fld id="{2E2B3821-9857-48E1-A09E-31404B45A54F}" type="CELLRANGE">
                      <a:rPr lang="en-US"/>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D961-46C5-886E-0EE925C36E56}"/>
                </c:ext>
              </c:extLst>
            </c:dLbl>
            <c:dLbl>
              <c:idx val="1"/>
              <c:tx>
                <c:rich>
                  <a:bodyPr/>
                  <a:lstStyle/>
                  <a:p>
                    <a:fld id="{EC7BA28A-936F-47CD-A624-8B439B1798B8}"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D961-46C5-886E-0EE925C36E56}"/>
                </c:ext>
              </c:extLst>
            </c:dLbl>
            <c:dLbl>
              <c:idx val="2"/>
              <c:tx>
                <c:rich>
                  <a:bodyPr/>
                  <a:lstStyle/>
                  <a:p>
                    <a:fld id="{410CE223-C7C8-4F59-915D-9DD7236E2BAD}"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D961-46C5-886E-0EE925C36E5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SZTF!$B$79:$D$79</c:f>
              <c:strCache>
                <c:ptCount val="3"/>
                <c:pt idx="0">
                  <c:v>Factor 1 (“Coherence/openness”)</c:v>
                </c:pt>
                <c:pt idx="1">
                  <c:v>Factor 2 (“Support for learning and work”)</c:v>
                </c:pt>
                <c:pt idx="2">
                  <c:v>Factor 3 (“Learning Culture”)</c:v>
                </c:pt>
              </c:strCache>
            </c:strRef>
          </c:cat>
          <c:val>
            <c:numRef>
              <c:f>SZTF!$B$82:$D$82</c:f>
              <c:numCache>
                <c:formatCode>###0.0</c:formatCode>
                <c:ptCount val="3"/>
                <c:pt idx="0">
                  <c:v>38.82793028820894</c:v>
                </c:pt>
                <c:pt idx="1">
                  <c:v>42.326994281257171</c:v>
                </c:pt>
                <c:pt idx="2">
                  <c:v>38.933021259416492</c:v>
                </c:pt>
              </c:numCache>
            </c:numRef>
          </c:val>
          <c:extLst>
            <c:ext xmlns:c15="http://schemas.microsoft.com/office/drawing/2012/chart" uri="{02D57815-91ED-43cb-92C2-25804820EDAC}">
              <c15:datalabelsRange>
                <c15:f>SZTF!$G$80:$G$82</c15:f>
                <c15:dlblRangeCache>
                  <c:ptCount val="3"/>
                  <c:pt idx="0">
                    <c:v>221</c:v>
                  </c:pt>
                  <c:pt idx="1">
                    <c:v>221</c:v>
                  </c:pt>
                  <c:pt idx="2">
                    <c:v>223</c:v>
                  </c:pt>
                </c15:dlblRangeCache>
              </c15:datalabelsRange>
            </c:ext>
            <c:ext xmlns:c16="http://schemas.microsoft.com/office/drawing/2014/chart" uri="{C3380CC4-5D6E-409C-BE32-E72D297353CC}">
              <c16:uniqueId val="{0000000B-D961-46C5-886E-0EE925C36E56}"/>
            </c:ext>
          </c:extLst>
        </c:ser>
        <c:dLbls>
          <c:showLegendKey val="0"/>
          <c:showVal val="0"/>
          <c:showCatName val="0"/>
          <c:showSerName val="0"/>
          <c:showPercent val="0"/>
          <c:showBubbleSize val="0"/>
        </c:dLbls>
        <c:gapWidth val="219"/>
        <c:overlap val="-27"/>
        <c:axId val="-1098243600"/>
        <c:axId val="-1098253936"/>
      </c:barChart>
      <c:catAx>
        <c:axId val="-109824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hu-HU"/>
          </a:p>
        </c:txPr>
        <c:crossAx val="-1098253936"/>
        <c:crosses val="autoZero"/>
        <c:auto val="1"/>
        <c:lblAlgn val="ctr"/>
        <c:lblOffset val="100"/>
        <c:noMultiLvlLbl val="0"/>
      </c:catAx>
      <c:valAx>
        <c:axId val="-10982539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098243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7.3071763571996809E-2"/>
          <c:y val="5.0925925925925923E-2"/>
          <c:w val="0.90080927643750097"/>
          <c:h val="0.78618839311752697"/>
        </c:manualLayout>
      </c:layout>
      <c:barChart>
        <c:barDir val="col"/>
        <c:grouping val="clustered"/>
        <c:varyColors val="0"/>
        <c:ser>
          <c:idx val="0"/>
          <c:order val="0"/>
          <c:spPr>
            <a:solidFill>
              <a:schemeClr val="accent1"/>
            </a:solidFill>
            <a:ln>
              <a:noFill/>
            </a:ln>
            <a:effectLst/>
          </c:spPr>
          <c:invertIfNegative val="0"/>
          <c:dLbls>
            <c:dLbl>
              <c:idx val="0"/>
              <c:tx>
                <c:rich>
                  <a:bodyPr/>
                  <a:lstStyle/>
                  <a:p>
                    <a:fld id="{ED050928-C5B0-44CE-B348-BEA57ABF3CA3}" type="CELLRANGE">
                      <a:rPr lang="en-US"/>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03E-4420-B06E-D02784567721}"/>
                </c:ext>
              </c:extLst>
            </c:dLbl>
            <c:dLbl>
              <c:idx val="1"/>
              <c:tx>
                <c:rich>
                  <a:bodyPr/>
                  <a:lstStyle/>
                  <a:p>
                    <a:fld id="{70AF3C5B-C2C0-4339-A06B-770AE7303556}"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3E-4420-B06E-D02784567721}"/>
                </c:ext>
              </c:extLst>
            </c:dLbl>
            <c:dLbl>
              <c:idx val="2"/>
              <c:tx>
                <c:rich>
                  <a:bodyPr/>
                  <a:lstStyle/>
                  <a:p>
                    <a:fld id="{4A91F6C3-68D6-4BA6-9ABC-323B6C2E0009}"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03E-4420-B06E-D02784567721}"/>
                </c:ext>
              </c:extLst>
            </c:dLbl>
            <c:dLbl>
              <c:idx val="3"/>
              <c:tx>
                <c:rich>
                  <a:bodyPr/>
                  <a:lstStyle/>
                  <a:p>
                    <a:fld id="{58BE594A-30D7-45D2-BE35-2F04F3216D19}"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03E-4420-B06E-D0278456772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QIINNFactor!$A$58:$A$61</c:f>
              <c:strCache>
                <c:ptCount val="4"/>
                <c:pt idx="0">
                  <c:v>"HORSE CART" (Low effectiveness, low dynamism organisations)</c:v>
                </c:pt>
                <c:pt idx="1">
                  <c:v>"TRUCK" (High effectiveness,  low dynamism organisations)</c:v>
                </c:pt>
                <c:pt idx="2">
                  <c:v>"GLIDER" Low effectiveness,  high dynamism organisations</c:v>
                </c:pt>
                <c:pt idx="3">
                  <c:v>"ROCKET" (High effectiveness,  high dynamism organisations)</c:v>
                </c:pt>
              </c:strCache>
            </c:strRef>
          </c:cat>
          <c:val>
            <c:numRef>
              <c:f>QIINNFactor!$B$58:$B$61</c:f>
              <c:numCache>
                <c:formatCode>###0.0</c:formatCode>
                <c:ptCount val="4"/>
                <c:pt idx="0">
                  <c:v>29.553050305673153</c:v>
                </c:pt>
                <c:pt idx="1">
                  <c:v>32.87691918608062</c:v>
                </c:pt>
                <c:pt idx="2">
                  <c:v>44.147794455243442</c:v>
                </c:pt>
                <c:pt idx="3">
                  <c:v>43.361994919691611</c:v>
                </c:pt>
              </c:numCache>
            </c:numRef>
          </c:val>
          <c:extLst>
            <c:ext xmlns:c15="http://schemas.microsoft.com/office/drawing/2012/chart" uri="{02D57815-91ED-43cb-92C2-25804820EDAC}">
              <c15:datalabelsRange>
                <c15:f>QIINNFactor!$C$58:$C$61</c15:f>
                <c15:dlblRangeCache>
                  <c:ptCount val="4"/>
                  <c:pt idx="0">
                    <c:v>203</c:v>
                  </c:pt>
                  <c:pt idx="1">
                    <c:v>124</c:v>
                  </c:pt>
                  <c:pt idx="2">
                    <c:v>126</c:v>
                  </c:pt>
                  <c:pt idx="3">
                    <c:v>200</c:v>
                  </c:pt>
                </c15:dlblRangeCache>
              </c15:datalabelsRange>
            </c:ext>
            <c:ext xmlns:c16="http://schemas.microsoft.com/office/drawing/2014/chart" uri="{C3380CC4-5D6E-409C-BE32-E72D297353CC}">
              <c16:uniqueId val="{00000004-603E-4420-B06E-D02784567721}"/>
            </c:ext>
          </c:extLst>
        </c:ser>
        <c:dLbls>
          <c:showLegendKey val="0"/>
          <c:showVal val="0"/>
          <c:showCatName val="0"/>
          <c:showSerName val="0"/>
          <c:showPercent val="0"/>
          <c:showBubbleSize val="0"/>
        </c:dLbls>
        <c:gapWidth val="219"/>
        <c:overlap val="-27"/>
        <c:axId val="-1168045040"/>
        <c:axId val="-1168042320"/>
      </c:barChart>
      <c:catAx>
        <c:axId val="-116804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u-HU"/>
          </a:p>
        </c:txPr>
        <c:crossAx val="-1168042320"/>
        <c:crosses val="autoZero"/>
        <c:auto val="1"/>
        <c:lblAlgn val="ctr"/>
        <c:lblOffset val="100"/>
        <c:noMultiLvlLbl val="0"/>
      </c:catAx>
      <c:valAx>
        <c:axId val="-1168042320"/>
        <c:scaling>
          <c:orientation val="minMax"/>
          <c:max val="45"/>
          <c:min val="2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crossAx val="-1168045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5.0404537239364305E-2"/>
          <c:y val="2.8951987780893345E-2"/>
          <c:w val="0.93382202755146038"/>
          <c:h val="0.64379563253979588"/>
        </c:manualLayout>
      </c:layout>
      <c:barChart>
        <c:barDir val="col"/>
        <c:grouping val="percentStacked"/>
        <c:varyColors val="0"/>
        <c:ser>
          <c:idx val="0"/>
          <c:order val="0"/>
          <c:tx>
            <c:strRef>
              <c:f>QIINNFactor!$A$180</c:f>
              <c:strCache>
                <c:ptCount val="1"/>
                <c:pt idx="0">
                  <c:v>ROUTINEMAN (No creativity, no implementation)</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8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QIINNFactor!$B$179:$E$179</c:f>
              <c:strCache>
                <c:ptCount val="4"/>
                <c:pt idx="0">
                  <c:v>"HORSE CART" (Low effectineness, low dynamism organisations)</c:v>
                </c:pt>
                <c:pt idx="1">
                  <c:v>"TRUCK" (High effectineness, low dynamism organisations)</c:v>
                </c:pt>
                <c:pt idx="2">
                  <c:v>"GLIDER" Low effectineness, high dynamism organisations</c:v>
                </c:pt>
                <c:pt idx="3">
                  <c:v>"ROCKET" (High effectineness, high dynamism organisations)</c:v>
                </c:pt>
              </c:strCache>
            </c:strRef>
          </c:cat>
          <c:val>
            <c:numRef>
              <c:f>QIINNFactor!$B$180:$E$180</c:f>
              <c:numCache>
                <c:formatCode>###0.0%</c:formatCode>
                <c:ptCount val="4"/>
                <c:pt idx="0">
                  <c:v>0.28571428571428575</c:v>
                </c:pt>
                <c:pt idx="1">
                  <c:v>0.23577235772357724</c:v>
                </c:pt>
                <c:pt idx="2">
                  <c:v>0.2113821138211382</c:v>
                </c:pt>
                <c:pt idx="3">
                  <c:v>0.13846153846153847</c:v>
                </c:pt>
              </c:numCache>
            </c:numRef>
          </c:val>
          <c:extLst>
            <c:ext xmlns:c16="http://schemas.microsoft.com/office/drawing/2014/chart" uri="{C3380CC4-5D6E-409C-BE32-E72D297353CC}">
              <c16:uniqueId val="{00000000-ADEA-40DF-8C34-AFB8BE444FD0}"/>
            </c:ext>
          </c:extLst>
        </c:ser>
        <c:ser>
          <c:idx val="1"/>
          <c:order val="1"/>
          <c:tx>
            <c:strRef>
              <c:f>QIINNFactor!$A$181</c:f>
              <c:strCache>
                <c:ptCount val="1"/>
                <c:pt idx="0">
                  <c:v>MANAGER (Good implementer without creativity)</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QIINNFactor!$B$179:$E$179</c:f>
              <c:strCache>
                <c:ptCount val="4"/>
                <c:pt idx="0">
                  <c:v>"HORSE CART" (Low effectineness, low dynamism organisations)</c:v>
                </c:pt>
                <c:pt idx="1">
                  <c:v>"TRUCK" (High effectineness, low dynamism organisations)</c:v>
                </c:pt>
                <c:pt idx="2">
                  <c:v>"GLIDER" Low effectineness, high dynamism organisations</c:v>
                </c:pt>
                <c:pt idx="3">
                  <c:v>"ROCKET" (High effectineness, high dynamism organisations)</c:v>
                </c:pt>
              </c:strCache>
            </c:strRef>
          </c:cat>
          <c:val>
            <c:numRef>
              <c:f>QIINNFactor!$B$181:$E$181</c:f>
              <c:numCache>
                <c:formatCode>###0.0%</c:formatCode>
                <c:ptCount val="4"/>
                <c:pt idx="0">
                  <c:v>0.26530612244897961</c:v>
                </c:pt>
                <c:pt idx="1">
                  <c:v>0.26829268292682928</c:v>
                </c:pt>
                <c:pt idx="2">
                  <c:v>0.21951219512195125</c:v>
                </c:pt>
                <c:pt idx="3">
                  <c:v>0.16923076923076924</c:v>
                </c:pt>
              </c:numCache>
            </c:numRef>
          </c:val>
          <c:extLst>
            <c:ext xmlns:c16="http://schemas.microsoft.com/office/drawing/2014/chart" uri="{C3380CC4-5D6E-409C-BE32-E72D297353CC}">
              <c16:uniqueId val="{00000001-ADEA-40DF-8C34-AFB8BE444FD0}"/>
            </c:ext>
          </c:extLst>
        </c:ser>
        <c:ser>
          <c:idx val="2"/>
          <c:order val="2"/>
          <c:tx>
            <c:strRef>
              <c:f>QIINNFactor!$A$182</c:f>
              <c:strCache>
                <c:ptCount val="1"/>
                <c:pt idx="0">
                  <c:v>DREAMER (High creativity without implementation)</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QIINNFactor!$B$179:$E$179</c:f>
              <c:strCache>
                <c:ptCount val="4"/>
                <c:pt idx="0">
                  <c:v>"HORSE CART" (Low effectineness, low dynamism organisations)</c:v>
                </c:pt>
                <c:pt idx="1">
                  <c:v>"TRUCK" (High effectineness, low dynamism organisations)</c:v>
                </c:pt>
                <c:pt idx="2">
                  <c:v>"GLIDER" Low effectineness, high dynamism organisations</c:v>
                </c:pt>
                <c:pt idx="3">
                  <c:v>"ROCKET" (High effectineness, high dynamism organisations)</c:v>
                </c:pt>
              </c:strCache>
            </c:strRef>
          </c:cat>
          <c:val>
            <c:numRef>
              <c:f>QIINNFactor!$B$182:$E$182</c:f>
              <c:numCache>
                <c:formatCode>###0.0%</c:formatCode>
                <c:ptCount val="4"/>
                <c:pt idx="0">
                  <c:v>0.18877551020408162</c:v>
                </c:pt>
                <c:pt idx="1">
                  <c:v>0.1951219512195122</c:v>
                </c:pt>
                <c:pt idx="2">
                  <c:v>0.14634146341463417</c:v>
                </c:pt>
                <c:pt idx="3">
                  <c:v>0.22051282051282051</c:v>
                </c:pt>
              </c:numCache>
            </c:numRef>
          </c:val>
          <c:extLst>
            <c:ext xmlns:c16="http://schemas.microsoft.com/office/drawing/2014/chart" uri="{C3380CC4-5D6E-409C-BE32-E72D297353CC}">
              <c16:uniqueId val="{00000002-ADEA-40DF-8C34-AFB8BE444FD0}"/>
            </c:ext>
          </c:extLst>
        </c:ser>
        <c:ser>
          <c:idx val="3"/>
          <c:order val="3"/>
          <c:tx>
            <c:strRef>
              <c:f>QIINNFactor!$A$183</c:f>
              <c:strCache>
                <c:ptCount val="1"/>
                <c:pt idx="0">
                  <c:v>INNOVATOR (Both creativity and implementation)</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EA-40DF-8C34-AFB8BE444FD0}"/>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DEA-40DF-8C34-AFB8BE444FD0}"/>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EA-40DF-8C34-AFB8BE444FD0}"/>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DEA-40DF-8C34-AFB8BE444FD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QIINNFactor!$B$179:$E$179</c:f>
              <c:strCache>
                <c:ptCount val="4"/>
                <c:pt idx="0">
                  <c:v>"HORSE CART" (Low effectineness, low dynamism organisations)</c:v>
                </c:pt>
                <c:pt idx="1">
                  <c:v>"TRUCK" (High effectineness, low dynamism organisations)</c:v>
                </c:pt>
                <c:pt idx="2">
                  <c:v>"GLIDER" Low effectineness, high dynamism organisations</c:v>
                </c:pt>
                <c:pt idx="3">
                  <c:v>"ROCKET" (High effectineness, high dynamism organisations)</c:v>
                </c:pt>
              </c:strCache>
            </c:strRef>
          </c:cat>
          <c:val>
            <c:numRef>
              <c:f>QIINNFactor!$B$183:$E$183</c:f>
              <c:numCache>
                <c:formatCode>###0.0%</c:formatCode>
                <c:ptCount val="4"/>
                <c:pt idx="0">
                  <c:v>0.26020408163265307</c:v>
                </c:pt>
                <c:pt idx="1">
                  <c:v>0.30081300813008133</c:v>
                </c:pt>
                <c:pt idx="2">
                  <c:v>0.42276422764227639</c:v>
                </c:pt>
                <c:pt idx="3">
                  <c:v>0.47179487179487184</c:v>
                </c:pt>
              </c:numCache>
            </c:numRef>
          </c:val>
          <c:extLst>
            <c:ext xmlns:c16="http://schemas.microsoft.com/office/drawing/2014/chart" uri="{C3380CC4-5D6E-409C-BE32-E72D297353CC}">
              <c16:uniqueId val="{00000007-ADEA-40DF-8C34-AFB8BE444FD0}"/>
            </c:ext>
          </c:extLst>
        </c:ser>
        <c:dLbls>
          <c:showLegendKey val="0"/>
          <c:showVal val="0"/>
          <c:showCatName val="0"/>
          <c:showSerName val="0"/>
          <c:showPercent val="0"/>
          <c:showBubbleSize val="0"/>
        </c:dLbls>
        <c:gapWidth val="150"/>
        <c:overlap val="100"/>
        <c:axId val="-1168028176"/>
        <c:axId val="-1168039600"/>
      </c:barChart>
      <c:catAx>
        <c:axId val="-116802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u-HU"/>
          </a:p>
        </c:txPr>
        <c:crossAx val="-1168039600"/>
        <c:crosses val="autoZero"/>
        <c:auto val="1"/>
        <c:lblAlgn val="ctr"/>
        <c:lblOffset val="100"/>
        <c:noMultiLvlLbl val="0"/>
      </c:catAx>
      <c:valAx>
        <c:axId val="-11680396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168028176"/>
        <c:crosses val="autoZero"/>
        <c:crossBetween val="between"/>
      </c:valAx>
      <c:spPr>
        <a:noFill/>
        <a:ln>
          <a:noFill/>
        </a:ln>
        <a:effectLst/>
      </c:spPr>
    </c:plotArea>
    <c:legend>
      <c:legendPos val="b"/>
      <c:layout>
        <c:manualLayout>
          <c:xMode val="edge"/>
          <c:yMode val="edge"/>
          <c:x val="6.8331605255839631E-3"/>
          <c:y val="0.86625715250879232"/>
          <c:w val="0.95908854158727708"/>
          <c:h val="0.1179508541561749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0.25961087149866724"/>
          <c:y val="9.5073530642713969E-2"/>
          <c:w val="0.45602938311191055"/>
          <c:h val="0.76707086921164302"/>
        </c:manualLayout>
      </c:layout>
      <c:radarChart>
        <c:radarStyle val="marker"/>
        <c:varyColors val="0"/>
        <c:ser>
          <c:idx val="0"/>
          <c:order val="0"/>
          <c:tx>
            <c:strRef>
              <c:f>CLUSTER!$A$127</c:f>
              <c:strCache>
                <c:ptCount val="1"/>
                <c:pt idx="0">
                  <c:v>Cluster 1 (N=90)</c:v>
                </c:pt>
              </c:strCache>
            </c:strRef>
          </c:tx>
          <c:spPr>
            <a:ln w="38100" cap="rnd">
              <a:solidFill>
                <a:schemeClr val="accent1"/>
              </a:solidFill>
              <a:round/>
            </a:ln>
            <a:effectLst/>
          </c:spPr>
          <c:marker>
            <c:symbol val="none"/>
          </c:marker>
          <c:cat>
            <c:strRef>
              <c:f>CLUSTER!$B$126:$G$126</c:f>
              <c:strCache>
                <c:ptCount val="6"/>
                <c:pt idx="0">
                  <c:v>(1) Organisational innovation activity</c:v>
                </c:pt>
                <c:pt idx="1">
                  <c:v>(2a) Coherence/openness</c:v>
                </c:pt>
                <c:pt idx="2">
                  <c:v>(2b) Support for learning and work</c:v>
                </c:pt>
                <c:pt idx="3">
                  <c:v>(2c) Learning culture</c:v>
                </c:pt>
                <c:pt idx="4">
                  <c:v>(3a) Effectiveness</c:v>
                </c:pt>
                <c:pt idx="5">
                  <c:v>(3b) Dynamism</c:v>
                </c:pt>
              </c:strCache>
            </c:strRef>
          </c:cat>
          <c:val>
            <c:numRef>
              <c:f>CLUSTER!$B$127:$G$127</c:f>
              <c:numCache>
                <c:formatCode>###0.0</c:formatCode>
                <c:ptCount val="6"/>
                <c:pt idx="0">
                  <c:v>33.107930565033101</c:v>
                </c:pt>
                <c:pt idx="1">
                  <c:v>62.804906761122098</c:v>
                </c:pt>
                <c:pt idx="2">
                  <c:v>73.375643032578466</c:v>
                </c:pt>
                <c:pt idx="3">
                  <c:v>49.658751785748642</c:v>
                </c:pt>
                <c:pt idx="4">
                  <c:v>34.088264950716514</c:v>
                </c:pt>
                <c:pt idx="5">
                  <c:v>26.546266259507732</c:v>
                </c:pt>
              </c:numCache>
            </c:numRef>
          </c:val>
          <c:extLst>
            <c:ext xmlns:c16="http://schemas.microsoft.com/office/drawing/2014/chart" uri="{C3380CC4-5D6E-409C-BE32-E72D297353CC}">
              <c16:uniqueId val="{00000000-158B-4598-A4A5-9A3B4744CABC}"/>
            </c:ext>
          </c:extLst>
        </c:ser>
        <c:ser>
          <c:idx val="1"/>
          <c:order val="1"/>
          <c:tx>
            <c:strRef>
              <c:f>CLUSTER!$A$128</c:f>
              <c:strCache>
                <c:ptCount val="1"/>
                <c:pt idx="0">
                  <c:v>Cluster 2 (N=158)</c:v>
                </c:pt>
              </c:strCache>
            </c:strRef>
          </c:tx>
          <c:spPr>
            <a:ln w="38100" cap="rnd">
              <a:solidFill>
                <a:schemeClr val="accent2"/>
              </a:solidFill>
              <a:round/>
            </a:ln>
            <a:effectLst/>
          </c:spPr>
          <c:marker>
            <c:symbol val="none"/>
          </c:marker>
          <c:cat>
            <c:strRef>
              <c:f>CLUSTER!$B$126:$G$126</c:f>
              <c:strCache>
                <c:ptCount val="6"/>
                <c:pt idx="0">
                  <c:v>(1) Organisational innovation activity</c:v>
                </c:pt>
                <c:pt idx="1">
                  <c:v>(2a) Coherence/openness</c:v>
                </c:pt>
                <c:pt idx="2">
                  <c:v>(2b) Support for learning and work</c:v>
                </c:pt>
                <c:pt idx="3">
                  <c:v>(2c) Learning culture</c:v>
                </c:pt>
                <c:pt idx="4">
                  <c:v>(3a) Effectiveness</c:v>
                </c:pt>
                <c:pt idx="5">
                  <c:v>(3b) Dynamism</c:v>
                </c:pt>
              </c:strCache>
            </c:strRef>
          </c:cat>
          <c:val>
            <c:numRef>
              <c:f>CLUSTER!$B$128:$G$128</c:f>
              <c:numCache>
                <c:formatCode>###0.0</c:formatCode>
                <c:ptCount val="6"/>
                <c:pt idx="0">
                  <c:v>37.117646003851313</c:v>
                </c:pt>
                <c:pt idx="1">
                  <c:v>68.544328725626357</c:v>
                </c:pt>
                <c:pt idx="2">
                  <c:v>67.045936890398067</c:v>
                </c:pt>
                <c:pt idx="3">
                  <c:v>66.600499308558156</c:v>
                </c:pt>
                <c:pt idx="4">
                  <c:v>69.816150776854712</c:v>
                </c:pt>
                <c:pt idx="5">
                  <c:v>39.192521878728414</c:v>
                </c:pt>
              </c:numCache>
            </c:numRef>
          </c:val>
          <c:extLst>
            <c:ext xmlns:c16="http://schemas.microsoft.com/office/drawing/2014/chart" uri="{C3380CC4-5D6E-409C-BE32-E72D297353CC}">
              <c16:uniqueId val="{00000001-158B-4598-A4A5-9A3B4744CABC}"/>
            </c:ext>
          </c:extLst>
        </c:ser>
        <c:ser>
          <c:idx val="2"/>
          <c:order val="2"/>
          <c:tx>
            <c:strRef>
              <c:f>CLUSTER!$A$129</c:f>
              <c:strCache>
                <c:ptCount val="1"/>
                <c:pt idx="0">
                  <c:v>Cluster 3 (N=86)</c:v>
                </c:pt>
              </c:strCache>
            </c:strRef>
          </c:tx>
          <c:spPr>
            <a:ln w="38100" cap="rnd">
              <a:solidFill>
                <a:srgbClr val="92D050"/>
              </a:solidFill>
              <a:round/>
            </a:ln>
            <a:effectLst/>
          </c:spPr>
          <c:marker>
            <c:symbol val="none"/>
          </c:marker>
          <c:cat>
            <c:strRef>
              <c:f>CLUSTER!$B$126:$G$126</c:f>
              <c:strCache>
                <c:ptCount val="6"/>
                <c:pt idx="0">
                  <c:v>(1) Organisational innovation activity</c:v>
                </c:pt>
                <c:pt idx="1">
                  <c:v>(2a) Coherence/openness</c:v>
                </c:pt>
                <c:pt idx="2">
                  <c:v>(2b) Support for learning and work</c:v>
                </c:pt>
                <c:pt idx="3">
                  <c:v>(2c) Learning culture</c:v>
                </c:pt>
                <c:pt idx="4">
                  <c:v>(3a) Effectiveness</c:v>
                </c:pt>
                <c:pt idx="5">
                  <c:v>(3b) Dynamism</c:v>
                </c:pt>
              </c:strCache>
            </c:strRef>
          </c:cat>
          <c:val>
            <c:numRef>
              <c:f>CLUSTER!$B$129:$G$129</c:f>
              <c:numCache>
                <c:formatCode>###0.0</c:formatCode>
                <c:ptCount val="6"/>
                <c:pt idx="0">
                  <c:v>29.497602864477749</c:v>
                </c:pt>
                <c:pt idx="1">
                  <c:v>56.251290659741755</c:v>
                </c:pt>
                <c:pt idx="2">
                  <c:v>40.964622995698058</c:v>
                </c:pt>
                <c:pt idx="3">
                  <c:v>63.97243149554879</c:v>
                </c:pt>
                <c:pt idx="4">
                  <c:v>34.587354216369953</c:v>
                </c:pt>
                <c:pt idx="5">
                  <c:v>25.013650858297382</c:v>
                </c:pt>
              </c:numCache>
            </c:numRef>
          </c:val>
          <c:extLst>
            <c:ext xmlns:c16="http://schemas.microsoft.com/office/drawing/2014/chart" uri="{C3380CC4-5D6E-409C-BE32-E72D297353CC}">
              <c16:uniqueId val="{00000002-158B-4598-A4A5-9A3B4744CABC}"/>
            </c:ext>
          </c:extLst>
        </c:ser>
        <c:ser>
          <c:idx val="3"/>
          <c:order val="3"/>
          <c:tx>
            <c:strRef>
              <c:f>CLUSTER!$A$130</c:f>
              <c:strCache>
                <c:ptCount val="1"/>
                <c:pt idx="0">
                  <c:v>Cluster 4 (N=58)</c:v>
                </c:pt>
              </c:strCache>
            </c:strRef>
          </c:tx>
          <c:spPr>
            <a:ln w="34925" cap="rnd">
              <a:solidFill>
                <a:srgbClr val="FF0000"/>
              </a:solidFill>
              <a:round/>
            </a:ln>
            <a:effectLst/>
          </c:spPr>
          <c:marker>
            <c:symbol val="none"/>
          </c:marker>
          <c:cat>
            <c:strRef>
              <c:f>CLUSTER!$B$126:$G$126</c:f>
              <c:strCache>
                <c:ptCount val="6"/>
                <c:pt idx="0">
                  <c:v>(1) Organisational innovation activity</c:v>
                </c:pt>
                <c:pt idx="1">
                  <c:v>(2a) Coherence/openness</c:v>
                </c:pt>
                <c:pt idx="2">
                  <c:v>(2b) Support for learning and work</c:v>
                </c:pt>
                <c:pt idx="3">
                  <c:v>(2c) Learning culture</c:v>
                </c:pt>
                <c:pt idx="4">
                  <c:v>(3a) Effectiveness</c:v>
                </c:pt>
                <c:pt idx="5">
                  <c:v>(3b) Dynamism</c:v>
                </c:pt>
              </c:strCache>
            </c:strRef>
          </c:cat>
          <c:val>
            <c:numRef>
              <c:f>CLUSTER!$B$130:$G$130</c:f>
              <c:numCache>
                <c:formatCode>###0.0</c:formatCode>
                <c:ptCount val="6"/>
                <c:pt idx="0">
                  <c:v>65.239717102874408</c:v>
                </c:pt>
                <c:pt idx="1">
                  <c:v>65.999979741842708</c:v>
                </c:pt>
                <c:pt idx="2">
                  <c:v>62.387675833256736</c:v>
                </c:pt>
                <c:pt idx="3">
                  <c:v>76.162769716711423</c:v>
                </c:pt>
                <c:pt idx="4">
                  <c:v>44.594083148528391</c:v>
                </c:pt>
                <c:pt idx="5">
                  <c:v>72.196265830864178</c:v>
                </c:pt>
              </c:numCache>
            </c:numRef>
          </c:val>
          <c:extLst>
            <c:ext xmlns:c16="http://schemas.microsoft.com/office/drawing/2014/chart" uri="{C3380CC4-5D6E-409C-BE32-E72D297353CC}">
              <c16:uniqueId val="{00000003-158B-4598-A4A5-9A3B4744CABC}"/>
            </c:ext>
          </c:extLst>
        </c:ser>
        <c:dLbls>
          <c:showLegendKey val="0"/>
          <c:showVal val="0"/>
          <c:showCatName val="0"/>
          <c:showSerName val="0"/>
          <c:showPercent val="0"/>
          <c:showBubbleSize val="0"/>
        </c:dLbls>
        <c:axId val="-1215582288"/>
        <c:axId val="-1100978912"/>
      </c:radarChart>
      <c:catAx>
        <c:axId val="-121558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crossAx val="-1100978912"/>
        <c:crosses val="autoZero"/>
        <c:auto val="1"/>
        <c:lblAlgn val="ctr"/>
        <c:lblOffset val="100"/>
        <c:noMultiLvlLbl val="0"/>
      </c:catAx>
      <c:valAx>
        <c:axId val="-1100978912"/>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21558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barChart>
        <c:barDir val="col"/>
        <c:grouping val="clustered"/>
        <c:varyColors val="0"/>
        <c:ser>
          <c:idx val="1"/>
          <c:order val="1"/>
          <c:tx>
            <c:strRef>
              <c:f>CLUSTER!$C$177</c:f>
              <c:strCache>
                <c:ptCount val="1"/>
                <c:pt idx="0">
                  <c:v>IWB1</c:v>
                </c:pt>
              </c:strCache>
            </c:strRef>
          </c:tx>
          <c:spPr>
            <a:solidFill>
              <a:schemeClr val="accent2"/>
            </a:solidFill>
            <a:ln>
              <a:noFill/>
            </a:ln>
            <a:effectLst/>
          </c:spPr>
          <c:invertIfNegative val="0"/>
          <c:cat>
            <c:strRef>
              <c:f>CLUSTER!$A$178:$A$181</c:f>
              <c:strCache>
                <c:ptCount val="4"/>
                <c:pt idx="0">
                  <c:v>Cluster 1 ("Laggards making efforts"- N=89)</c:v>
                </c:pt>
                <c:pt idx="1">
                  <c:v>Cluster 2 ("Effective routine-led schools" - N=155)</c:v>
                </c:pt>
                <c:pt idx="2">
                  <c:v>Cluster 3 ("Self-contained laggards" - N=86)</c:v>
                </c:pt>
                <c:pt idx="3">
                  <c:v>Cluster 4 ("innovative, dynamic, self-contained schools" - N=58)</c:v>
                </c:pt>
              </c:strCache>
            </c:strRef>
          </c:cat>
          <c:val>
            <c:numRef>
              <c:f>CLUSTER!$C$178:$C$181</c:f>
              <c:numCache>
                <c:formatCode>###0.0</c:formatCode>
                <c:ptCount val="4"/>
                <c:pt idx="0">
                  <c:v>53.305393385952286</c:v>
                </c:pt>
                <c:pt idx="1">
                  <c:v>57.221288359457105</c:v>
                </c:pt>
                <c:pt idx="2">
                  <c:v>49.85096559709244</c:v>
                </c:pt>
                <c:pt idx="3">
                  <c:v>56.038572204229013</c:v>
                </c:pt>
              </c:numCache>
            </c:numRef>
          </c:val>
          <c:extLst>
            <c:ext xmlns:c16="http://schemas.microsoft.com/office/drawing/2014/chart" uri="{C3380CC4-5D6E-409C-BE32-E72D297353CC}">
              <c16:uniqueId val="{00000000-A1B9-40A6-9051-12F124AA4EE9}"/>
            </c:ext>
          </c:extLst>
        </c:ser>
        <c:ser>
          <c:idx val="2"/>
          <c:order val="2"/>
          <c:tx>
            <c:strRef>
              <c:f>CLUSTER!$D$177</c:f>
              <c:strCache>
                <c:ptCount val="1"/>
                <c:pt idx="0">
                  <c:v>IWB2</c:v>
                </c:pt>
              </c:strCache>
            </c:strRef>
          </c:tx>
          <c:spPr>
            <a:solidFill>
              <a:schemeClr val="accent3"/>
            </a:solidFill>
            <a:ln>
              <a:noFill/>
            </a:ln>
            <a:effectLst/>
          </c:spPr>
          <c:invertIfNegative val="0"/>
          <c:cat>
            <c:strRef>
              <c:f>CLUSTER!$A$178:$A$181</c:f>
              <c:strCache>
                <c:ptCount val="4"/>
                <c:pt idx="0">
                  <c:v>Cluster 1 ("Laggards making efforts"- N=89)</c:v>
                </c:pt>
                <c:pt idx="1">
                  <c:v>Cluster 2 ("Effective routine-led schools" - N=155)</c:v>
                </c:pt>
                <c:pt idx="2">
                  <c:v>Cluster 3 ("Self-contained laggards" - N=86)</c:v>
                </c:pt>
                <c:pt idx="3">
                  <c:v>Cluster 4 ("innovative, dynamic, self-contained schools" - N=58)</c:v>
                </c:pt>
              </c:strCache>
            </c:strRef>
          </c:cat>
          <c:val>
            <c:numRef>
              <c:f>CLUSTER!$D$178:$D$181</c:f>
              <c:numCache>
                <c:formatCode>###0.0</c:formatCode>
                <c:ptCount val="4"/>
                <c:pt idx="0">
                  <c:v>52.054738528880598</c:v>
                </c:pt>
                <c:pt idx="1">
                  <c:v>56.701410487900347</c:v>
                </c:pt>
                <c:pt idx="2">
                  <c:v>50.291340947694785</c:v>
                </c:pt>
                <c:pt idx="3">
                  <c:v>55.550864840010995</c:v>
                </c:pt>
              </c:numCache>
            </c:numRef>
          </c:val>
          <c:extLst>
            <c:ext xmlns:c16="http://schemas.microsoft.com/office/drawing/2014/chart" uri="{C3380CC4-5D6E-409C-BE32-E72D297353CC}">
              <c16:uniqueId val="{00000001-A1B9-40A6-9051-12F124AA4EE9}"/>
            </c:ext>
          </c:extLst>
        </c:ser>
        <c:dLbls>
          <c:showLegendKey val="0"/>
          <c:showVal val="0"/>
          <c:showCatName val="0"/>
          <c:showSerName val="0"/>
          <c:showPercent val="0"/>
          <c:showBubbleSize val="0"/>
        </c:dLbls>
        <c:gapWidth val="219"/>
        <c:axId val="-1106564784"/>
        <c:axId val="-1106585456"/>
      </c:barChart>
      <c:lineChart>
        <c:grouping val="standard"/>
        <c:varyColors val="0"/>
        <c:ser>
          <c:idx val="0"/>
          <c:order val="0"/>
          <c:tx>
            <c:strRef>
              <c:f>CLUSTER!$B$177</c:f>
              <c:strCache>
                <c:ptCount val="1"/>
                <c:pt idx="0">
                  <c:v>CII</c:v>
                </c:pt>
              </c:strCache>
            </c:strRef>
          </c:tx>
          <c:spPr>
            <a:ln w="28575" cap="rnd">
              <a:solidFill>
                <a:schemeClr val="accent1"/>
              </a:solidFill>
              <a:round/>
            </a:ln>
            <a:effectLst/>
          </c:spPr>
          <c:marker>
            <c:symbol val="none"/>
          </c:marker>
          <c:cat>
            <c:strRef>
              <c:f>CLUSTER!$A$178:$A$181</c:f>
              <c:strCache>
                <c:ptCount val="4"/>
                <c:pt idx="0">
                  <c:v>Cluster 1 ("Laggards making efforts"- N=89)</c:v>
                </c:pt>
                <c:pt idx="1">
                  <c:v>Cluster 2 ("Effective routine-led schools" - N=155)</c:v>
                </c:pt>
                <c:pt idx="2">
                  <c:v>Cluster 3 ("Self-contained laggards" - N=86)</c:v>
                </c:pt>
                <c:pt idx="3">
                  <c:v>Cluster 4 ("innovative, dynamic, self-contained schools" - N=58)</c:v>
                </c:pt>
              </c:strCache>
            </c:strRef>
          </c:cat>
          <c:val>
            <c:numRef>
              <c:f>CLUSTER!$B$178:$B$181</c:f>
              <c:numCache>
                <c:formatCode>###0.0</c:formatCode>
                <c:ptCount val="4"/>
                <c:pt idx="0">
                  <c:v>40.003714818301596</c:v>
                </c:pt>
                <c:pt idx="1">
                  <c:v>40.171528450720274</c:v>
                </c:pt>
                <c:pt idx="2">
                  <c:v>36.714933782603183</c:v>
                </c:pt>
                <c:pt idx="3">
                  <c:v>41.944222551640983</c:v>
                </c:pt>
              </c:numCache>
            </c:numRef>
          </c:val>
          <c:smooth val="0"/>
          <c:extLst>
            <c:ext xmlns:c16="http://schemas.microsoft.com/office/drawing/2014/chart" uri="{C3380CC4-5D6E-409C-BE32-E72D297353CC}">
              <c16:uniqueId val="{00000002-A1B9-40A6-9051-12F124AA4EE9}"/>
            </c:ext>
          </c:extLst>
        </c:ser>
        <c:dLbls>
          <c:showLegendKey val="0"/>
          <c:showVal val="0"/>
          <c:showCatName val="0"/>
          <c:showSerName val="0"/>
          <c:showPercent val="0"/>
          <c:showBubbleSize val="0"/>
        </c:dLbls>
        <c:marker val="1"/>
        <c:smooth val="0"/>
        <c:axId val="-1106563696"/>
        <c:axId val="-1106564240"/>
      </c:lineChart>
      <c:catAx>
        <c:axId val="-110656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hu-HU"/>
          </a:p>
        </c:txPr>
        <c:crossAx val="-1106585456"/>
        <c:crosses val="autoZero"/>
        <c:auto val="1"/>
        <c:lblAlgn val="ctr"/>
        <c:lblOffset val="100"/>
        <c:noMultiLvlLbl val="0"/>
      </c:catAx>
      <c:valAx>
        <c:axId val="-1106585456"/>
        <c:scaling>
          <c:orientation val="minMax"/>
          <c:min val="4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106564784"/>
        <c:crosses val="autoZero"/>
        <c:crossBetween val="between"/>
      </c:valAx>
      <c:valAx>
        <c:axId val="-1106564240"/>
        <c:scaling>
          <c:orientation val="minMax"/>
          <c:min val="36"/>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106563696"/>
        <c:crosses val="max"/>
        <c:crossBetween val="between"/>
      </c:valAx>
      <c:catAx>
        <c:axId val="-1106563696"/>
        <c:scaling>
          <c:orientation val="minMax"/>
        </c:scaling>
        <c:delete val="1"/>
        <c:axPos val="b"/>
        <c:numFmt formatCode="General" sourceLinked="1"/>
        <c:majorTickMark val="out"/>
        <c:minorTickMark val="none"/>
        <c:tickLblPos val="nextTo"/>
        <c:crossAx val="-11065642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5E3A03F5-B182-4390-96FA-33DA9024A3C9}"/>
              </a:ext>
            </a:extLst>
          </p:cNvPr>
          <p:cNvSpPr>
            <a:spLocks noGrp="1" noChangeArrowheads="1"/>
          </p:cNvSpPr>
          <p:nvPr>
            <p:ph type="hdr" sz="quarter"/>
          </p:nvPr>
        </p:nvSpPr>
        <p:spPr bwMode="auto">
          <a:xfrm>
            <a:off x="0" y="0"/>
            <a:ext cx="29448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20000"/>
              </a:spcBef>
              <a:buFontTx/>
              <a:buChar char="•"/>
              <a:defRPr sz="1200">
                <a:latin typeface="Times New Roman" pitchFamily="18" charset="0"/>
                <a:cs typeface="Times New Roman" pitchFamily="18" charset="0"/>
              </a:defRPr>
            </a:lvl1pPr>
          </a:lstStyle>
          <a:p>
            <a:pPr>
              <a:defRPr/>
            </a:pPr>
            <a:endParaRPr lang="hu-HU"/>
          </a:p>
        </p:txBody>
      </p:sp>
      <p:sp>
        <p:nvSpPr>
          <p:cNvPr id="57347" name="Rectangle 3">
            <a:extLst>
              <a:ext uri="{FF2B5EF4-FFF2-40B4-BE49-F238E27FC236}">
                <a16:creationId xmlns:a16="http://schemas.microsoft.com/office/drawing/2014/main" id="{4E91A20C-A9D1-4399-AE82-071310D510E6}"/>
              </a:ext>
            </a:extLst>
          </p:cNvPr>
          <p:cNvSpPr>
            <a:spLocks noGrp="1" noChangeArrowheads="1"/>
          </p:cNvSpPr>
          <p:nvPr>
            <p:ph type="dt" sz="quarter" idx="1"/>
          </p:nvPr>
        </p:nvSpPr>
        <p:spPr bwMode="auto">
          <a:xfrm>
            <a:off x="3852863" y="0"/>
            <a:ext cx="29448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buFontTx/>
              <a:buChar char="•"/>
              <a:defRPr sz="1200">
                <a:latin typeface="Times New Roman" pitchFamily="18" charset="0"/>
                <a:cs typeface="Times New Roman" pitchFamily="18" charset="0"/>
              </a:defRPr>
            </a:lvl1pPr>
          </a:lstStyle>
          <a:p>
            <a:pPr>
              <a:defRPr/>
            </a:pPr>
            <a:endParaRPr lang="hu-HU"/>
          </a:p>
        </p:txBody>
      </p:sp>
      <p:sp>
        <p:nvSpPr>
          <p:cNvPr id="57348" name="Rectangle 4">
            <a:extLst>
              <a:ext uri="{FF2B5EF4-FFF2-40B4-BE49-F238E27FC236}">
                <a16:creationId xmlns:a16="http://schemas.microsoft.com/office/drawing/2014/main" id="{56728C99-6C35-4A40-A14E-0DCBE74A490A}"/>
              </a:ext>
            </a:extLst>
          </p:cNvPr>
          <p:cNvSpPr>
            <a:spLocks noGrp="1" noChangeArrowheads="1"/>
          </p:cNvSpPr>
          <p:nvPr>
            <p:ph type="ftr" sz="quarter" idx="2"/>
          </p:nvPr>
        </p:nvSpPr>
        <p:spPr bwMode="auto">
          <a:xfrm>
            <a:off x="0" y="9380538"/>
            <a:ext cx="29448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20000"/>
              </a:spcBef>
              <a:buFontTx/>
              <a:buChar char="•"/>
              <a:defRPr sz="1200">
                <a:latin typeface="Times New Roman" pitchFamily="18" charset="0"/>
                <a:cs typeface="Times New Roman" pitchFamily="18" charset="0"/>
              </a:defRPr>
            </a:lvl1pPr>
          </a:lstStyle>
          <a:p>
            <a:pPr>
              <a:defRPr/>
            </a:pPr>
            <a:endParaRPr lang="hu-HU"/>
          </a:p>
        </p:txBody>
      </p:sp>
      <p:sp>
        <p:nvSpPr>
          <p:cNvPr id="57349" name="Rectangle 5">
            <a:extLst>
              <a:ext uri="{FF2B5EF4-FFF2-40B4-BE49-F238E27FC236}">
                <a16:creationId xmlns:a16="http://schemas.microsoft.com/office/drawing/2014/main" id="{A708B23A-5B39-45E7-8611-2C88FF9E371A}"/>
              </a:ext>
            </a:extLst>
          </p:cNvPr>
          <p:cNvSpPr>
            <a:spLocks noGrp="1" noChangeArrowheads="1"/>
          </p:cNvSpPr>
          <p:nvPr>
            <p:ph type="sldNum" sz="quarter" idx="3"/>
          </p:nvPr>
        </p:nvSpPr>
        <p:spPr bwMode="auto">
          <a:xfrm>
            <a:off x="3852863" y="9380538"/>
            <a:ext cx="29448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20000"/>
              </a:spcBef>
              <a:buFontTx/>
              <a:buChar char="•"/>
              <a:defRPr sz="1200">
                <a:latin typeface="Times New Roman" panose="02020603050405020304" pitchFamily="18" charset="0"/>
                <a:cs typeface="Times New Roman" panose="02020603050405020304" pitchFamily="18" charset="0"/>
              </a:defRPr>
            </a:lvl1pPr>
          </a:lstStyle>
          <a:p>
            <a:pPr>
              <a:defRPr/>
            </a:pPr>
            <a:fld id="{CF322C05-0113-456E-B3DB-A8879A087CE1}"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39ED4F1-E7A7-4075-A18A-16EB2F7ADD8E}"/>
              </a:ext>
            </a:extLst>
          </p:cNvPr>
          <p:cNvSpPr>
            <a:spLocks noGrp="1" noChangeArrowheads="1"/>
          </p:cNvSpPr>
          <p:nvPr>
            <p:ph type="hdr" sz="quarter"/>
          </p:nvPr>
        </p:nvSpPr>
        <p:spPr bwMode="auto">
          <a:xfrm>
            <a:off x="0" y="0"/>
            <a:ext cx="29448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atin typeface="Times New Roman" pitchFamily="18" charset="0"/>
              </a:defRPr>
            </a:lvl1pPr>
          </a:lstStyle>
          <a:p>
            <a:pPr>
              <a:defRPr/>
            </a:pPr>
            <a:endParaRPr lang="hu-HU"/>
          </a:p>
        </p:txBody>
      </p:sp>
      <p:sp>
        <p:nvSpPr>
          <p:cNvPr id="53251" name="Rectangle 3">
            <a:extLst>
              <a:ext uri="{FF2B5EF4-FFF2-40B4-BE49-F238E27FC236}">
                <a16:creationId xmlns:a16="http://schemas.microsoft.com/office/drawing/2014/main" id="{D670FB2E-5DDB-403B-BAE3-3B87FBB6A0D8}"/>
              </a:ext>
            </a:extLst>
          </p:cNvPr>
          <p:cNvSpPr>
            <a:spLocks noGrp="1" noChangeArrowheads="1"/>
          </p:cNvSpPr>
          <p:nvPr>
            <p:ph type="dt" idx="1"/>
          </p:nvPr>
        </p:nvSpPr>
        <p:spPr bwMode="auto">
          <a:xfrm>
            <a:off x="3852863" y="0"/>
            <a:ext cx="29448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Times New Roman" pitchFamily="18" charset="0"/>
              </a:defRPr>
            </a:lvl1pPr>
          </a:lstStyle>
          <a:p>
            <a:pPr>
              <a:defRPr/>
            </a:pPr>
            <a:endParaRPr lang="hu-HU"/>
          </a:p>
        </p:txBody>
      </p:sp>
      <p:sp>
        <p:nvSpPr>
          <p:cNvPr id="2052" name="Rectangle 4">
            <a:extLst>
              <a:ext uri="{FF2B5EF4-FFF2-40B4-BE49-F238E27FC236}">
                <a16:creationId xmlns:a16="http://schemas.microsoft.com/office/drawing/2014/main" id="{188FED10-0940-4C29-8EC4-329030B8C101}"/>
              </a:ext>
            </a:extLst>
          </p:cNvPr>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a:extLst>
              <a:ext uri="{FF2B5EF4-FFF2-40B4-BE49-F238E27FC236}">
                <a16:creationId xmlns:a16="http://schemas.microsoft.com/office/drawing/2014/main" id="{9347525B-A641-4B72-8DF2-70B7FE307CFA}"/>
              </a:ext>
            </a:extLst>
          </p:cNvPr>
          <p:cNvSpPr>
            <a:spLocks noGrp="1" noChangeArrowheads="1"/>
          </p:cNvSpPr>
          <p:nvPr>
            <p:ph type="body" sz="quarter" idx="3"/>
          </p:nvPr>
        </p:nvSpPr>
        <p:spPr bwMode="auto">
          <a:xfrm>
            <a:off x="904875" y="4691063"/>
            <a:ext cx="498792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a:t>Mintaszöveg szerkesztése </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53254" name="Rectangle 6">
            <a:extLst>
              <a:ext uri="{FF2B5EF4-FFF2-40B4-BE49-F238E27FC236}">
                <a16:creationId xmlns:a16="http://schemas.microsoft.com/office/drawing/2014/main" id="{1D17A217-478D-454F-888F-8BF5D774D525}"/>
              </a:ext>
            </a:extLst>
          </p:cNvPr>
          <p:cNvSpPr>
            <a:spLocks noGrp="1" noChangeArrowheads="1"/>
          </p:cNvSpPr>
          <p:nvPr>
            <p:ph type="ftr" sz="quarter" idx="4"/>
          </p:nvPr>
        </p:nvSpPr>
        <p:spPr bwMode="auto">
          <a:xfrm>
            <a:off x="0" y="9380538"/>
            <a:ext cx="29448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atin typeface="Times New Roman" pitchFamily="18" charset="0"/>
              </a:defRPr>
            </a:lvl1pPr>
          </a:lstStyle>
          <a:p>
            <a:pPr>
              <a:defRPr/>
            </a:pPr>
            <a:endParaRPr lang="hu-HU"/>
          </a:p>
        </p:txBody>
      </p:sp>
      <p:sp>
        <p:nvSpPr>
          <p:cNvPr id="53255" name="Rectangle 7">
            <a:extLst>
              <a:ext uri="{FF2B5EF4-FFF2-40B4-BE49-F238E27FC236}">
                <a16:creationId xmlns:a16="http://schemas.microsoft.com/office/drawing/2014/main" id="{AC5561EA-0E12-4498-900E-6B4656972DB6}"/>
              </a:ext>
            </a:extLst>
          </p:cNvPr>
          <p:cNvSpPr>
            <a:spLocks noGrp="1" noChangeArrowheads="1"/>
          </p:cNvSpPr>
          <p:nvPr>
            <p:ph type="sldNum" sz="quarter" idx="5"/>
          </p:nvPr>
        </p:nvSpPr>
        <p:spPr bwMode="auto">
          <a:xfrm>
            <a:off x="3852863" y="9380538"/>
            <a:ext cx="29448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Times New Roman" panose="02020603050405020304" pitchFamily="18" charset="0"/>
              </a:defRPr>
            </a:lvl1pPr>
          </a:lstStyle>
          <a:p>
            <a:pPr>
              <a:defRPr/>
            </a:pPr>
            <a:fld id="{FCB7E2C0-1AEF-4F6D-9303-C5D726E69454}"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F2856F50-0829-44DE-8D67-34255ADC96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1AD07CA7-8853-477E-802D-01AF20DAA209}" type="slidenum">
              <a:rPr lang="hu-HU" altLang="hu-HU" sz="1200" smtClean="0">
                <a:latin typeface="Times New Roman" panose="02020603050405020304" pitchFamily="18" charset="0"/>
              </a:rPr>
              <a:pPr/>
              <a:t>1</a:t>
            </a:fld>
            <a:endParaRPr lang="hu-HU" altLang="hu-HU" sz="1200">
              <a:latin typeface="Times New Roman" panose="02020603050405020304" pitchFamily="18" charset="0"/>
            </a:endParaRPr>
          </a:p>
        </p:txBody>
      </p:sp>
      <p:sp>
        <p:nvSpPr>
          <p:cNvPr id="5123" name="Rectangle 2">
            <a:extLst>
              <a:ext uri="{FF2B5EF4-FFF2-40B4-BE49-F238E27FC236}">
                <a16:creationId xmlns:a16="http://schemas.microsoft.com/office/drawing/2014/main" id="{5AC631C5-D8AC-404E-B1D9-A2CC07817C56}"/>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041DC2DC-3E6D-45E3-9BBA-A7429C19F9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iakép helye 1">
            <a:extLst>
              <a:ext uri="{FF2B5EF4-FFF2-40B4-BE49-F238E27FC236}">
                <a16:creationId xmlns:a16="http://schemas.microsoft.com/office/drawing/2014/main" id="{3CE2648C-9A6B-47E5-A1BF-485A5E76479A}"/>
              </a:ext>
            </a:extLst>
          </p:cNvPr>
          <p:cNvSpPr>
            <a:spLocks noGrp="1" noRot="1" noChangeAspect="1" noTextEdit="1"/>
          </p:cNvSpPr>
          <p:nvPr>
            <p:ph type="sldImg"/>
          </p:nvPr>
        </p:nvSpPr>
        <p:spPr>
          <a:ln/>
        </p:spPr>
      </p:sp>
      <p:sp>
        <p:nvSpPr>
          <p:cNvPr id="24579" name="Jegyzetek helye 2">
            <a:extLst>
              <a:ext uri="{FF2B5EF4-FFF2-40B4-BE49-F238E27FC236}">
                <a16:creationId xmlns:a16="http://schemas.microsoft.com/office/drawing/2014/main" id="{3CDFFB8A-5C96-4771-8736-CB0D3D26B8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hu-HU"/>
          </a:p>
        </p:txBody>
      </p:sp>
      <p:sp>
        <p:nvSpPr>
          <p:cNvPr id="24580" name="Dia számának helye 3">
            <a:extLst>
              <a:ext uri="{FF2B5EF4-FFF2-40B4-BE49-F238E27FC236}">
                <a16:creationId xmlns:a16="http://schemas.microsoft.com/office/drawing/2014/main" id="{E28E3099-1721-41EC-A3F0-94F285F73A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AA04CC8D-FEB4-474E-B709-82422227D96D}" type="slidenum">
              <a:rPr lang="hu-HU" altLang="hu-HU" sz="1200" smtClean="0">
                <a:latin typeface="Times New Roman" panose="02020603050405020304" pitchFamily="18" charset="0"/>
              </a:rPr>
              <a:pPr/>
              <a:t>11</a:t>
            </a:fld>
            <a:endParaRPr lang="hu-HU" altLang="hu-HU" sz="120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DB415878-E9DE-40D1-A21C-B0127D90D5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D5506F9D-0E25-45C9-A750-CC4502E145CA}" type="slidenum">
              <a:rPr lang="hu-HU" altLang="hu-HU" sz="1200" smtClean="0">
                <a:latin typeface="Times New Roman" panose="02020603050405020304" pitchFamily="18" charset="0"/>
              </a:rPr>
              <a:pPr/>
              <a:t>12</a:t>
            </a:fld>
            <a:endParaRPr lang="hu-HU" altLang="hu-HU" sz="1200">
              <a:latin typeface="Times New Roman" panose="02020603050405020304" pitchFamily="18" charset="0"/>
            </a:endParaRPr>
          </a:p>
        </p:txBody>
      </p:sp>
      <p:sp>
        <p:nvSpPr>
          <p:cNvPr id="26627" name="Rectangle 2">
            <a:extLst>
              <a:ext uri="{FF2B5EF4-FFF2-40B4-BE49-F238E27FC236}">
                <a16:creationId xmlns:a16="http://schemas.microsoft.com/office/drawing/2014/main" id="{75611934-D16C-48E8-BE9C-D562E5C49B68}"/>
              </a:ext>
            </a:extLst>
          </p:cNvPr>
          <p:cNvSpPr>
            <a:spLocks noGrp="1" noRot="1" noChangeAspect="1" noChangeArrowheads="1" noTextEdit="1"/>
          </p:cNvSpPr>
          <p:nvPr>
            <p:ph type="sldImg"/>
          </p:nvPr>
        </p:nvSpPr>
        <p:spPr>
          <a:solidFill>
            <a:srgbClr val="FFFFFF"/>
          </a:solidFill>
          <a:ln/>
        </p:spPr>
      </p:sp>
      <p:sp>
        <p:nvSpPr>
          <p:cNvPr id="26628" name="Rectangle 3">
            <a:extLst>
              <a:ext uri="{FF2B5EF4-FFF2-40B4-BE49-F238E27FC236}">
                <a16:creationId xmlns:a16="http://schemas.microsoft.com/office/drawing/2014/main" id="{B5BE9F52-DD2A-4D0A-910D-219A43D78297}"/>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EA5BE9C0-A859-4914-B7B8-EF88E8CF55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76D27866-3784-4BC0-92F5-8723A8D98A2A}" type="slidenum">
              <a:rPr lang="hu-HU" altLang="hu-HU" sz="1200" smtClean="0">
                <a:latin typeface="Times New Roman" panose="02020603050405020304" pitchFamily="18" charset="0"/>
              </a:rPr>
              <a:pPr/>
              <a:t>13</a:t>
            </a:fld>
            <a:endParaRPr lang="hu-HU" altLang="hu-HU" sz="1200">
              <a:latin typeface="Times New Roman" panose="02020603050405020304" pitchFamily="18" charset="0"/>
            </a:endParaRPr>
          </a:p>
        </p:txBody>
      </p:sp>
      <p:sp>
        <p:nvSpPr>
          <p:cNvPr id="28675" name="Rectangle 2">
            <a:extLst>
              <a:ext uri="{FF2B5EF4-FFF2-40B4-BE49-F238E27FC236}">
                <a16:creationId xmlns:a16="http://schemas.microsoft.com/office/drawing/2014/main" id="{EB1BB40F-88D5-4842-A916-B99050B36F01}"/>
              </a:ext>
            </a:extLst>
          </p:cNvPr>
          <p:cNvSpPr>
            <a:spLocks noGrp="1" noRot="1" noChangeAspect="1" noChangeArrowheads="1" noTextEdit="1"/>
          </p:cNvSpPr>
          <p:nvPr>
            <p:ph type="sldImg"/>
          </p:nvPr>
        </p:nvSpPr>
        <p:spPr>
          <a:solidFill>
            <a:srgbClr val="FFFFFF"/>
          </a:solidFill>
          <a:ln/>
        </p:spPr>
      </p:sp>
      <p:sp>
        <p:nvSpPr>
          <p:cNvPr id="28676" name="Rectangle 3">
            <a:extLst>
              <a:ext uri="{FF2B5EF4-FFF2-40B4-BE49-F238E27FC236}">
                <a16:creationId xmlns:a16="http://schemas.microsoft.com/office/drawing/2014/main" id="{DD4F42FB-3BB8-4CAB-811F-8B76B1CECD4A}"/>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E90A70F1-330E-4BC0-AB9F-FA1C6FDEED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FB978E73-5321-45A5-9F31-0693EECEE44E}" type="slidenum">
              <a:rPr lang="hu-HU" altLang="hu-HU" sz="1200" smtClean="0">
                <a:latin typeface="Times New Roman" panose="02020603050405020304" pitchFamily="18" charset="0"/>
              </a:rPr>
              <a:pPr/>
              <a:t>14</a:t>
            </a:fld>
            <a:endParaRPr lang="hu-HU" altLang="hu-HU" sz="1200">
              <a:latin typeface="Times New Roman" panose="02020603050405020304" pitchFamily="18" charset="0"/>
            </a:endParaRPr>
          </a:p>
        </p:txBody>
      </p:sp>
      <p:sp>
        <p:nvSpPr>
          <p:cNvPr id="30723" name="Rectangle 2">
            <a:extLst>
              <a:ext uri="{FF2B5EF4-FFF2-40B4-BE49-F238E27FC236}">
                <a16:creationId xmlns:a16="http://schemas.microsoft.com/office/drawing/2014/main" id="{BA987E46-075C-4B74-A26F-4E2FC35723B3}"/>
              </a:ext>
            </a:extLst>
          </p:cNvPr>
          <p:cNvSpPr>
            <a:spLocks noGrp="1" noRot="1" noChangeAspect="1" noChangeArrowheads="1" noTextEdit="1"/>
          </p:cNvSpPr>
          <p:nvPr>
            <p:ph type="sldImg"/>
          </p:nvPr>
        </p:nvSpPr>
        <p:spPr>
          <a:solidFill>
            <a:srgbClr val="FFFFFF"/>
          </a:solidFill>
          <a:ln/>
        </p:spPr>
      </p:sp>
      <p:sp>
        <p:nvSpPr>
          <p:cNvPr id="30724" name="Rectangle 3">
            <a:extLst>
              <a:ext uri="{FF2B5EF4-FFF2-40B4-BE49-F238E27FC236}">
                <a16:creationId xmlns:a16="http://schemas.microsoft.com/office/drawing/2014/main" id="{8F083B2B-CC3B-4E22-AA8D-27DCA5DF2D02}"/>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743D3839-088C-4E69-B4C0-D376574717E4}"/>
              </a:ext>
            </a:extLst>
          </p:cNvPr>
          <p:cNvSpPr txBox="1">
            <a:spLocks noGrp="1" noChangeArrowheads="1"/>
          </p:cNvSpPr>
          <p:nvPr/>
        </p:nvSpPr>
        <p:spPr bwMode="auto">
          <a:xfrm>
            <a:off x="3883025" y="9259888"/>
            <a:ext cx="29686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pPr algn="r"/>
            <a:fld id="{2D9E977A-6DDB-451F-8317-4E727AEBA4E5}" type="slidenum">
              <a:rPr lang="hu-HU" altLang="hu-HU" sz="1200">
                <a:latin typeface="Times New Roman" panose="02020603050405020304" pitchFamily="18" charset="0"/>
              </a:rPr>
              <a:pPr algn="r"/>
              <a:t>15</a:t>
            </a:fld>
            <a:endParaRPr lang="hu-HU" altLang="hu-HU" sz="1200">
              <a:latin typeface="Times New Roman" panose="02020603050405020304" pitchFamily="18" charset="0"/>
            </a:endParaRPr>
          </a:p>
        </p:txBody>
      </p:sp>
      <p:sp>
        <p:nvSpPr>
          <p:cNvPr id="32771" name="Rectangle 2">
            <a:extLst>
              <a:ext uri="{FF2B5EF4-FFF2-40B4-BE49-F238E27FC236}">
                <a16:creationId xmlns:a16="http://schemas.microsoft.com/office/drawing/2014/main" id="{808F90DC-0F91-40C2-82FD-CA074F3C5448}"/>
              </a:ext>
            </a:extLst>
          </p:cNvPr>
          <p:cNvSpPr>
            <a:spLocks noChangeArrowheads="1" noTextEdit="1"/>
          </p:cNvSpPr>
          <p:nvPr>
            <p:ph type="sldImg"/>
          </p:nvPr>
        </p:nvSpPr>
        <p:spPr>
          <a:ln/>
        </p:spPr>
      </p:sp>
      <p:sp>
        <p:nvSpPr>
          <p:cNvPr id="32772" name="Rectangle 3">
            <a:extLst>
              <a:ext uri="{FF2B5EF4-FFF2-40B4-BE49-F238E27FC236}">
                <a16:creationId xmlns:a16="http://schemas.microsoft.com/office/drawing/2014/main" id="{470D41B8-7AEE-4519-AF79-A2D537BDEE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hu-H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B1340C4-6B39-402F-A60A-688172ACFF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408DB7D0-84D2-4FEC-A581-18B69D09BB5C}" type="slidenum">
              <a:rPr lang="hu-HU" altLang="hu-HU" sz="1200" smtClean="0">
                <a:latin typeface="Times New Roman" panose="02020603050405020304" pitchFamily="18" charset="0"/>
              </a:rPr>
              <a:pPr/>
              <a:t>16</a:t>
            </a:fld>
            <a:endParaRPr lang="hu-HU" altLang="hu-HU" sz="1200">
              <a:latin typeface="Times New Roman" panose="02020603050405020304" pitchFamily="18" charset="0"/>
            </a:endParaRPr>
          </a:p>
        </p:txBody>
      </p:sp>
      <p:sp>
        <p:nvSpPr>
          <p:cNvPr id="34819" name="Rectangle 2">
            <a:extLst>
              <a:ext uri="{FF2B5EF4-FFF2-40B4-BE49-F238E27FC236}">
                <a16:creationId xmlns:a16="http://schemas.microsoft.com/office/drawing/2014/main" id="{8B067B36-EED4-4FF6-93DE-15B016FC9CF0}"/>
              </a:ext>
            </a:extLst>
          </p:cNvPr>
          <p:cNvSpPr>
            <a:spLocks noGrp="1" noRot="1" noChangeAspect="1" noChangeArrowheads="1" noTextEdit="1"/>
          </p:cNvSpPr>
          <p:nvPr>
            <p:ph type="sldImg"/>
          </p:nvPr>
        </p:nvSpPr>
        <p:spPr>
          <a:solidFill>
            <a:srgbClr val="FFFFFF"/>
          </a:solidFill>
          <a:ln/>
        </p:spPr>
      </p:sp>
      <p:sp>
        <p:nvSpPr>
          <p:cNvPr id="34820" name="Rectangle 3">
            <a:extLst>
              <a:ext uri="{FF2B5EF4-FFF2-40B4-BE49-F238E27FC236}">
                <a16:creationId xmlns:a16="http://schemas.microsoft.com/office/drawing/2014/main" id="{1FC00749-16EF-41A9-964C-09684F19F41E}"/>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BEF46B5C-4A23-435B-AD22-5E9799BB74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7D323AB8-477A-493A-BFA0-497B7094EBB9}" type="slidenum">
              <a:rPr lang="hu-HU" altLang="hu-HU" sz="1200" smtClean="0">
                <a:latin typeface="Times New Roman" panose="02020603050405020304" pitchFamily="18" charset="0"/>
              </a:rPr>
              <a:pPr/>
              <a:t>17</a:t>
            </a:fld>
            <a:endParaRPr lang="hu-HU" altLang="hu-HU" sz="1200">
              <a:latin typeface="Times New Roman" panose="02020603050405020304" pitchFamily="18" charset="0"/>
            </a:endParaRPr>
          </a:p>
        </p:txBody>
      </p:sp>
      <p:sp>
        <p:nvSpPr>
          <p:cNvPr id="36867" name="Rectangle 2">
            <a:extLst>
              <a:ext uri="{FF2B5EF4-FFF2-40B4-BE49-F238E27FC236}">
                <a16:creationId xmlns:a16="http://schemas.microsoft.com/office/drawing/2014/main" id="{D4E970D1-668C-4D92-B305-5BB1342BC7CF}"/>
              </a:ext>
            </a:extLst>
          </p:cNvPr>
          <p:cNvSpPr>
            <a:spLocks noGrp="1" noRot="1" noChangeAspect="1" noChangeArrowheads="1" noTextEdit="1"/>
          </p:cNvSpPr>
          <p:nvPr>
            <p:ph type="sldImg"/>
          </p:nvPr>
        </p:nvSpPr>
        <p:spPr>
          <a:solidFill>
            <a:srgbClr val="FFFFFF"/>
          </a:solidFill>
          <a:ln/>
        </p:spPr>
      </p:sp>
      <p:sp>
        <p:nvSpPr>
          <p:cNvPr id="36868" name="Rectangle 3">
            <a:extLst>
              <a:ext uri="{FF2B5EF4-FFF2-40B4-BE49-F238E27FC236}">
                <a16:creationId xmlns:a16="http://schemas.microsoft.com/office/drawing/2014/main" id="{4EA41447-A698-4404-8384-F0A93115BF83}"/>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FA19D15D-8089-4FEE-BF82-D35D622E35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55B63650-3ED9-4764-A330-55CBB9B7C8BC}" type="slidenum">
              <a:rPr lang="hu-HU" altLang="hu-HU" sz="1200" smtClean="0">
                <a:latin typeface="Times New Roman" panose="02020603050405020304" pitchFamily="18" charset="0"/>
              </a:rPr>
              <a:pPr/>
              <a:t>18</a:t>
            </a:fld>
            <a:endParaRPr lang="hu-HU" altLang="hu-HU" sz="1200">
              <a:latin typeface="Times New Roman" panose="02020603050405020304" pitchFamily="18" charset="0"/>
            </a:endParaRPr>
          </a:p>
        </p:txBody>
      </p:sp>
      <p:sp>
        <p:nvSpPr>
          <p:cNvPr id="38915" name="Rectangle 2">
            <a:extLst>
              <a:ext uri="{FF2B5EF4-FFF2-40B4-BE49-F238E27FC236}">
                <a16:creationId xmlns:a16="http://schemas.microsoft.com/office/drawing/2014/main" id="{F1490D86-88C2-4A06-B65E-00059640C887}"/>
              </a:ext>
            </a:extLst>
          </p:cNvPr>
          <p:cNvSpPr>
            <a:spLocks noGrp="1" noRot="1" noChangeAspect="1" noChangeArrowheads="1" noTextEdit="1"/>
          </p:cNvSpPr>
          <p:nvPr>
            <p:ph type="sldImg"/>
          </p:nvPr>
        </p:nvSpPr>
        <p:spPr>
          <a:solidFill>
            <a:srgbClr val="FFFFFF"/>
          </a:solidFill>
          <a:ln/>
        </p:spPr>
      </p:sp>
      <p:sp>
        <p:nvSpPr>
          <p:cNvPr id="38916" name="Rectangle 3">
            <a:extLst>
              <a:ext uri="{FF2B5EF4-FFF2-40B4-BE49-F238E27FC236}">
                <a16:creationId xmlns:a16="http://schemas.microsoft.com/office/drawing/2014/main" id="{36EE78DA-94D3-4E4D-B0C8-75D9B327138C}"/>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E38B8760-02FE-4A6F-86CE-F8CB285DB8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8EE45DEE-18AD-4A72-B487-5D52E862846F}" type="slidenum">
              <a:rPr lang="hu-HU" altLang="hu-HU" sz="1200" smtClean="0">
                <a:latin typeface="Times New Roman" panose="02020603050405020304" pitchFamily="18" charset="0"/>
              </a:rPr>
              <a:pPr/>
              <a:t>19</a:t>
            </a:fld>
            <a:endParaRPr lang="hu-HU" altLang="hu-HU" sz="1200">
              <a:latin typeface="Times New Roman" panose="02020603050405020304" pitchFamily="18" charset="0"/>
            </a:endParaRPr>
          </a:p>
        </p:txBody>
      </p:sp>
      <p:sp>
        <p:nvSpPr>
          <p:cNvPr id="40963" name="Rectangle 2">
            <a:extLst>
              <a:ext uri="{FF2B5EF4-FFF2-40B4-BE49-F238E27FC236}">
                <a16:creationId xmlns:a16="http://schemas.microsoft.com/office/drawing/2014/main" id="{7202CA7A-D4C8-4C93-98AA-D1D4652067AD}"/>
              </a:ext>
            </a:extLst>
          </p:cNvPr>
          <p:cNvSpPr>
            <a:spLocks noGrp="1" noRot="1" noChangeAspect="1" noChangeArrowheads="1" noTextEdit="1"/>
          </p:cNvSpPr>
          <p:nvPr>
            <p:ph type="sldImg"/>
          </p:nvPr>
        </p:nvSpPr>
        <p:spPr>
          <a:solidFill>
            <a:srgbClr val="FFFFFF"/>
          </a:solidFill>
          <a:ln/>
        </p:spPr>
      </p:sp>
      <p:sp>
        <p:nvSpPr>
          <p:cNvPr id="40964" name="Rectangle 3">
            <a:extLst>
              <a:ext uri="{FF2B5EF4-FFF2-40B4-BE49-F238E27FC236}">
                <a16:creationId xmlns:a16="http://schemas.microsoft.com/office/drawing/2014/main" id="{663AC6AE-FB23-4A6E-81B7-E1BC8D179384}"/>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280A39A7-B3BC-4532-B8F1-007E8974DB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BD122DA1-9BF3-4A8A-8561-72B3986EF3EF}" type="slidenum">
              <a:rPr lang="hu-HU" altLang="hu-HU" sz="1200" smtClean="0">
                <a:latin typeface="Times New Roman" panose="02020603050405020304" pitchFamily="18" charset="0"/>
              </a:rPr>
              <a:pPr/>
              <a:t>20</a:t>
            </a:fld>
            <a:endParaRPr lang="hu-HU" altLang="hu-HU" sz="1200">
              <a:latin typeface="Times New Roman" panose="02020603050405020304" pitchFamily="18" charset="0"/>
            </a:endParaRPr>
          </a:p>
        </p:txBody>
      </p:sp>
      <p:sp>
        <p:nvSpPr>
          <p:cNvPr id="43011" name="Rectangle 2">
            <a:extLst>
              <a:ext uri="{FF2B5EF4-FFF2-40B4-BE49-F238E27FC236}">
                <a16:creationId xmlns:a16="http://schemas.microsoft.com/office/drawing/2014/main" id="{6A7C763F-9ABE-4B6C-8D51-E6BF8FF14331}"/>
              </a:ext>
            </a:extLst>
          </p:cNvPr>
          <p:cNvSpPr>
            <a:spLocks noGrp="1" noRot="1" noChangeAspect="1" noChangeArrowheads="1" noTextEdit="1"/>
          </p:cNvSpPr>
          <p:nvPr>
            <p:ph type="sldImg"/>
          </p:nvPr>
        </p:nvSpPr>
        <p:spPr>
          <a:solidFill>
            <a:srgbClr val="FFFFFF"/>
          </a:solidFill>
          <a:ln/>
        </p:spPr>
      </p:sp>
      <p:sp>
        <p:nvSpPr>
          <p:cNvPr id="43012" name="Rectangle 3">
            <a:extLst>
              <a:ext uri="{FF2B5EF4-FFF2-40B4-BE49-F238E27FC236}">
                <a16:creationId xmlns:a16="http://schemas.microsoft.com/office/drawing/2014/main" id="{6A5BF7E0-55D9-481A-A33D-838536FC0991}"/>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5885A644-D083-44B0-AB15-266AA43EA5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879125EC-68A8-4605-A59F-C690CE444085}" type="slidenum">
              <a:rPr lang="hu-HU" altLang="hu-HU" sz="1200" smtClean="0">
                <a:latin typeface="Times New Roman" panose="02020603050405020304" pitchFamily="18" charset="0"/>
              </a:rPr>
              <a:pPr/>
              <a:t>2</a:t>
            </a:fld>
            <a:endParaRPr lang="hu-HU" altLang="hu-HU" sz="1200">
              <a:latin typeface="Times New Roman" panose="02020603050405020304" pitchFamily="18" charset="0"/>
            </a:endParaRPr>
          </a:p>
        </p:txBody>
      </p:sp>
      <p:sp>
        <p:nvSpPr>
          <p:cNvPr id="7171" name="Rectangle 2">
            <a:extLst>
              <a:ext uri="{FF2B5EF4-FFF2-40B4-BE49-F238E27FC236}">
                <a16:creationId xmlns:a16="http://schemas.microsoft.com/office/drawing/2014/main" id="{E0E1FACA-BB97-424C-96EE-A88A633B41AB}"/>
              </a:ext>
            </a:extLst>
          </p:cNvPr>
          <p:cNvSpPr>
            <a:spLocks noGrp="1" noRot="1" noChangeAspect="1" noChangeArrowheads="1" noTextEdit="1"/>
          </p:cNvSpPr>
          <p:nvPr>
            <p:ph type="sldImg"/>
          </p:nvPr>
        </p:nvSpPr>
        <p:spPr>
          <a:solidFill>
            <a:srgbClr val="FFFFFF"/>
          </a:solidFill>
          <a:ln/>
        </p:spPr>
      </p:sp>
      <p:sp>
        <p:nvSpPr>
          <p:cNvPr id="7172" name="Rectangle 3">
            <a:extLst>
              <a:ext uri="{FF2B5EF4-FFF2-40B4-BE49-F238E27FC236}">
                <a16:creationId xmlns:a16="http://schemas.microsoft.com/office/drawing/2014/main" id="{D92664BC-91BB-4504-88C6-36BD3A089786}"/>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96187DD6-A826-4307-AEA5-60D967BE58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168491A3-8B79-4BFB-AD81-62D4CB27C68E}" type="slidenum">
              <a:rPr lang="hu-HU" altLang="hu-HU" sz="1200" smtClean="0">
                <a:latin typeface="Times New Roman" panose="02020603050405020304" pitchFamily="18" charset="0"/>
              </a:rPr>
              <a:pPr/>
              <a:t>21</a:t>
            </a:fld>
            <a:endParaRPr lang="hu-HU" altLang="hu-HU" sz="1200">
              <a:latin typeface="Times New Roman" panose="02020603050405020304" pitchFamily="18" charset="0"/>
            </a:endParaRPr>
          </a:p>
        </p:txBody>
      </p:sp>
      <p:sp>
        <p:nvSpPr>
          <p:cNvPr id="45059" name="Rectangle 2">
            <a:extLst>
              <a:ext uri="{FF2B5EF4-FFF2-40B4-BE49-F238E27FC236}">
                <a16:creationId xmlns:a16="http://schemas.microsoft.com/office/drawing/2014/main" id="{1096B4FC-E3A1-48A1-BC69-DD02C1A912E6}"/>
              </a:ext>
            </a:extLst>
          </p:cNvPr>
          <p:cNvSpPr>
            <a:spLocks noGrp="1" noRot="1" noChangeAspect="1" noChangeArrowheads="1" noTextEdit="1"/>
          </p:cNvSpPr>
          <p:nvPr>
            <p:ph type="sldImg"/>
          </p:nvPr>
        </p:nvSpPr>
        <p:spPr>
          <a:solidFill>
            <a:srgbClr val="FFFFFF"/>
          </a:solidFill>
          <a:ln/>
        </p:spPr>
      </p:sp>
      <p:sp>
        <p:nvSpPr>
          <p:cNvPr id="45060" name="Rectangle 3">
            <a:extLst>
              <a:ext uri="{FF2B5EF4-FFF2-40B4-BE49-F238E27FC236}">
                <a16:creationId xmlns:a16="http://schemas.microsoft.com/office/drawing/2014/main" id="{FCDB05DF-BFB4-483E-956A-76B506E0F3EF}"/>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081C6FD2-4429-4B31-A2FA-2297DBFF4C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797313FD-EF95-42E4-9BA7-458D74FB0E9F}" type="slidenum">
              <a:rPr lang="hu-HU" altLang="hu-HU" sz="1200" smtClean="0">
                <a:latin typeface="Times New Roman" panose="02020603050405020304" pitchFamily="18" charset="0"/>
              </a:rPr>
              <a:pPr/>
              <a:t>22</a:t>
            </a:fld>
            <a:endParaRPr lang="hu-HU" altLang="hu-HU" sz="1200">
              <a:latin typeface="Times New Roman" panose="02020603050405020304" pitchFamily="18" charset="0"/>
            </a:endParaRPr>
          </a:p>
        </p:txBody>
      </p:sp>
      <p:sp>
        <p:nvSpPr>
          <p:cNvPr id="47107" name="Rectangle 2">
            <a:extLst>
              <a:ext uri="{FF2B5EF4-FFF2-40B4-BE49-F238E27FC236}">
                <a16:creationId xmlns:a16="http://schemas.microsoft.com/office/drawing/2014/main" id="{7CE0777C-DA2B-49C4-9C91-02C2C67810E3}"/>
              </a:ext>
            </a:extLst>
          </p:cNvPr>
          <p:cNvSpPr>
            <a:spLocks noGrp="1" noRot="1" noChangeAspect="1" noChangeArrowheads="1" noTextEdit="1"/>
          </p:cNvSpPr>
          <p:nvPr>
            <p:ph type="sldImg"/>
          </p:nvPr>
        </p:nvSpPr>
        <p:spPr>
          <a:solidFill>
            <a:srgbClr val="FFFFFF"/>
          </a:solidFill>
          <a:ln/>
        </p:spPr>
      </p:sp>
      <p:sp>
        <p:nvSpPr>
          <p:cNvPr id="47108" name="Rectangle 3">
            <a:extLst>
              <a:ext uri="{FF2B5EF4-FFF2-40B4-BE49-F238E27FC236}">
                <a16:creationId xmlns:a16="http://schemas.microsoft.com/office/drawing/2014/main" id="{E51E1AB5-8881-47FA-BD0E-EFEA89BAC4B3}"/>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30853B8E-3F2A-415F-9B05-6E430BE644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98FEC596-E61D-4D2E-9AA3-512DCC42DC7F}" type="slidenum">
              <a:rPr lang="hu-HU" altLang="hu-HU" sz="1200" smtClean="0">
                <a:latin typeface="Times New Roman" panose="02020603050405020304" pitchFamily="18" charset="0"/>
              </a:rPr>
              <a:pPr/>
              <a:t>23</a:t>
            </a:fld>
            <a:endParaRPr lang="hu-HU" altLang="hu-HU" sz="1200">
              <a:latin typeface="Times New Roman" panose="02020603050405020304" pitchFamily="18" charset="0"/>
            </a:endParaRPr>
          </a:p>
        </p:txBody>
      </p:sp>
      <p:sp>
        <p:nvSpPr>
          <p:cNvPr id="49155" name="Rectangle 2">
            <a:extLst>
              <a:ext uri="{FF2B5EF4-FFF2-40B4-BE49-F238E27FC236}">
                <a16:creationId xmlns:a16="http://schemas.microsoft.com/office/drawing/2014/main" id="{3DD9287D-C931-433B-BA00-E014437887CB}"/>
              </a:ext>
            </a:extLst>
          </p:cNvPr>
          <p:cNvSpPr>
            <a:spLocks noGrp="1" noRot="1" noChangeAspect="1" noChangeArrowheads="1" noTextEdit="1"/>
          </p:cNvSpPr>
          <p:nvPr>
            <p:ph type="sldImg"/>
          </p:nvPr>
        </p:nvSpPr>
        <p:spPr>
          <a:solidFill>
            <a:srgbClr val="FFFFFF"/>
          </a:solidFill>
          <a:ln/>
        </p:spPr>
      </p:sp>
      <p:sp>
        <p:nvSpPr>
          <p:cNvPr id="49156" name="Rectangle 3">
            <a:extLst>
              <a:ext uri="{FF2B5EF4-FFF2-40B4-BE49-F238E27FC236}">
                <a16:creationId xmlns:a16="http://schemas.microsoft.com/office/drawing/2014/main" id="{1C403AF7-F090-443C-8D88-C91ED7A99D23}"/>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1370210-BDD8-4990-960D-AE81821115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3F3E5658-8688-4802-BCD1-C4728C416044}" type="slidenum">
              <a:rPr lang="hu-HU" altLang="hu-HU" sz="1200" smtClean="0">
                <a:latin typeface="Times New Roman" panose="02020603050405020304" pitchFamily="18" charset="0"/>
              </a:rPr>
              <a:pPr/>
              <a:t>3</a:t>
            </a:fld>
            <a:endParaRPr lang="hu-HU" altLang="hu-HU" sz="1200">
              <a:latin typeface="Times New Roman" panose="02020603050405020304" pitchFamily="18" charset="0"/>
            </a:endParaRPr>
          </a:p>
        </p:txBody>
      </p:sp>
      <p:sp>
        <p:nvSpPr>
          <p:cNvPr id="9219" name="Rectangle 2">
            <a:extLst>
              <a:ext uri="{FF2B5EF4-FFF2-40B4-BE49-F238E27FC236}">
                <a16:creationId xmlns:a16="http://schemas.microsoft.com/office/drawing/2014/main" id="{934AFECA-CFD8-4C99-AA5C-C3432104FA10}"/>
              </a:ext>
            </a:extLst>
          </p:cNvPr>
          <p:cNvSpPr>
            <a:spLocks noGrp="1" noRot="1" noChangeAspect="1" noChangeArrowheads="1" noTextEdit="1"/>
          </p:cNvSpPr>
          <p:nvPr>
            <p:ph type="sldImg"/>
          </p:nvPr>
        </p:nvSpPr>
        <p:spPr>
          <a:solidFill>
            <a:srgbClr val="FFFFFF"/>
          </a:solidFill>
          <a:ln/>
        </p:spPr>
      </p:sp>
      <p:sp>
        <p:nvSpPr>
          <p:cNvPr id="9220" name="Rectangle 3">
            <a:extLst>
              <a:ext uri="{FF2B5EF4-FFF2-40B4-BE49-F238E27FC236}">
                <a16:creationId xmlns:a16="http://schemas.microsoft.com/office/drawing/2014/main" id="{0F9C908B-C1F5-43DD-9053-6DAC69121E9E}"/>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1658253-98EE-45FE-8401-B35A3EECA4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E289A96B-6120-427D-B2E4-641C54911567}" type="slidenum">
              <a:rPr lang="hu-HU" altLang="hu-HU" sz="1200" smtClean="0">
                <a:latin typeface="Times New Roman" panose="02020603050405020304" pitchFamily="18" charset="0"/>
              </a:rPr>
              <a:pPr/>
              <a:t>4</a:t>
            </a:fld>
            <a:endParaRPr lang="hu-HU" altLang="hu-HU" sz="1200">
              <a:latin typeface="Times New Roman" panose="02020603050405020304" pitchFamily="18" charset="0"/>
            </a:endParaRPr>
          </a:p>
        </p:txBody>
      </p:sp>
      <p:sp>
        <p:nvSpPr>
          <p:cNvPr id="11267" name="Rectangle 2">
            <a:extLst>
              <a:ext uri="{FF2B5EF4-FFF2-40B4-BE49-F238E27FC236}">
                <a16:creationId xmlns:a16="http://schemas.microsoft.com/office/drawing/2014/main" id="{8E3933FC-3B8F-4A1F-BA14-144C626E8694}"/>
              </a:ext>
            </a:extLst>
          </p:cNvPr>
          <p:cNvSpPr>
            <a:spLocks noGrp="1" noRot="1" noChangeAspect="1" noChangeArrowheads="1" noTextEdit="1"/>
          </p:cNvSpPr>
          <p:nvPr>
            <p:ph type="sldImg"/>
          </p:nvPr>
        </p:nvSpPr>
        <p:spPr>
          <a:solidFill>
            <a:srgbClr val="FFFFFF"/>
          </a:solidFill>
          <a:ln/>
        </p:spPr>
      </p:sp>
      <p:sp>
        <p:nvSpPr>
          <p:cNvPr id="11268" name="Rectangle 3">
            <a:extLst>
              <a:ext uri="{FF2B5EF4-FFF2-40B4-BE49-F238E27FC236}">
                <a16:creationId xmlns:a16="http://schemas.microsoft.com/office/drawing/2014/main" id="{6F3199A1-3871-4B5B-A3F9-A2FACA84159A}"/>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E15B37AF-B25D-4669-8832-BF641C631C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2FACBB48-9EC7-41E7-BB83-08818BA6F1E4}" type="slidenum">
              <a:rPr lang="hu-HU" altLang="hu-HU" sz="1200" smtClean="0">
                <a:latin typeface="Times New Roman" panose="02020603050405020304" pitchFamily="18" charset="0"/>
              </a:rPr>
              <a:pPr/>
              <a:t>5</a:t>
            </a:fld>
            <a:endParaRPr lang="hu-HU" altLang="hu-HU" sz="1200">
              <a:latin typeface="Times New Roman" panose="02020603050405020304" pitchFamily="18" charset="0"/>
            </a:endParaRPr>
          </a:p>
        </p:txBody>
      </p:sp>
      <p:sp>
        <p:nvSpPr>
          <p:cNvPr id="13315" name="Rectangle 2">
            <a:extLst>
              <a:ext uri="{FF2B5EF4-FFF2-40B4-BE49-F238E27FC236}">
                <a16:creationId xmlns:a16="http://schemas.microsoft.com/office/drawing/2014/main" id="{6518CD75-C6A3-4C05-92BF-9EA758F792CB}"/>
              </a:ext>
            </a:extLst>
          </p:cNvPr>
          <p:cNvSpPr>
            <a:spLocks noGrp="1" noRot="1" noChangeAspect="1" noChangeArrowheads="1" noTextEdit="1"/>
          </p:cNvSpPr>
          <p:nvPr>
            <p:ph type="sldImg"/>
          </p:nvPr>
        </p:nvSpPr>
        <p:spPr>
          <a:solidFill>
            <a:srgbClr val="FFFFFF"/>
          </a:solidFill>
          <a:ln/>
        </p:spPr>
      </p:sp>
      <p:sp>
        <p:nvSpPr>
          <p:cNvPr id="13316" name="Rectangle 3">
            <a:extLst>
              <a:ext uri="{FF2B5EF4-FFF2-40B4-BE49-F238E27FC236}">
                <a16:creationId xmlns:a16="http://schemas.microsoft.com/office/drawing/2014/main" id="{1477766A-A766-4D2A-B192-435EA27BB899}"/>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D1743EF-627B-4E12-A6B4-E6CF2CEF47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C1D7D28B-4AA6-48F8-BC18-E2AF73FF5B12}" type="slidenum">
              <a:rPr lang="hu-HU" altLang="hu-HU" sz="1200" smtClean="0">
                <a:latin typeface="Times New Roman" panose="02020603050405020304" pitchFamily="18" charset="0"/>
              </a:rPr>
              <a:pPr/>
              <a:t>6</a:t>
            </a:fld>
            <a:endParaRPr lang="hu-HU" altLang="hu-HU" sz="1200">
              <a:latin typeface="Times New Roman" panose="02020603050405020304" pitchFamily="18" charset="0"/>
            </a:endParaRPr>
          </a:p>
        </p:txBody>
      </p:sp>
      <p:sp>
        <p:nvSpPr>
          <p:cNvPr id="15363" name="Rectangle 2">
            <a:extLst>
              <a:ext uri="{FF2B5EF4-FFF2-40B4-BE49-F238E27FC236}">
                <a16:creationId xmlns:a16="http://schemas.microsoft.com/office/drawing/2014/main" id="{A22431DD-345B-4E58-AC27-E85DCF8DA0E6}"/>
              </a:ext>
            </a:extLst>
          </p:cNvPr>
          <p:cNvSpPr>
            <a:spLocks noGrp="1" noRot="1" noChangeAspect="1" noChangeArrowheads="1" noTextEdit="1"/>
          </p:cNvSpPr>
          <p:nvPr>
            <p:ph type="sldImg"/>
          </p:nvPr>
        </p:nvSpPr>
        <p:spPr>
          <a:solidFill>
            <a:srgbClr val="FFFFFF"/>
          </a:solidFill>
          <a:ln/>
        </p:spPr>
      </p:sp>
      <p:sp>
        <p:nvSpPr>
          <p:cNvPr id="15364" name="Rectangle 3">
            <a:extLst>
              <a:ext uri="{FF2B5EF4-FFF2-40B4-BE49-F238E27FC236}">
                <a16:creationId xmlns:a16="http://schemas.microsoft.com/office/drawing/2014/main" id="{EE883F63-24CA-4758-983B-6E1E4DAB8936}"/>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6B99C65E-A621-4E20-8CD7-3EC1B303A8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0C34E872-9602-45E2-B409-F797CE3C3B69}" type="slidenum">
              <a:rPr lang="hu-HU" altLang="hu-HU" sz="1200" smtClean="0">
                <a:latin typeface="Times New Roman" panose="02020603050405020304" pitchFamily="18" charset="0"/>
              </a:rPr>
              <a:pPr/>
              <a:t>7</a:t>
            </a:fld>
            <a:endParaRPr lang="hu-HU" altLang="hu-HU" sz="1200">
              <a:latin typeface="Times New Roman" panose="02020603050405020304" pitchFamily="18" charset="0"/>
            </a:endParaRPr>
          </a:p>
        </p:txBody>
      </p:sp>
      <p:sp>
        <p:nvSpPr>
          <p:cNvPr id="17411" name="Rectangle 2">
            <a:extLst>
              <a:ext uri="{FF2B5EF4-FFF2-40B4-BE49-F238E27FC236}">
                <a16:creationId xmlns:a16="http://schemas.microsoft.com/office/drawing/2014/main" id="{70E493C4-2395-4C8A-946A-CA335330CA29}"/>
              </a:ext>
            </a:extLst>
          </p:cNvPr>
          <p:cNvSpPr>
            <a:spLocks noGrp="1" noRot="1" noChangeAspect="1" noChangeArrowheads="1" noTextEdit="1"/>
          </p:cNvSpPr>
          <p:nvPr>
            <p:ph type="sldImg"/>
          </p:nvPr>
        </p:nvSpPr>
        <p:spPr>
          <a:solidFill>
            <a:srgbClr val="FFFFFF"/>
          </a:solidFill>
          <a:ln/>
        </p:spPr>
      </p:sp>
      <p:sp>
        <p:nvSpPr>
          <p:cNvPr id="17412" name="Rectangle 3">
            <a:extLst>
              <a:ext uri="{FF2B5EF4-FFF2-40B4-BE49-F238E27FC236}">
                <a16:creationId xmlns:a16="http://schemas.microsoft.com/office/drawing/2014/main" id="{DA490A78-046C-4678-A225-3540DAE15810}"/>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677E1939-310E-4D28-8A75-0532E9FC4B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73C44D10-591E-473E-92C5-875D39D99800}" type="slidenum">
              <a:rPr lang="hu-HU" altLang="hu-HU" sz="1200" smtClean="0">
                <a:latin typeface="Times New Roman" panose="02020603050405020304" pitchFamily="18" charset="0"/>
              </a:rPr>
              <a:pPr/>
              <a:t>8</a:t>
            </a:fld>
            <a:endParaRPr lang="hu-HU" altLang="hu-HU" sz="1200">
              <a:latin typeface="Times New Roman" panose="02020603050405020304" pitchFamily="18" charset="0"/>
            </a:endParaRPr>
          </a:p>
        </p:txBody>
      </p:sp>
      <p:sp>
        <p:nvSpPr>
          <p:cNvPr id="19459" name="Rectangle 2">
            <a:extLst>
              <a:ext uri="{FF2B5EF4-FFF2-40B4-BE49-F238E27FC236}">
                <a16:creationId xmlns:a16="http://schemas.microsoft.com/office/drawing/2014/main" id="{393DFFEA-7FB9-4ABF-B481-1257C1350C50}"/>
              </a:ext>
            </a:extLst>
          </p:cNvPr>
          <p:cNvSpPr>
            <a:spLocks noGrp="1" noRot="1" noChangeAspect="1" noChangeArrowheads="1" noTextEdit="1"/>
          </p:cNvSpPr>
          <p:nvPr>
            <p:ph type="sldImg"/>
          </p:nvPr>
        </p:nvSpPr>
        <p:spPr>
          <a:solidFill>
            <a:srgbClr val="FFFFFF"/>
          </a:solidFill>
          <a:ln/>
        </p:spPr>
      </p:sp>
      <p:sp>
        <p:nvSpPr>
          <p:cNvPr id="19460" name="Rectangle 3">
            <a:extLst>
              <a:ext uri="{FF2B5EF4-FFF2-40B4-BE49-F238E27FC236}">
                <a16:creationId xmlns:a16="http://schemas.microsoft.com/office/drawing/2014/main" id="{958CE48E-2E14-43A6-BCA9-D4314F38AF94}"/>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AE5EC88B-9EA5-442A-9A8A-6086DEAD9A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4257A2C7-F15A-42FB-B25B-F60AFDEE3026}" type="slidenum">
              <a:rPr lang="hu-HU" altLang="hu-HU" sz="1200" smtClean="0">
                <a:latin typeface="Times New Roman" panose="02020603050405020304" pitchFamily="18" charset="0"/>
              </a:rPr>
              <a:pPr/>
              <a:t>9</a:t>
            </a:fld>
            <a:endParaRPr lang="hu-HU" altLang="hu-HU" sz="1200">
              <a:latin typeface="Times New Roman" panose="02020603050405020304" pitchFamily="18" charset="0"/>
            </a:endParaRPr>
          </a:p>
        </p:txBody>
      </p:sp>
      <p:sp>
        <p:nvSpPr>
          <p:cNvPr id="21507" name="Rectangle 2">
            <a:extLst>
              <a:ext uri="{FF2B5EF4-FFF2-40B4-BE49-F238E27FC236}">
                <a16:creationId xmlns:a16="http://schemas.microsoft.com/office/drawing/2014/main" id="{9A2F91DE-5042-40C5-9D39-180EF8023376}"/>
              </a:ext>
            </a:extLst>
          </p:cNvPr>
          <p:cNvSpPr>
            <a:spLocks noGrp="1" noRot="1" noChangeAspect="1" noChangeArrowheads="1" noTextEdit="1"/>
          </p:cNvSpPr>
          <p:nvPr>
            <p:ph type="sldImg"/>
          </p:nvPr>
        </p:nvSpPr>
        <p:spPr>
          <a:solidFill>
            <a:srgbClr val="FFFFFF"/>
          </a:solidFill>
          <a:ln/>
        </p:spPr>
      </p:sp>
      <p:sp>
        <p:nvSpPr>
          <p:cNvPr id="21508" name="Rectangle 3">
            <a:extLst>
              <a:ext uri="{FF2B5EF4-FFF2-40B4-BE49-F238E27FC236}">
                <a16:creationId xmlns:a16="http://schemas.microsoft.com/office/drawing/2014/main" id="{5A28066E-68E8-4B42-AD50-A5659286CC9A}"/>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a:extLst>
              <a:ext uri="{FF2B5EF4-FFF2-40B4-BE49-F238E27FC236}">
                <a16:creationId xmlns:a16="http://schemas.microsoft.com/office/drawing/2014/main" id="{79FA4B4E-6A40-4529-BA62-D7032087E930}"/>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BCCC48D8-4584-4157-B853-C48D9B7DAB83}"/>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0F57D849-F76A-4FA2-B008-542E6685A631}"/>
              </a:ext>
            </a:extLst>
          </p:cNvPr>
          <p:cNvSpPr>
            <a:spLocks noGrp="1" noChangeArrowheads="1"/>
          </p:cNvSpPr>
          <p:nvPr>
            <p:ph type="sldNum" sz="quarter" idx="12"/>
          </p:nvPr>
        </p:nvSpPr>
        <p:spPr>
          <a:ln/>
        </p:spPr>
        <p:txBody>
          <a:bodyPr/>
          <a:lstStyle>
            <a:lvl1pPr>
              <a:defRPr/>
            </a:lvl1pPr>
          </a:lstStyle>
          <a:p>
            <a:pPr>
              <a:defRPr/>
            </a:pPr>
            <a:fld id="{93FB2F0D-E594-403F-814E-E3439175FDED}" type="slidenum">
              <a:rPr lang="hu-HU" altLang="hu-HU"/>
              <a:pPr>
                <a:defRPr/>
              </a:pPr>
              <a:t>‹#›</a:t>
            </a:fld>
            <a:endParaRPr lang="hu-HU" altLang="hu-HU"/>
          </a:p>
        </p:txBody>
      </p:sp>
    </p:spTree>
    <p:extLst>
      <p:ext uri="{BB962C8B-B14F-4D97-AF65-F5344CB8AC3E}">
        <p14:creationId xmlns:p14="http://schemas.microsoft.com/office/powerpoint/2010/main" val="371467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72C2929E-CD36-46EC-A014-178A408BB1C0}"/>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8347834B-2835-48FE-99DF-598F092FC7D5}"/>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A21E6472-06BF-42BA-8D85-8CB0DDA9E6AE}"/>
              </a:ext>
            </a:extLst>
          </p:cNvPr>
          <p:cNvSpPr>
            <a:spLocks noGrp="1" noChangeArrowheads="1"/>
          </p:cNvSpPr>
          <p:nvPr>
            <p:ph type="sldNum" sz="quarter" idx="12"/>
          </p:nvPr>
        </p:nvSpPr>
        <p:spPr>
          <a:ln/>
        </p:spPr>
        <p:txBody>
          <a:bodyPr/>
          <a:lstStyle>
            <a:lvl1pPr>
              <a:defRPr/>
            </a:lvl1pPr>
          </a:lstStyle>
          <a:p>
            <a:pPr>
              <a:defRPr/>
            </a:pPr>
            <a:fld id="{92CCA187-0DB5-411E-A671-1B8AB839D2E8}" type="slidenum">
              <a:rPr lang="hu-HU" altLang="hu-HU"/>
              <a:pPr>
                <a:defRPr/>
              </a:pPr>
              <a:t>‹#›</a:t>
            </a:fld>
            <a:endParaRPr lang="hu-HU" altLang="hu-HU"/>
          </a:p>
        </p:txBody>
      </p:sp>
    </p:spTree>
    <p:extLst>
      <p:ext uri="{BB962C8B-B14F-4D97-AF65-F5344CB8AC3E}">
        <p14:creationId xmlns:p14="http://schemas.microsoft.com/office/powerpoint/2010/main" val="78084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AB98D70F-3CF1-4B64-B9F1-94D157BA4368}"/>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A3496DFC-DCAD-4B52-8AD7-43CF01D804E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24CF8A4D-D62D-4256-9CCE-67BB17BA56B7}"/>
              </a:ext>
            </a:extLst>
          </p:cNvPr>
          <p:cNvSpPr>
            <a:spLocks noGrp="1" noChangeArrowheads="1"/>
          </p:cNvSpPr>
          <p:nvPr>
            <p:ph type="sldNum" sz="quarter" idx="12"/>
          </p:nvPr>
        </p:nvSpPr>
        <p:spPr>
          <a:ln/>
        </p:spPr>
        <p:txBody>
          <a:bodyPr/>
          <a:lstStyle>
            <a:lvl1pPr>
              <a:defRPr/>
            </a:lvl1pPr>
          </a:lstStyle>
          <a:p>
            <a:pPr>
              <a:defRPr/>
            </a:pPr>
            <a:fld id="{9968EEB4-29E3-4FF2-8EE1-8AEE942DA3FA}" type="slidenum">
              <a:rPr lang="hu-HU" altLang="hu-HU"/>
              <a:pPr>
                <a:defRPr/>
              </a:pPr>
              <a:t>‹#›</a:t>
            </a:fld>
            <a:endParaRPr lang="hu-HU" altLang="hu-HU"/>
          </a:p>
        </p:txBody>
      </p:sp>
    </p:spTree>
    <p:extLst>
      <p:ext uri="{BB962C8B-B14F-4D97-AF65-F5344CB8AC3E}">
        <p14:creationId xmlns:p14="http://schemas.microsoft.com/office/powerpoint/2010/main" val="2154104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963A5715-B11E-4A40-81D8-B356FDED7D86}"/>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2D23C4E0-76CE-496F-A870-C9B8EA5E35B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E11016F3-6E8D-4604-B944-A495D2F3F928}"/>
              </a:ext>
            </a:extLst>
          </p:cNvPr>
          <p:cNvSpPr>
            <a:spLocks noGrp="1" noChangeArrowheads="1"/>
          </p:cNvSpPr>
          <p:nvPr>
            <p:ph type="sldNum" sz="quarter" idx="12"/>
          </p:nvPr>
        </p:nvSpPr>
        <p:spPr>
          <a:ln/>
        </p:spPr>
        <p:txBody>
          <a:bodyPr/>
          <a:lstStyle>
            <a:lvl1pPr>
              <a:defRPr/>
            </a:lvl1pPr>
          </a:lstStyle>
          <a:p>
            <a:pPr>
              <a:defRPr/>
            </a:pPr>
            <a:fld id="{9510C124-FA35-4F8E-AE56-A81708F7196A}" type="slidenum">
              <a:rPr lang="hu-HU" altLang="hu-HU"/>
              <a:pPr>
                <a:defRPr/>
              </a:pPr>
              <a:t>‹#›</a:t>
            </a:fld>
            <a:endParaRPr lang="hu-HU" altLang="hu-HU"/>
          </a:p>
        </p:txBody>
      </p:sp>
    </p:spTree>
    <p:extLst>
      <p:ext uri="{BB962C8B-B14F-4D97-AF65-F5344CB8AC3E}">
        <p14:creationId xmlns:p14="http://schemas.microsoft.com/office/powerpoint/2010/main" val="172848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a:extLst>
              <a:ext uri="{FF2B5EF4-FFF2-40B4-BE49-F238E27FC236}">
                <a16:creationId xmlns:a16="http://schemas.microsoft.com/office/drawing/2014/main" id="{1F1E20F4-D866-4885-BBD8-B4F672198584}"/>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66E2671D-6510-47BD-93E2-C129548AA39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09018770-0134-4CC9-89D7-BBC6514AC531}"/>
              </a:ext>
            </a:extLst>
          </p:cNvPr>
          <p:cNvSpPr>
            <a:spLocks noGrp="1" noChangeArrowheads="1"/>
          </p:cNvSpPr>
          <p:nvPr>
            <p:ph type="sldNum" sz="quarter" idx="12"/>
          </p:nvPr>
        </p:nvSpPr>
        <p:spPr>
          <a:ln/>
        </p:spPr>
        <p:txBody>
          <a:bodyPr/>
          <a:lstStyle>
            <a:lvl1pPr>
              <a:defRPr/>
            </a:lvl1pPr>
          </a:lstStyle>
          <a:p>
            <a:pPr>
              <a:defRPr/>
            </a:pPr>
            <a:fld id="{B6DADB73-9728-4DC9-A027-C2F7F007AC77}" type="slidenum">
              <a:rPr lang="hu-HU" altLang="hu-HU"/>
              <a:pPr>
                <a:defRPr/>
              </a:pPr>
              <a:t>‹#›</a:t>
            </a:fld>
            <a:endParaRPr lang="hu-HU" altLang="hu-HU"/>
          </a:p>
        </p:txBody>
      </p:sp>
    </p:spTree>
    <p:extLst>
      <p:ext uri="{BB962C8B-B14F-4D97-AF65-F5344CB8AC3E}">
        <p14:creationId xmlns:p14="http://schemas.microsoft.com/office/powerpoint/2010/main" val="2555088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95E6D7EA-CCA2-4036-9CCC-380B71BAB440}"/>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E23ECB32-87AA-40DC-AAC3-4289064E948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2AD24852-8E4E-4879-AB7D-23320B20F185}"/>
              </a:ext>
            </a:extLst>
          </p:cNvPr>
          <p:cNvSpPr>
            <a:spLocks noGrp="1" noChangeArrowheads="1"/>
          </p:cNvSpPr>
          <p:nvPr>
            <p:ph type="sldNum" sz="quarter" idx="12"/>
          </p:nvPr>
        </p:nvSpPr>
        <p:spPr>
          <a:ln/>
        </p:spPr>
        <p:txBody>
          <a:bodyPr/>
          <a:lstStyle>
            <a:lvl1pPr>
              <a:defRPr/>
            </a:lvl1pPr>
          </a:lstStyle>
          <a:p>
            <a:pPr>
              <a:defRPr/>
            </a:pPr>
            <a:fld id="{9B7EADD4-E01E-425B-8017-3EEAAEC38519}" type="slidenum">
              <a:rPr lang="hu-HU" altLang="hu-HU"/>
              <a:pPr>
                <a:defRPr/>
              </a:pPr>
              <a:t>‹#›</a:t>
            </a:fld>
            <a:endParaRPr lang="hu-HU" altLang="hu-HU"/>
          </a:p>
        </p:txBody>
      </p:sp>
    </p:spTree>
    <p:extLst>
      <p:ext uri="{BB962C8B-B14F-4D97-AF65-F5344CB8AC3E}">
        <p14:creationId xmlns:p14="http://schemas.microsoft.com/office/powerpoint/2010/main" val="3709045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2BA4DD6E-CBC5-4D41-8657-BB5B35F6A8DC}"/>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5">
            <a:extLst>
              <a:ext uri="{FF2B5EF4-FFF2-40B4-BE49-F238E27FC236}">
                <a16:creationId xmlns:a16="http://schemas.microsoft.com/office/drawing/2014/main" id="{EE5CF2F4-DF7D-4CF4-AEE8-E2B67BE4601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6">
            <a:extLst>
              <a:ext uri="{FF2B5EF4-FFF2-40B4-BE49-F238E27FC236}">
                <a16:creationId xmlns:a16="http://schemas.microsoft.com/office/drawing/2014/main" id="{2DD3FC65-D732-4B5A-9F54-C9900F584D6D}"/>
              </a:ext>
            </a:extLst>
          </p:cNvPr>
          <p:cNvSpPr>
            <a:spLocks noGrp="1" noChangeArrowheads="1"/>
          </p:cNvSpPr>
          <p:nvPr>
            <p:ph type="sldNum" sz="quarter" idx="12"/>
          </p:nvPr>
        </p:nvSpPr>
        <p:spPr>
          <a:ln/>
        </p:spPr>
        <p:txBody>
          <a:bodyPr/>
          <a:lstStyle>
            <a:lvl1pPr>
              <a:defRPr/>
            </a:lvl1pPr>
          </a:lstStyle>
          <a:p>
            <a:pPr>
              <a:defRPr/>
            </a:pPr>
            <a:fld id="{C78F2ACF-9CB1-443E-9902-6055D79B11AF}" type="slidenum">
              <a:rPr lang="hu-HU" altLang="hu-HU"/>
              <a:pPr>
                <a:defRPr/>
              </a:pPr>
              <a:t>‹#›</a:t>
            </a:fld>
            <a:endParaRPr lang="hu-HU" altLang="hu-HU"/>
          </a:p>
        </p:txBody>
      </p:sp>
    </p:spTree>
    <p:extLst>
      <p:ext uri="{BB962C8B-B14F-4D97-AF65-F5344CB8AC3E}">
        <p14:creationId xmlns:p14="http://schemas.microsoft.com/office/powerpoint/2010/main" val="4025378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F982D67D-7013-4A2D-B6F9-DB7825E0A288}"/>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5">
            <a:extLst>
              <a:ext uri="{FF2B5EF4-FFF2-40B4-BE49-F238E27FC236}">
                <a16:creationId xmlns:a16="http://schemas.microsoft.com/office/drawing/2014/main" id="{6F6FA121-B684-4BDF-A2F3-199E74DFD1D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6">
            <a:extLst>
              <a:ext uri="{FF2B5EF4-FFF2-40B4-BE49-F238E27FC236}">
                <a16:creationId xmlns:a16="http://schemas.microsoft.com/office/drawing/2014/main" id="{F4E63D22-4719-42A4-B6A7-4AF3F37B4922}"/>
              </a:ext>
            </a:extLst>
          </p:cNvPr>
          <p:cNvSpPr>
            <a:spLocks noGrp="1" noChangeArrowheads="1"/>
          </p:cNvSpPr>
          <p:nvPr>
            <p:ph type="sldNum" sz="quarter" idx="12"/>
          </p:nvPr>
        </p:nvSpPr>
        <p:spPr>
          <a:ln/>
        </p:spPr>
        <p:txBody>
          <a:bodyPr/>
          <a:lstStyle>
            <a:lvl1pPr>
              <a:defRPr/>
            </a:lvl1pPr>
          </a:lstStyle>
          <a:p>
            <a:pPr>
              <a:defRPr/>
            </a:pPr>
            <a:fld id="{A45E1BFD-3158-4F9F-BBF1-18210C175786}" type="slidenum">
              <a:rPr lang="hu-HU" altLang="hu-HU"/>
              <a:pPr>
                <a:defRPr/>
              </a:pPr>
              <a:t>‹#›</a:t>
            </a:fld>
            <a:endParaRPr lang="hu-HU" altLang="hu-HU"/>
          </a:p>
        </p:txBody>
      </p:sp>
    </p:spTree>
    <p:extLst>
      <p:ext uri="{BB962C8B-B14F-4D97-AF65-F5344CB8AC3E}">
        <p14:creationId xmlns:p14="http://schemas.microsoft.com/office/powerpoint/2010/main" val="293496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5A42252-6655-43B4-82CE-BBD2A8AF2F76}"/>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5">
            <a:extLst>
              <a:ext uri="{FF2B5EF4-FFF2-40B4-BE49-F238E27FC236}">
                <a16:creationId xmlns:a16="http://schemas.microsoft.com/office/drawing/2014/main" id="{BDD3998B-080C-42A1-BCC0-38A10D14D88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6">
            <a:extLst>
              <a:ext uri="{FF2B5EF4-FFF2-40B4-BE49-F238E27FC236}">
                <a16:creationId xmlns:a16="http://schemas.microsoft.com/office/drawing/2014/main" id="{073C149A-1C17-44CA-895E-02130C63855E}"/>
              </a:ext>
            </a:extLst>
          </p:cNvPr>
          <p:cNvSpPr>
            <a:spLocks noGrp="1" noChangeArrowheads="1"/>
          </p:cNvSpPr>
          <p:nvPr>
            <p:ph type="sldNum" sz="quarter" idx="12"/>
          </p:nvPr>
        </p:nvSpPr>
        <p:spPr>
          <a:ln/>
        </p:spPr>
        <p:txBody>
          <a:bodyPr/>
          <a:lstStyle>
            <a:lvl1pPr>
              <a:defRPr/>
            </a:lvl1pPr>
          </a:lstStyle>
          <a:p>
            <a:pPr>
              <a:defRPr/>
            </a:pPr>
            <a:fld id="{16154FC4-BEEC-46EE-9536-3842868A3AAB}" type="slidenum">
              <a:rPr lang="hu-HU" altLang="hu-HU"/>
              <a:pPr>
                <a:defRPr/>
              </a:pPr>
              <a:t>‹#›</a:t>
            </a:fld>
            <a:endParaRPr lang="hu-HU" altLang="hu-HU"/>
          </a:p>
        </p:txBody>
      </p:sp>
    </p:spTree>
    <p:extLst>
      <p:ext uri="{BB962C8B-B14F-4D97-AF65-F5344CB8AC3E}">
        <p14:creationId xmlns:p14="http://schemas.microsoft.com/office/powerpoint/2010/main" val="1557444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C4B5A961-0C3A-4D91-BE25-2C32B6CD08D5}"/>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2853E210-BE3F-45C5-A855-AED6BDF9A2D5}"/>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9DA2B8AB-4841-4B1C-8A4C-424173F949EF}"/>
              </a:ext>
            </a:extLst>
          </p:cNvPr>
          <p:cNvSpPr>
            <a:spLocks noGrp="1" noChangeArrowheads="1"/>
          </p:cNvSpPr>
          <p:nvPr>
            <p:ph type="sldNum" sz="quarter" idx="12"/>
          </p:nvPr>
        </p:nvSpPr>
        <p:spPr>
          <a:ln/>
        </p:spPr>
        <p:txBody>
          <a:bodyPr/>
          <a:lstStyle>
            <a:lvl1pPr>
              <a:defRPr/>
            </a:lvl1pPr>
          </a:lstStyle>
          <a:p>
            <a:pPr>
              <a:defRPr/>
            </a:pPr>
            <a:fld id="{B44AC492-D0E2-4089-B162-6F50146432E2}" type="slidenum">
              <a:rPr lang="hu-HU" altLang="hu-HU"/>
              <a:pPr>
                <a:defRPr/>
              </a:pPr>
              <a:t>‹#›</a:t>
            </a:fld>
            <a:endParaRPr lang="hu-HU" altLang="hu-HU"/>
          </a:p>
        </p:txBody>
      </p:sp>
    </p:spTree>
    <p:extLst>
      <p:ext uri="{BB962C8B-B14F-4D97-AF65-F5344CB8AC3E}">
        <p14:creationId xmlns:p14="http://schemas.microsoft.com/office/powerpoint/2010/main" val="1875999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5028B197-8DDF-4CDA-8407-0386565BF29C}"/>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598929BF-D4CE-4D49-B27A-DBEF9653E92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AF361061-2108-4715-B2DA-392BF3D731A4}"/>
              </a:ext>
            </a:extLst>
          </p:cNvPr>
          <p:cNvSpPr>
            <a:spLocks noGrp="1" noChangeArrowheads="1"/>
          </p:cNvSpPr>
          <p:nvPr>
            <p:ph type="sldNum" sz="quarter" idx="12"/>
          </p:nvPr>
        </p:nvSpPr>
        <p:spPr>
          <a:ln/>
        </p:spPr>
        <p:txBody>
          <a:bodyPr/>
          <a:lstStyle>
            <a:lvl1pPr>
              <a:defRPr/>
            </a:lvl1pPr>
          </a:lstStyle>
          <a:p>
            <a:pPr>
              <a:defRPr/>
            </a:pPr>
            <a:fld id="{70AD1FE4-12AC-469A-97A4-D6213906019E}" type="slidenum">
              <a:rPr lang="hu-HU" altLang="hu-HU"/>
              <a:pPr>
                <a:defRPr/>
              </a:pPr>
              <a:t>‹#›</a:t>
            </a:fld>
            <a:endParaRPr lang="hu-HU" altLang="hu-HU"/>
          </a:p>
        </p:txBody>
      </p:sp>
    </p:spTree>
    <p:extLst>
      <p:ext uri="{BB962C8B-B14F-4D97-AF65-F5344CB8AC3E}">
        <p14:creationId xmlns:p14="http://schemas.microsoft.com/office/powerpoint/2010/main" val="4091266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82A2124-0C3B-476C-B140-51BD29DDC91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Rectangle 3">
            <a:extLst>
              <a:ext uri="{FF2B5EF4-FFF2-40B4-BE49-F238E27FC236}">
                <a16:creationId xmlns:a16="http://schemas.microsoft.com/office/drawing/2014/main" id="{43FA8039-56A2-48F0-A22D-B392444DE6F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 </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a:extLst>
              <a:ext uri="{FF2B5EF4-FFF2-40B4-BE49-F238E27FC236}">
                <a16:creationId xmlns:a16="http://schemas.microsoft.com/office/drawing/2014/main" id="{54A72600-588F-4BAF-B032-3B61268F146D}"/>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mn-lt"/>
              </a:defRPr>
            </a:lvl1pPr>
          </a:lstStyle>
          <a:p>
            <a:pPr>
              <a:defRPr/>
            </a:pPr>
            <a:endParaRPr lang="hu-HU"/>
          </a:p>
        </p:txBody>
      </p:sp>
      <p:sp>
        <p:nvSpPr>
          <p:cNvPr id="1029" name="Rectangle 5">
            <a:extLst>
              <a:ext uri="{FF2B5EF4-FFF2-40B4-BE49-F238E27FC236}">
                <a16:creationId xmlns:a16="http://schemas.microsoft.com/office/drawing/2014/main" id="{46E7AC1A-2B5F-4CF7-8588-EEA1ED02111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mn-lt"/>
              </a:defRPr>
            </a:lvl1pPr>
          </a:lstStyle>
          <a:p>
            <a:pPr>
              <a:defRPr/>
            </a:pPr>
            <a:endParaRPr lang="hu-HU"/>
          </a:p>
        </p:txBody>
      </p:sp>
      <p:sp>
        <p:nvSpPr>
          <p:cNvPr id="1030" name="Rectangle 6">
            <a:extLst>
              <a:ext uri="{FF2B5EF4-FFF2-40B4-BE49-F238E27FC236}">
                <a16:creationId xmlns:a16="http://schemas.microsoft.com/office/drawing/2014/main" id="{27A0D192-473C-411B-B962-B29E1A4856B3}"/>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atin typeface="Times New Roman" panose="02020603050405020304" pitchFamily="18" charset="0"/>
              </a:defRPr>
            </a:lvl1pPr>
          </a:lstStyle>
          <a:p>
            <a:pPr>
              <a:defRPr/>
            </a:pPr>
            <a:fld id="{1D8B3E35-F4FB-4663-AC77-4DD04A663270}" type="slidenum">
              <a:rPr lang="hu-HU" altLang="hu-HU"/>
              <a:pPr>
                <a:defRPr/>
              </a:pPr>
              <a:t>‹#›</a:t>
            </a:fld>
            <a:endParaRPr lang="hu-HU" altLang="hu-HU"/>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hyperlink" Target="https://ppk.elte.hu/file/INNOVA_framework_ENGLISH.pdf" TargetMode="Externa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s://www.google.com/url?sa=i&amp;rct=j&amp;q=&amp;esrc=s&amp;source=images&amp;cd=&amp;cad=rja&amp;uact=8&amp;ved=0ahUKEwjRw7ehxPnRAhXCORQKHTrpDfcQjRwIBw&amp;url=http://www.signes-et-promesses.com/2016/10/le-germe.html&amp;bvm=bv.146094739,d.d24&amp;psig=AFQjCNEqTBozL4F5jdlgJ9s07gZw4E8upA&amp;ust=1486403918831235"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keepeek.com/Digital-Asset-Management/oecd/education/measuring-innovation-in-education_9789264215696-en#.WZPsj7puKcw" TargetMode="External"/><Relationship Id="rId3" Type="http://schemas.openxmlformats.org/officeDocument/2006/relationships/image" Target="../media/image1.emf"/><Relationship Id="rId7"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ofi.hu/sites/default/files/ofipast/2011/05/8.1.-Vezetoi_osszefoglalo-EN.pdf" TargetMode="External"/><Relationship Id="rId11" Type="http://schemas.openxmlformats.org/officeDocument/2006/relationships/image" Target="../media/image5.emf"/><Relationship Id="rId5" Type="http://schemas.openxmlformats.org/officeDocument/2006/relationships/image" Target="../media/image2.emf"/><Relationship Id="rId10" Type="http://schemas.openxmlformats.org/officeDocument/2006/relationships/hyperlink" Target="https://www.oecd.org/education/ceri/Measuring_Innovation_16x23_ebook.pdf" TargetMode="External"/><Relationship Id="rId4" Type="http://schemas.openxmlformats.org/officeDocument/2006/relationships/hyperlink" Target="http://www.keepeek.com/Digital-Asset-Management/oecd/education/innovating-education-and-educating-for-innovation_9789264265097-en#.WZPsxrpuKcw" TargetMode="External"/><Relationship Id="rId9"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hyperlink" Target="http://halaszg.ofi.hu/INNOVAENGLISHWEBSITE/INDEX.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halaszg@helka.iif.h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1E10124-9606-4E94-AB75-3AB34CAD16C1}"/>
              </a:ext>
            </a:extLst>
          </p:cNvPr>
          <p:cNvSpPr>
            <a:spLocks noGrp="1" noChangeArrowheads="1"/>
          </p:cNvSpPr>
          <p:nvPr>
            <p:ph type="title" idx="4294967295"/>
          </p:nvPr>
        </p:nvSpPr>
        <p:spPr>
          <a:xfrm>
            <a:off x="457200" y="609600"/>
            <a:ext cx="8305800" cy="5534025"/>
          </a:xfrm>
        </p:spPr>
        <p:txBody>
          <a:bodyPr/>
          <a:lstStyle/>
          <a:p>
            <a:r>
              <a:rPr lang="en-GB" altLang="hu-HU" sz="5200" b="1"/>
              <a:t>Measuring innovation in education:</a:t>
            </a:r>
            <a:br>
              <a:rPr lang="en-GB" altLang="hu-HU" sz="5200" b="1"/>
            </a:br>
            <a:r>
              <a:rPr lang="en-GB" altLang="hu-HU" sz="4000" b="1"/>
              <a:t>individual behaviour and its organisational environment</a:t>
            </a:r>
            <a:br>
              <a:rPr lang="en-GB" altLang="hu-HU" sz="4800" b="1"/>
            </a:br>
            <a:br>
              <a:rPr lang="en-GB" altLang="hu-HU" sz="2400"/>
            </a:br>
            <a:r>
              <a:rPr lang="en-GB" altLang="hu-HU" sz="2000"/>
              <a:t>Institute of Education, National Research University Higher School of Economics </a:t>
            </a:r>
            <a:br>
              <a:rPr lang="en-GB" altLang="hu-HU" sz="2000"/>
            </a:br>
            <a:r>
              <a:rPr lang="en-GB" altLang="hu-HU" sz="2000"/>
              <a:t>Moscow,  2018 October 16</a:t>
            </a:r>
            <a:br>
              <a:rPr lang="hu-HU" altLang="hu-HU" sz="2000"/>
            </a:br>
            <a:br>
              <a:rPr lang="en-GB" altLang="hu-HU" sz="2800"/>
            </a:br>
            <a:r>
              <a:rPr lang="en-GB" altLang="hu-HU" sz="2400"/>
              <a:t>Gábor Halász</a:t>
            </a:r>
            <a:br>
              <a:rPr lang="en-GB" altLang="hu-HU" sz="2400"/>
            </a:br>
            <a:r>
              <a:rPr lang="en-GB" altLang="hu-HU" sz="2400"/>
              <a:t>ELTE/OFI Budapest</a:t>
            </a:r>
          </a:p>
        </p:txBody>
      </p:sp>
      <p:sp>
        <p:nvSpPr>
          <p:cNvPr id="3" name="Téglalap 2">
            <a:extLst>
              <a:ext uri="{FF2B5EF4-FFF2-40B4-BE49-F238E27FC236}">
                <a16:creationId xmlns:a16="http://schemas.microsoft.com/office/drawing/2014/main" id="{5886CE78-D96A-4782-A7A3-08E2E577130A}"/>
              </a:ext>
            </a:extLst>
          </p:cNvPr>
          <p:cNvSpPr/>
          <p:nvPr/>
        </p:nvSpPr>
        <p:spPr>
          <a:xfrm>
            <a:off x="6588125" y="5970588"/>
            <a:ext cx="2555875" cy="862012"/>
          </a:xfrm>
          <a:prstGeom prst="rect">
            <a:avLst/>
          </a:prstGeom>
        </p:spPr>
        <p:txBody>
          <a:bodyPr>
            <a:spAutoFit/>
          </a:bodyPr>
          <a:lstStyle/>
          <a:p>
            <a:pPr>
              <a:defRPr/>
            </a:pPr>
            <a:r>
              <a:rPr lang="en-GB" sz="1000" dirty="0">
                <a:latin typeface="+mn-lt"/>
              </a:rPr>
              <a:t>This presentation is based on the outcomes of the research projects entitled „</a:t>
            </a:r>
            <a:r>
              <a:rPr lang="en-GB" sz="1000" i="1" dirty="0">
                <a:latin typeface="+mn-lt"/>
              </a:rPr>
              <a:t>The emergence and diffusion of local innovations and their systemic impact in the education sector</a:t>
            </a:r>
            <a:r>
              <a:rPr lang="en-GB" sz="1000" dirty="0">
                <a:latin typeface="+mn-lt"/>
              </a:rPr>
              <a:t>” (No. 115857)  </a:t>
            </a:r>
          </a:p>
        </p:txBody>
      </p:sp>
      <p:sp>
        <p:nvSpPr>
          <p:cNvPr id="7" name="Téglalap 1">
            <a:extLst>
              <a:ext uri="{FF2B5EF4-FFF2-40B4-BE49-F238E27FC236}">
                <a16:creationId xmlns:a16="http://schemas.microsoft.com/office/drawing/2014/main" id="{44503637-CF4D-4FF5-B402-A83314BBA37F}"/>
              </a:ext>
            </a:extLst>
          </p:cNvPr>
          <p:cNvSpPr>
            <a:spLocks noChangeArrowheads="1"/>
          </p:cNvSpPr>
          <p:nvPr/>
        </p:nvSpPr>
        <p:spPr bwMode="auto">
          <a:xfrm>
            <a:off x="76200" y="4865688"/>
            <a:ext cx="3265487" cy="1277937"/>
          </a:xfrm>
          <a:prstGeom prst="rect">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pPr>
              <a:spcBef>
                <a:spcPct val="20000"/>
              </a:spcBef>
              <a:buFontTx/>
              <a:buChar char="•"/>
            </a:pPr>
            <a:endParaRPr lang="hu-HU" altLang="hu-HU"/>
          </a:p>
        </p:txBody>
      </p:sp>
      <p:sp>
        <p:nvSpPr>
          <p:cNvPr id="8" name="Szövegdoboz 3">
            <a:extLst>
              <a:ext uri="{FF2B5EF4-FFF2-40B4-BE49-F238E27FC236}">
                <a16:creationId xmlns:a16="http://schemas.microsoft.com/office/drawing/2014/main" id="{B5D1FDC1-3C43-4DD3-8A26-1549C19A1E13}"/>
              </a:ext>
            </a:extLst>
          </p:cNvPr>
          <p:cNvSpPr txBox="1">
            <a:spLocks noChangeArrowheads="1"/>
          </p:cNvSpPr>
          <p:nvPr/>
        </p:nvSpPr>
        <p:spPr bwMode="auto">
          <a:xfrm>
            <a:off x="152400" y="4957763"/>
            <a:ext cx="31130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pPr algn="ctr"/>
            <a:r>
              <a:rPr lang="hu-HU" altLang="hu-HU" dirty="0" err="1">
                <a:solidFill>
                  <a:schemeClr val="accent1"/>
                </a:solidFill>
              </a:rPr>
              <a:t>Click</a:t>
            </a:r>
            <a:r>
              <a:rPr lang="hu-HU" altLang="hu-HU" dirty="0">
                <a:solidFill>
                  <a:schemeClr val="accent1"/>
                </a:solidFill>
              </a:rPr>
              <a:t> </a:t>
            </a:r>
            <a:r>
              <a:rPr lang="hu-HU" altLang="hu-HU" dirty="0" err="1">
                <a:solidFill>
                  <a:schemeClr val="accent1"/>
                </a:solidFill>
              </a:rPr>
              <a:t>on</a:t>
            </a:r>
            <a:r>
              <a:rPr lang="hu-HU" altLang="hu-HU" dirty="0">
                <a:solidFill>
                  <a:schemeClr val="accent1"/>
                </a:solidFill>
              </a:rPr>
              <a:t> </a:t>
            </a:r>
            <a:r>
              <a:rPr lang="hu-HU" altLang="hu-HU" dirty="0" err="1">
                <a:solidFill>
                  <a:schemeClr val="accent1"/>
                </a:solidFill>
              </a:rPr>
              <a:t>pictures</a:t>
            </a:r>
            <a:r>
              <a:rPr lang="hu-HU" altLang="hu-HU" dirty="0">
                <a:solidFill>
                  <a:schemeClr val="accent1"/>
                </a:solidFill>
              </a:rPr>
              <a:t> in </a:t>
            </a:r>
            <a:r>
              <a:rPr lang="hu-HU" altLang="hu-HU" dirty="0" err="1">
                <a:solidFill>
                  <a:schemeClr val="accent1"/>
                </a:solidFill>
              </a:rPr>
              <a:t>orange</a:t>
            </a:r>
            <a:r>
              <a:rPr lang="hu-HU" altLang="hu-HU" dirty="0">
                <a:solidFill>
                  <a:schemeClr val="accent1"/>
                </a:solidFill>
              </a:rPr>
              <a:t> </a:t>
            </a:r>
            <a:r>
              <a:rPr lang="hu-HU" altLang="hu-HU" dirty="0" err="1">
                <a:solidFill>
                  <a:schemeClr val="accent1"/>
                </a:solidFill>
              </a:rPr>
              <a:t>frame</a:t>
            </a:r>
            <a:r>
              <a:rPr lang="hu-HU" altLang="hu-HU" dirty="0">
                <a:solidFill>
                  <a:schemeClr val="accent1"/>
                </a:solid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artalom helye 2">
            <a:extLst>
              <a:ext uri="{FF2B5EF4-FFF2-40B4-BE49-F238E27FC236}">
                <a16:creationId xmlns:a16="http://schemas.microsoft.com/office/drawing/2014/main" id="{E21F0CB8-DAE5-40F2-B40C-2052C41BE90C}"/>
              </a:ext>
            </a:extLst>
          </p:cNvPr>
          <p:cNvSpPr txBox="1">
            <a:spLocks/>
          </p:cNvSpPr>
          <p:nvPr/>
        </p:nvSpPr>
        <p:spPr bwMode="auto">
          <a:xfrm>
            <a:off x="4319588" y="6424613"/>
            <a:ext cx="11890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685800" indent="-2286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spcBef>
                <a:spcPts val="1000"/>
              </a:spcBef>
              <a:buFontTx/>
              <a:buNone/>
            </a:pPr>
            <a:r>
              <a:rPr lang="hu-HU" altLang="hu-HU" sz="2400" b="1">
                <a:solidFill>
                  <a:srgbClr val="00B050"/>
                </a:solidFill>
              </a:rPr>
              <a:t>SPACE</a:t>
            </a:r>
          </a:p>
        </p:txBody>
      </p:sp>
      <p:sp>
        <p:nvSpPr>
          <p:cNvPr id="15" name="Felfelé nyíl 14">
            <a:extLst>
              <a:ext uri="{FF2B5EF4-FFF2-40B4-BE49-F238E27FC236}">
                <a16:creationId xmlns:a16="http://schemas.microsoft.com/office/drawing/2014/main" id="{D8552095-6DFA-452D-A208-F96E74B07B5C}"/>
              </a:ext>
            </a:extLst>
          </p:cNvPr>
          <p:cNvSpPr/>
          <p:nvPr/>
        </p:nvSpPr>
        <p:spPr>
          <a:xfrm>
            <a:off x="1042988" y="2051050"/>
            <a:ext cx="276225" cy="411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sz="2400"/>
          </a:p>
        </p:txBody>
      </p:sp>
      <p:sp>
        <p:nvSpPr>
          <p:cNvPr id="2052" name="Tartalom helye 2">
            <a:extLst>
              <a:ext uri="{FF2B5EF4-FFF2-40B4-BE49-F238E27FC236}">
                <a16:creationId xmlns:a16="http://schemas.microsoft.com/office/drawing/2014/main" id="{1CFBC6F1-A136-41AF-A8DB-8075EC14165A}"/>
              </a:ext>
            </a:extLst>
          </p:cNvPr>
          <p:cNvSpPr txBox="1">
            <a:spLocks/>
          </p:cNvSpPr>
          <p:nvPr/>
        </p:nvSpPr>
        <p:spPr bwMode="auto">
          <a:xfrm>
            <a:off x="-36513" y="3683000"/>
            <a:ext cx="1130301"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685800" indent="-2286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spcBef>
                <a:spcPts val="750"/>
              </a:spcBef>
              <a:buFontTx/>
              <a:buNone/>
            </a:pPr>
            <a:r>
              <a:rPr lang="hu-HU" altLang="hu-HU" sz="2400" b="1">
                <a:solidFill>
                  <a:srgbClr val="FFC000"/>
                </a:solidFill>
              </a:rPr>
              <a:t>TIME</a:t>
            </a:r>
          </a:p>
        </p:txBody>
      </p:sp>
      <p:sp>
        <p:nvSpPr>
          <p:cNvPr id="2053" name="Szövegdoboz 2">
            <a:extLst>
              <a:ext uri="{FF2B5EF4-FFF2-40B4-BE49-F238E27FC236}">
                <a16:creationId xmlns:a16="http://schemas.microsoft.com/office/drawing/2014/main" id="{631D636D-F43E-43C7-A155-6C5D54FFD3FB}"/>
              </a:ext>
            </a:extLst>
          </p:cNvPr>
          <p:cNvSpPr txBox="1">
            <a:spLocks noChangeArrowheads="1"/>
          </p:cNvSpPr>
          <p:nvPr/>
        </p:nvSpPr>
        <p:spPr bwMode="auto">
          <a:xfrm>
            <a:off x="2051050" y="3438525"/>
            <a:ext cx="2747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hu-HU" altLang="hu-HU" dirty="0">
                <a:solidFill>
                  <a:schemeClr val="tx2">
                    <a:lumMod val="20000"/>
                    <a:lumOff val="80000"/>
                  </a:schemeClr>
                </a:solidFill>
                <a:latin typeface="Times New Roman" panose="02020603050405020304" pitchFamily="18" charset="0"/>
                <a:cs typeface="Times New Roman" panose="02020603050405020304" pitchFamily="18" charset="0"/>
              </a:rPr>
              <a:t>(1) PRODUCT</a:t>
            </a:r>
            <a:endParaRPr lang="hu-HU" altLang="hu-HU" sz="1600" dirty="0">
              <a:solidFill>
                <a:schemeClr val="tx2">
                  <a:lumMod val="20000"/>
                  <a:lumOff val="80000"/>
                </a:schemeClr>
              </a:solidFill>
              <a:latin typeface="Times New Roman" panose="02020603050405020304" pitchFamily="18" charset="0"/>
              <a:cs typeface="Times New Roman" panose="02020603050405020304" pitchFamily="18" charset="0"/>
            </a:endParaRPr>
          </a:p>
        </p:txBody>
      </p:sp>
      <p:sp>
        <p:nvSpPr>
          <p:cNvPr id="2054" name="Szövegdoboz 16">
            <a:extLst>
              <a:ext uri="{FF2B5EF4-FFF2-40B4-BE49-F238E27FC236}">
                <a16:creationId xmlns:a16="http://schemas.microsoft.com/office/drawing/2014/main" id="{853CBCDB-D67E-4B08-B110-3B0B5236D1B8}"/>
              </a:ext>
            </a:extLst>
          </p:cNvPr>
          <p:cNvSpPr txBox="1">
            <a:spLocks noChangeArrowheads="1"/>
          </p:cNvSpPr>
          <p:nvPr/>
        </p:nvSpPr>
        <p:spPr bwMode="auto">
          <a:xfrm>
            <a:off x="2232025" y="56308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hu-HU" sz="2400">
                <a:solidFill>
                  <a:srgbClr val="92D050"/>
                </a:solidFill>
                <a:latin typeface="Calibri" panose="020F0502020204030204" pitchFamily="34" charset="0"/>
                <a:cs typeface="Calibri" panose="020F0502020204030204" pitchFamily="34" charset="0"/>
              </a:rPr>
              <a:t>Macro/micro –  One centre/multi</a:t>
            </a:r>
            <a:r>
              <a:rPr lang="hu-HU" altLang="hu-HU" sz="2400">
                <a:solidFill>
                  <a:srgbClr val="92D050"/>
                </a:solidFill>
                <a:latin typeface="Calibri" panose="020F0502020204030204" pitchFamily="34" charset="0"/>
                <a:cs typeface="Calibri" panose="020F0502020204030204" pitchFamily="34" charset="0"/>
              </a:rPr>
              <a:t>-</a:t>
            </a:r>
            <a:r>
              <a:rPr lang="en-GB" altLang="hu-HU" sz="2400">
                <a:solidFill>
                  <a:srgbClr val="92D050"/>
                </a:solidFill>
                <a:latin typeface="Calibri" panose="020F0502020204030204" pitchFamily="34" charset="0"/>
                <a:cs typeface="Calibri" panose="020F0502020204030204" pitchFamily="34" charset="0"/>
              </a:rPr>
              <a:t>centred</a:t>
            </a:r>
          </a:p>
        </p:txBody>
      </p:sp>
      <p:sp>
        <p:nvSpPr>
          <p:cNvPr id="8" name="Balra-jobbra nyíl 7">
            <a:extLst>
              <a:ext uri="{FF2B5EF4-FFF2-40B4-BE49-F238E27FC236}">
                <a16:creationId xmlns:a16="http://schemas.microsoft.com/office/drawing/2014/main" id="{080F670D-6719-47C6-AACF-DAAD712A6543}"/>
              </a:ext>
            </a:extLst>
          </p:cNvPr>
          <p:cNvSpPr/>
          <p:nvPr/>
        </p:nvSpPr>
        <p:spPr>
          <a:xfrm>
            <a:off x="1985963" y="6116638"/>
            <a:ext cx="5857875" cy="265112"/>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sz="2400"/>
          </a:p>
        </p:txBody>
      </p:sp>
      <p:sp>
        <p:nvSpPr>
          <p:cNvPr id="2056" name="Szövegdoboz 1">
            <a:extLst>
              <a:ext uri="{FF2B5EF4-FFF2-40B4-BE49-F238E27FC236}">
                <a16:creationId xmlns:a16="http://schemas.microsoft.com/office/drawing/2014/main" id="{954E1260-C90C-417B-9831-8CE85B365688}"/>
              </a:ext>
            </a:extLst>
          </p:cNvPr>
          <p:cNvSpPr txBox="1">
            <a:spLocks noChangeArrowheads="1"/>
          </p:cNvSpPr>
          <p:nvPr/>
        </p:nvSpPr>
        <p:spPr bwMode="auto">
          <a:xfrm>
            <a:off x="1417638" y="1773238"/>
            <a:ext cx="3008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hu-HU" sz="2400">
                <a:solidFill>
                  <a:srgbClr val="FFC000"/>
                </a:solidFill>
                <a:latin typeface="Calibri" panose="020F0502020204030204" pitchFamily="34" charset="0"/>
              </a:rPr>
              <a:t>Synchronous approach</a:t>
            </a:r>
          </a:p>
        </p:txBody>
      </p:sp>
      <p:sp>
        <p:nvSpPr>
          <p:cNvPr id="2057" name="Szövegdoboz 11">
            <a:extLst>
              <a:ext uri="{FF2B5EF4-FFF2-40B4-BE49-F238E27FC236}">
                <a16:creationId xmlns:a16="http://schemas.microsoft.com/office/drawing/2014/main" id="{83D32242-E7A7-465B-9EEB-301A2200956D}"/>
              </a:ext>
            </a:extLst>
          </p:cNvPr>
          <p:cNvSpPr txBox="1">
            <a:spLocks noChangeArrowheads="1"/>
          </p:cNvSpPr>
          <p:nvPr/>
        </p:nvSpPr>
        <p:spPr bwMode="auto">
          <a:xfrm rot="-5400000">
            <a:off x="-38894" y="3447257"/>
            <a:ext cx="3101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400">
                <a:solidFill>
                  <a:srgbClr val="FFC000"/>
                </a:solidFill>
                <a:latin typeface="Calibri" panose="020F0502020204030204" pitchFamily="34" charset="0"/>
              </a:rPr>
              <a:t>Diacronous </a:t>
            </a:r>
            <a:r>
              <a:rPr lang="en-GB" altLang="hu-HU" sz="2400">
                <a:solidFill>
                  <a:srgbClr val="FFC000"/>
                </a:solidFill>
                <a:latin typeface="Calibri" panose="020F0502020204030204" pitchFamily="34" charset="0"/>
              </a:rPr>
              <a:t> approach</a:t>
            </a:r>
          </a:p>
        </p:txBody>
      </p:sp>
      <p:sp>
        <p:nvSpPr>
          <p:cNvPr id="5" name="Téglalap 4">
            <a:extLst>
              <a:ext uri="{FF2B5EF4-FFF2-40B4-BE49-F238E27FC236}">
                <a16:creationId xmlns:a16="http://schemas.microsoft.com/office/drawing/2014/main" id="{EBCBB0D6-22E8-46E7-AF59-EC2662B2E229}"/>
              </a:ext>
            </a:extLst>
          </p:cNvPr>
          <p:cNvSpPr/>
          <p:nvPr/>
        </p:nvSpPr>
        <p:spPr>
          <a:xfrm>
            <a:off x="323850" y="120650"/>
            <a:ext cx="8496300" cy="1477963"/>
          </a:xfrm>
          <a:prstGeom prst="rect">
            <a:avLst/>
          </a:prstGeom>
        </p:spPr>
        <p:txBody>
          <a:bodyPr>
            <a:spAutoFit/>
          </a:bodyPr>
          <a:lstStyle/>
          <a:p>
            <a:pPr algn="ctr">
              <a:defRPr/>
            </a:pPr>
            <a:r>
              <a:rPr lang="en-GB" altLang="hu-HU" sz="4000" kern="0" dirty="0">
                <a:solidFill>
                  <a:srgbClr val="FFFF00"/>
                </a:solidFill>
                <a:latin typeface="Times New Roman"/>
                <a:ea typeface="+mj-ea"/>
                <a:cs typeface="+mj-cs"/>
              </a:rPr>
              <a:t>Conceptualising educational innovation</a:t>
            </a:r>
            <a:br>
              <a:rPr lang="en-GB" altLang="hu-HU" sz="800" kern="0" dirty="0">
                <a:solidFill>
                  <a:srgbClr val="FFFF00"/>
                </a:solidFill>
                <a:latin typeface="Times New Roman"/>
                <a:ea typeface="+mj-ea"/>
                <a:cs typeface="+mj-cs"/>
              </a:rPr>
            </a:br>
            <a:r>
              <a:rPr lang="en-GB" altLang="hu-HU" kern="0" dirty="0">
                <a:solidFill>
                  <a:srgbClr val="FFFF00"/>
                </a:solidFill>
                <a:latin typeface="Times New Roman"/>
                <a:ea typeface="+mj-ea"/>
                <a:cs typeface="+mj-cs"/>
              </a:rPr>
              <a:t>(four perspectives, two dimensions)</a:t>
            </a:r>
            <a:br>
              <a:rPr lang="en-GB" altLang="hu-HU" kern="0" dirty="0">
                <a:solidFill>
                  <a:srgbClr val="FFFF00"/>
                </a:solidFill>
                <a:latin typeface="Times New Roman"/>
                <a:ea typeface="+mj-ea"/>
                <a:cs typeface="+mj-cs"/>
              </a:rPr>
            </a:br>
            <a:r>
              <a:rPr lang="en-GB" altLang="hu-HU" sz="1800" kern="0" dirty="0">
                <a:solidFill>
                  <a:srgbClr val="FFFF00"/>
                </a:solidFill>
                <a:latin typeface="Times New Roman"/>
                <a:ea typeface="+mj-ea"/>
                <a:cs typeface="+mj-cs"/>
              </a:rPr>
              <a:t>(</a:t>
            </a:r>
            <a:r>
              <a:rPr lang="en-GB" altLang="hu-HU" sz="1800" kern="0" dirty="0">
                <a:solidFill>
                  <a:srgbClr val="FFFF00"/>
                </a:solidFill>
                <a:latin typeface="Times New Roman"/>
                <a:ea typeface="+mj-ea"/>
                <a:cs typeface="+mj-cs"/>
                <a:hlinkClick r:id="rId2"/>
              </a:rPr>
              <a:t>Download the detailed model from here</a:t>
            </a:r>
            <a:r>
              <a:rPr lang="en-GB" altLang="hu-HU" sz="1800" kern="0" dirty="0">
                <a:solidFill>
                  <a:srgbClr val="FFFF00"/>
                </a:solidFill>
                <a:latin typeface="Times New Roman"/>
                <a:ea typeface="+mj-ea"/>
                <a:cs typeface="+mj-cs"/>
              </a:rPr>
              <a:t>)</a:t>
            </a:r>
            <a:endParaRPr lang="en-GB" sz="1800" dirty="0">
              <a:latin typeface="Times.New.Roman.Gras0171" charset="0"/>
            </a:endParaRPr>
          </a:p>
        </p:txBody>
      </p:sp>
      <p:sp>
        <p:nvSpPr>
          <p:cNvPr id="16" name="Szövegdoboz 2">
            <a:extLst>
              <a:ext uri="{FF2B5EF4-FFF2-40B4-BE49-F238E27FC236}">
                <a16:creationId xmlns:a16="http://schemas.microsoft.com/office/drawing/2014/main" id="{E383BB02-7633-44D2-BA70-68BD3C4A7837}"/>
              </a:ext>
            </a:extLst>
          </p:cNvPr>
          <p:cNvSpPr txBox="1">
            <a:spLocks noChangeArrowheads="1"/>
          </p:cNvSpPr>
          <p:nvPr/>
        </p:nvSpPr>
        <p:spPr bwMode="auto">
          <a:xfrm>
            <a:off x="4830763" y="2420938"/>
            <a:ext cx="36718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hu-HU" altLang="hu-HU" dirty="0">
                <a:solidFill>
                  <a:schemeClr val="accent2">
                    <a:lumMod val="20000"/>
                    <a:lumOff val="80000"/>
                  </a:schemeClr>
                </a:solidFill>
                <a:latin typeface="Times New Roman" panose="02020603050405020304" pitchFamily="18" charset="0"/>
                <a:cs typeface="Times New Roman" panose="02020603050405020304" pitchFamily="18" charset="0"/>
              </a:rPr>
              <a:t>(2) EMERGENCE</a:t>
            </a:r>
            <a:br>
              <a:rPr lang="hu-HU" altLang="hu-HU" dirty="0">
                <a:solidFill>
                  <a:schemeClr val="accent2">
                    <a:lumMod val="20000"/>
                    <a:lumOff val="80000"/>
                  </a:schemeClr>
                </a:solidFill>
                <a:latin typeface="Times New Roman" panose="02020603050405020304" pitchFamily="18" charset="0"/>
                <a:cs typeface="Times New Roman" panose="02020603050405020304" pitchFamily="18" charset="0"/>
              </a:rPr>
            </a:br>
            <a:r>
              <a:rPr lang="hu-HU" altLang="hu-HU" sz="1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GB" altLang="hu-HU" sz="1200" dirty="0">
                <a:solidFill>
                  <a:schemeClr val="accent2">
                    <a:lumMod val="20000"/>
                    <a:lumOff val="80000"/>
                  </a:schemeClr>
                </a:solidFill>
                <a:latin typeface="Times New Roman" panose="02020603050405020304" pitchFamily="18" charset="0"/>
                <a:cs typeface="Times New Roman" panose="02020603050405020304" pitchFamily="18" charset="0"/>
              </a:rPr>
              <a:t>(process)</a:t>
            </a:r>
          </a:p>
        </p:txBody>
      </p:sp>
      <p:sp>
        <p:nvSpPr>
          <p:cNvPr id="17" name="Szövegdoboz 2">
            <a:extLst>
              <a:ext uri="{FF2B5EF4-FFF2-40B4-BE49-F238E27FC236}">
                <a16:creationId xmlns:a16="http://schemas.microsoft.com/office/drawing/2014/main" id="{C5D5E21B-DE4D-4EEC-BC13-0A97FC5E7EED}"/>
              </a:ext>
            </a:extLst>
          </p:cNvPr>
          <p:cNvSpPr txBox="1">
            <a:spLocks noChangeArrowheads="1"/>
          </p:cNvSpPr>
          <p:nvPr/>
        </p:nvSpPr>
        <p:spPr bwMode="auto">
          <a:xfrm>
            <a:off x="5357813" y="4060825"/>
            <a:ext cx="25050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hu-HU" altLang="hu-HU" dirty="0">
                <a:solidFill>
                  <a:schemeClr val="accent5">
                    <a:lumMod val="90000"/>
                  </a:schemeClr>
                </a:solidFill>
                <a:latin typeface="Times New Roman" panose="02020603050405020304" pitchFamily="18" charset="0"/>
                <a:cs typeface="Times New Roman" panose="02020603050405020304" pitchFamily="18" charset="0"/>
              </a:rPr>
              <a:t>(3) AGENTS</a:t>
            </a:r>
          </a:p>
        </p:txBody>
      </p:sp>
      <p:sp>
        <p:nvSpPr>
          <p:cNvPr id="18" name="Szövegdoboz 2">
            <a:extLst>
              <a:ext uri="{FF2B5EF4-FFF2-40B4-BE49-F238E27FC236}">
                <a16:creationId xmlns:a16="http://schemas.microsoft.com/office/drawing/2014/main" id="{566D1CA7-F1F4-4A18-B8A4-2E1F4CF734E0}"/>
              </a:ext>
            </a:extLst>
          </p:cNvPr>
          <p:cNvSpPr txBox="1">
            <a:spLocks noChangeArrowheads="1"/>
          </p:cNvSpPr>
          <p:nvPr/>
        </p:nvSpPr>
        <p:spPr bwMode="auto">
          <a:xfrm>
            <a:off x="2627313" y="4808538"/>
            <a:ext cx="27035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a:solidFill>
                  <a:srgbClr val="D1D1F0"/>
                </a:solidFill>
                <a:cs typeface="Times New Roman" panose="02020603050405020304" pitchFamily="18" charset="0"/>
              </a:rPr>
              <a:t>(4) SPREAD</a:t>
            </a:r>
            <a:br>
              <a:rPr lang="hu-HU" altLang="hu-HU" sz="1400">
                <a:solidFill>
                  <a:srgbClr val="D1D1F0"/>
                </a:solidFill>
                <a:cs typeface="Times New Roman" panose="02020603050405020304" pitchFamily="18" charset="0"/>
              </a:rPr>
            </a:br>
            <a:r>
              <a:rPr lang="hu-HU" altLang="hu-HU" sz="1400">
                <a:solidFill>
                  <a:srgbClr val="D1D1F0"/>
                </a:solidFill>
                <a:cs typeface="Times New Roman" panose="02020603050405020304" pitchFamily="18" charset="0"/>
              </a:rPr>
              <a:t>              </a:t>
            </a:r>
            <a:r>
              <a:rPr lang="en-GB" altLang="hu-HU" sz="1400">
                <a:solidFill>
                  <a:srgbClr val="D1D1F0"/>
                </a:solidFill>
                <a:cs typeface="Times New Roman" panose="02020603050405020304" pitchFamily="18" charset="0"/>
              </a:rPr>
              <a:t>(process)</a:t>
            </a:r>
            <a:endParaRPr lang="hu-HU" altLang="hu-HU">
              <a:solidFill>
                <a:srgbClr val="D1D1F0"/>
              </a:solidFill>
              <a:cs typeface="Times New Roman" panose="02020603050405020304" pitchFamily="18" charset="0"/>
            </a:endParaRPr>
          </a:p>
        </p:txBody>
      </p:sp>
      <p:sp>
        <p:nvSpPr>
          <p:cNvPr id="21" name="Szövegdoboz 1">
            <a:extLst>
              <a:ext uri="{FF2B5EF4-FFF2-40B4-BE49-F238E27FC236}">
                <a16:creationId xmlns:a16="http://schemas.microsoft.com/office/drawing/2014/main" id="{9E8B7EF1-FBB8-43A7-83E6-E6898BC6930A}"/>
              </a:ext>
            </a:extLst>
          </p:cNvPr>
          <p:cNvSpPr txBox="1">
            <a:spLocks noChangeArrowheads="1"/>
          </p:cNvSpPr>
          <p:nvPr/>
        </p:nvSpPr>
        <p:spPr bwMode="auto">
          <a:xfrm rot="16200000">
            <a:off x="6765925" y="3554413"/>
            <a:ext cx="3740150" cy="368300"/>
          </a:xfrm>
          <a:prstGeom prst="rect">
            <a:avLst/>
          </a:prstGeom>
          <a:noFill/>
          <a:ln w="9525">
            <a:solidFill>
              <a:schemeClr val="tx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GB" altLang="hu-HU" sz="1800" dirty="0"/>
              <a:t>Discrete and continuous variables</a:t>
            </a:r>
          </a:p>
        </p:txBody>
      </p:sp>
      <p:pic>
        <p:nvPicPr>
          <p:cNvPr id="19" name="Picture 12" descr="http://szegedma.hu/images/informatikaifejlesztes0126/digitalis_tabla_it%20(1).jpg">
            <a:extLst>
              <a:ext uri="{FF2B5EF4-FFF2-40B4-BE49-F238E27FC236}">
                <a16:creationId xmlns:a16="http://schemas.microsoft.com/office/drawing/2014/main" id="{3765F8A5-C6E8-4A2A-B842-A4FD6EC7B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3021013"/>
            <a:ext cx="8921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Képtalálat a következőre: „germe”">
            <a:hlinkClick r:id="rId4"/>
            <a:extLst>
              <a:ext uri="{FF2B5EF4-FFF2-40B4-BE49-F238E27FC236}">
                <a16:creationId xmlns:a16="http://schemas.microsoft.com/office/drawing/2014/main" id="{3120E5A3-623D-4595-AF38-C7F375EBD9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2017713"/>
            <a:ext cx="827088"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http://cms.sulinet.hu/get/d/3a50846a-609e-4f50-b685-8b66e79aee0a/1/1/b/lead/large/largeimage.jpg">
            <a:extLst>
              <a:ext uri="{FF2B5EF4-FFF2-40B4-BE49-F238E27FC236}">
                <a16:creationId xmlns:a16="http://schemas.microsoft.com/office/drawing/2014/main" id="{9CEADB0B-7083-4C83-A0D7-52B1B18CAC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9763" y="3662363"/>
            <a:ext cx="9271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http://www.diffuzio.hu/parameters/diffuzio/documents/oecms/Kpek/ido_diagramm.gif">
            <a:extLst>
              <a:ext uri="{FF2B5EF4-FFF2-40B4-BE49-F238E27FC236}">
                <a16:creationId xmlns:a16="http://schemas.microsoft.com/office/drawing/2014/main" id="{4343EDA8-91DE-4362-A393-BE20E7612C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8925" y="4483100"/>
            <a:ext cx="9239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wipe(left)">
                                      <p:cBhvr>
                                        <p:cTn id="7" dur="500"/>
                                        <p:tgtEl>
                                          <p:spTgt spid="205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wipe(left)">
                                      <p:cBhvr>
                                        <p:cTn id="15" dur="500"/>
                                        <p:tgtEl>
                                          <p:spTgt spid="16">
                                            <p:txEl>
                                              <p:pRg st="0" end="0"/>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wipe(left)">
                                      <p:cBhvr>
                                        <p:cTn id="23" dur="500"/>
                                        <p:tgtEl>
                                          <p:spTgt spid="17">
                                            <p:txEl>
                                              <p:pRg st="0" end="0"/>
                                            </p:txEl>
                                          </p:spTgt>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wipe(left)">
                                      <p:cBhvr>
                                        <p:cTn id="31" dur="500"/>
                                        <p:tgtEl>
                                          <p:spTgt spid="18">
                                            <p:txEl>
                                              <p:pRg st="0" end="0"/>
                                            </p:txEl>
                                          </p:spTgt>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nodeType="afterGroup">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childTnLst>
                          </p:cTn>
                        </p:par>
                        <p:par>
                          <p:cTn id="40" fill="hold" nodeType="afterGroup">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052"/>
                                        </p:tgtEl>
                                        <p:attrNameLst>
                                          <p:attrName>style.visibility</p:attrName>
                                        </p:attrNameLst>
                                      </p:cBhvr>
                                      <p:to>
                                        <p:strVal val="visible"/>
                                      </p:to>
                                    </p:set>
                                    <p:animEffect transition="in" filter="wipe(left)">
                                      <p:cBhvr>
                                        <p:cTn id="47" dur="500"/>
                                        <p:tgtEl>
                                          <p:spTgt spid="2052"/>
                                        </p:tgtEl>
                                      </p:cBhvr>
                                    </p:animEffect>
                                  </p:childTnLst>
                                </p:cTn>
                              </p:par>
                            </p:childTnLst>
                          </p:cTn>
                        </p:par>
                        <p:par>
                          <p:cTn id="48" fill="hold" nodeType="afterGroup">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2057"/>
                                        </p:tgtEl>
                                        <p:attrNameLst>
                                          <p:attrName>style.visibility</p:attrName>
                                        </p:attrNameLst>
                                      </p:cBhvr>
                                      <p:to>
                                        <p:strVal val="visible"/>
                                      </p:to>
                                    </p:set>
                                    <p:animEffect transition="in" filter="wipe(down)">
                                      <p:cBhvr>
                                        <p:cTn id="51" dur="500"/>
                                        <p:tgtEl>
                                          <p:spTgt spid="2057"/>
                                        </p:tgtEl>
                                      </p:cBhvr>
                                    </p:animEffect>
                                  </p:childTnLst>
                                </p:cTn>
                              </p:par>
                            </p:childTnLst>
                          </p:cTn>
                        </p:par>
                        <p:par>
                          <p:cTn id="52" fill="hold" nodeType="afterGroup">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2056"/>
                                        </p:tgtEl>
                                        <p:attrNameLst>
                                          <p:attrName>style.visibility</p:attrName>
                                        </p:attrNameLst>
                                      </p:cBhvr>
                                      <p:to>
                                        <p:strVal val="visible"/>
                                      </p:to>
                                    </p:set>
                                    <p:animEffect transition="in" filter="wipe(left)">
                                      <p:cBhvr>
                                        <p:cTn id="55" dur="500"/>
                                        <p:tgtEl>
                                          <p:spTgt spid="2056"/>
                                        </p:tgtEl>
                                      </p:cBhvr>
                                    </p:animEffect>
                                  </p:childTnLst>
                                </p:cTn>
                              </p:par>
                            </p:childTnLst>
                          </p:cTn>
                        </p:par>
                        <p:par>
                          <p:cTn id="56" fill="hold" nodeType="afterGroup">
                            <p:stCondLst>
                              <p:cond delay="6500"/>
                            </p:stCondLst>
                            <p:childTnLst>
                              <p:par>
                                <p:cTn id="57" presetID="16" presetClass="entr" presetSubtype="37"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arn(outVertical)">
                                      <p:cBhvr>
                                        <p:cTn id="59" dur="500"/>
                                        <p:tgtEl>
                                          <p:spTgt spid="8"/>
                                        </p:tgtEl>
                                      </p:cBhvr>
                                    </p:animEffect>
                                  </p:childTnLst>
                                </p:cTn>
                              </p:par>
                            </p:childTnLst>
                          </p:cTn>
                        </p:par>
                        <p:par>
                          <p:cTn id="60" fill="hold" nodeType="afterGroup">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childTnLst>
                          </p:cTn>
                        </p:par>
                        <p:par>
                          <p:cTn id="64" fill="hold" nodeType="afterGroup">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2054"/>
                                        </p:tgtEl>
                                        <p:attrNameLst>
                                          <p:attrName>style.visibility</p:attrName>
                                        </p:attrNameLst>
                                      </p:cBhvr>
                                      <p:to>
                                        <p:strVal val="visible"/>
                                      </p:to>
                                    </p:set>
                                    <p:animEffect transition="in" filter="wipe(left)">
                                      <p:cBhvr>
                                        <p:cTn id="6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2052" grpId="0"/>
      <p:bldP spid="2053" grpId="0" build="p"/>
      <p:bldP spid="2054" grpId="0"/>
      <p:bldP spid="8" grpId="0" animBg="1"/>
      <p:bldP spid="2056" grpId="0"/>
      <p:bldP spid="2057" grpId="0"/>
      <p:bldP spid="16" grpId="0" build="p"/>
      <p:bldP spid="17" grpId="0" build="p"/>
      <p:bldP spid="18" grpId="0" build="p"/>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E5A5C213-2F47-4B72-A913-E87965C3F8B9}"/>
              </a:ext>
            </a:extLst>
          </p:cNvPr>
          <p:cNvSpPr>
            <a:spLocks noGrp="1"/>
          </p:cNvSpPr>
          <p:nvPr>
            <p:ph idx="1"/>
          </p:nvPr>
        </p:nvSpPr>
        <p:spPr>
          <a:xfrm>
            <a:off x="395288" y="188913"/>
            <a:ext cx="1944687" cy="3095625"/>
          </a:xfrm>
        </p:spPr>
        <p:txBody>
          <a:bodyPr rtlCol="0">
            <a:normAutofit fontScale="92500" lnSpcReduction="10000"/>
          </a:bodyPr>
          <a:lstStyle/>
          <a:p>
            <a:pPr marL="36000" indent="0" eaLnBrk="1" fontAlgn="auto" hangingPunct="1">
              <a:spcAft>
                <a:spcPts val="0"/>
              </a:spcAft>
              <a:buFont typeface="Arial" panose="020B0604020202020204" pitchFamily="34" charset="0"/>
              <a:buNone/>
              <a:defRPr/>
            </a:pPr>
            <a:r>
              <a:rPr lang="en-GB" sz="2200" b="1" dirty="0"/>
              <a:t>External influences:</a:t>
            </a:r>
            <a:br>
              <a:rPr lang="en-GB" sz="1700" b="1" dirty="0"/>
            </a:br>
            <a:endParaRPr lang="en-GB" sz="200" b="1" dirty="0"/>
          </a:p>
          <a:p>
            <a:pPr marL="36000" indent="0" eaLnBrk="1" fontAlgn="auto" hangingPunct="1">
              <a:lnSpc>
                <a:spcPct val="110000"/>
              </a:lnSpc>
              <a:spcBef>
                <a:spcPts val="0"/>
              </a:spcBef>
              <a:spcAft>
                <a:spcPts val="0"/>
              </a:spcAft>
              <a:defRPr/>
            </a:pPr>
            <a:r>
              <a:rPr lang="en-GB" sz="1000" dirty="0"/>
              <a:t> </a:t>
            </a:r>
            <a:r>
              <a:rPr lang="en-GB" sz="1400" dirty="0"/>
              <a:t>General regulatory environment and incentives</a:t>
            </a:r>
          </a:p>
          <a:p>
            <a:pPr marL="36000" indent="0" eaLnBrk="1" fontAlgn="auto" hangingPunct="1">
              <a:lnSpc>
                <a:spcPct val="110000"/>
              </a:lnSpc>
              <a:spcBef>
                <a:spcPts val="0"/>
              </a:spcBef>
              <a:spcAft>
                <a:spcPts val="0"/>
              </a:spcAft>
              <a:defRPr/>
            </a:pPr>
            <a:r>
              <a:rPr lang="en-GB" sz="1400" dirty="0"/>
              <a:t> Development interventions</a:t>
            </a:r>
          </a:p>
          <a:p>
            <a:pPr marL="36000" indent="0" eaLnBrk="1" fontAlgn="auto" hangingPunct="1">
              <a:lnSpc>
                <a:spcPct val="110000"/>
              </a:lnSpc>
              <a:spcBef>
                <a:spcPts val="0"/>
              </a:spcBef>
              <a:spcAft>
                <a:spcPts val="0"/>
              </a:spcAft>
              <a:defRPr/>
            </a:pPr>
            <a:r>
              <a:rPr lang="en-GB" sz="1400" dirty="0"/>
              <a:t> Sectoral specificities</a:t>
            </a:r>
          </a:p>
          <a:p>
            <a:pPr marL="36000" indent="0" eaLnBrk="1" fontAlgn="auto" hangingPunct="1">
              <a:lnSpc>
                <a:spcPct val="110000"/>
              </a:lnSpc>
              <a:spcBef>
                <a:spcPts val="0"/>
              </a:spcBef>
              <a:spcAft>
                <a:spcPts val="0"/>
              </a:spcAft>
              <a:defRPr/>
            </a:pPr>
            <a:r>
              <a:rPr lang="en-GB" sz="1400" dirty="0"/>
              <a:t> Specificities of the national and sectoral innovation system</a:t>
            </a:r>
          </a:p>
          <a:p>
            <a:pPr marL="36000" indent="0" eaLnBrk="1" fontAlgn="auto" hangingPunct="1">
              <a:lnSpc>
                <a:spcPct val="110000"/>
              </a:lnSpc>
              <a:spcBef>
                <a:spcPts val="0"/>
              </a:spcBef>
              <a:spcAft>
                <a:spcPts val="0"/>
              </a:spcAft>
              <a:defRPr/>
            </a:pPr>
            <a:r>
              <a:rPr lang="en-GB" sz="1400" dirty="0"/>
              <a:t> Available „innovation supply”, known models</a:t>
            </a:r>
            <a:endParaRPr lang="hu-HU" sz="1400" dirty="0"/>
          </a:p>
          <a:p>
            <a:pPr marL="36000" indent="0" eaLnBrk="1" fontAlgn="auto" hangingPunct="1">
              <a:lnSpc>
                <a:spcPct val="110000"/>
              </a:lnSpc>
              <a:spcBef>
                <a:spcPts val="0"/>
              </a:spcBef>
              <a:spcAft>
                <a:spcPts val="0"/>
              </a:spcAft>
              <a:defRPr/>
            </a:pPr>
            <a:r>
              <a:rPr lang="hu-HU" sz="1400" dirty="0"/>
              <a:t> </a:t>
            </a:r>
            <a:r>
              <a:rPr lang="en-GB" sz="1400" dirty="0"/>
              <a:t>Unknown factors</a:t>
            </a:r>
          </a:p>
        </p:txBody>
      </p:sp>
      <p:sp>
        <p:nvSpPr>
          <p:cNvPr id="4" name="Ellipszis 3">
            <a:extLst>
              <a:ext uri="{FF2B5EF4-FFF2-40B4-BE49-F238E27FC236}">
                <a16:creationId xmlns:a16="http://schemas.microsoft.com/office/drawing/2014/main" id="{0CA67AC6-FAA4-45E0-9C4B-A7D1379A6B30}"/>
              </a:ext>
            </a:extLst>
          </p:cNvPr>
          <p:cNvSpPr/>
          <p:nvPr/>
        </p:nvSpPr>
        <p:spPr>
          <a:xfrm>
            <a:off x="2339975" y="3640138"/>
            <a:ext cx="2447925" cy="148431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a:p>
        </p:txBody>
      </p:sp>
      <p:sp>
        <p:nvSpPr>
          <p:cNvPr id="6" name="Ellipszis 5">
            <a:extLst>
              <a:ext uri="{FF2B5EF4-FFF2-40B4-BE49-F238E27FC236}">
                <a16:creationId xmlns:a16="http://schemas.microsoft.com/office/drawing/2014/main" id="{BF46A0EF-7A9F-4CFB-B107-805193472AE2}"/>
              </a:ext>
            </a:extLst>
          </p:cNvPr>
          <p:cNvSpPr/>
          <p:nvPr/>
        </p:nvSpPr>
        <p:spPr>
          <a:xfrm>
            <a:off x="2195513" y="2205038"/>
            <a:ext cx="6553200" cy="460851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a:p>
        </p:txBody>
      </p:sp>
      <p:sp>
        <p:nvSpPr>
          <p:cNvPr id="7" name="Tartalom helye 2">
            <a:extLst>
              <a:ext uri="{FF2B5EF4-FFF2-40B4-BE49-F238E27FC236}">
                <a16:creationId xmlns:a16="http://schemas.microsoft.com/office/drawing/2014/main" id="{418CDD12-9BC8-4AFE-964E-B2F0962F4F56}"/>
              </a:ext>
            </a:extLst>
          </p:cNvPr>
          <p:cNvSpPr txBox="1">
            <a:spLocks/>
          </p:cNvSpPr>
          <p:nvPr/>
        </p:nvSpPr>
        <p:spPr bwMode="auto">
          <a:xfrm>
            <a:off x="3563938" y="2781300"/>
            <a:ext cx="19589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GB" altLang="hu-HU" sz="2400" b="1">
                <a:latin typeface="Calibri" panose="020F0502020204030204" pitchFamily="34" charset="0"/>
              </a:rPr>
              <a:t>Organisation</a:t>
            </a:r>
          </a:p>
        </p:txBody>
      </p:sp>
      <p:sp>
        <p:nvSpPr>
          <p:cNvPr id="8" name="Jobbra nyíl 7">
            <a:extLst>
              <a:ext uri="{FF2B5EF4-FFF2-40B4-BE49-F238E27FC236}">
                <a16:creationId xmlns:a16="http://schemas.microsoft.com/office/drawing/2014/main" id="{60C0D553-FE31-4B33-9664-BC77599A5359}"/>
              </a:ext>
            </a:extLst>
          </p:cNvPr>
          <p:cNvSpPr/>
          <p:nvPr/>
        </p:nvSpPr>
        <p:spPr>
          <a:xfrm rot="2246638">
            <a:off x="2325688" y="1576388"/>
            <a:ext cx="2814637" cy="431800"/>
          </a:xfrm>
          <a:prstGeom prst="rightArrow">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a:p>
        </p:txBody>
      </p:sp>
      <p:sp>
        <p:nvSpPr>
          <p:cNvPr id="9" name="Tartalom helye 2">
            <a:extLst>
              <a:ext uri="{FF2B5EF4-FFF2-40B4-BE49-F238E27FC236}">
                <a16:creationId xmlns:a16="http://schemas.microsoft.com/office/drawing/2014/main" id="{AE069FE0-EB3F-4D3E-9AA8-38FBD291D2D4}"/>
              </a:ext>
            </a:extLst>
          </p:cNvPr>
          <p:cNvSpPr txBox="1">
            <a:spLocks/>
          </p:cNvSpPr>
          <p:nvPr/>
        </p:nvSpPr>
        <p:spPr bwMode="auto">
          <a:xfrm>
            <a:off x="2771775" y="3860800"/>
            <a:ext cx="17287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GB" altLang="hu-HU" sz="1600" b="1">
                <a:latin typeface="Calibri" panose="020F0502020204030204" pitchFamily="34" charset="0"/>
              </a:rPr>
              <a:t>Concrete innovation</a:t>
            </a:r>
            <a:br>
              <a:rPr lang="en-GB" altLang="hu-HU" sz="1600" b="1">
                <a:latin typeface="Calibri" panose="020F0502020204030204" pitchFamily="34" charset="0"/>
              </a:rPr>
            </a:br>
            <a:r>
              <a:rPr lang="en-GB" altLang="hu-HU" sz="1600">
                <a:latin typeface="Calibri" panose="020F0502020204030204" pitchFamily="34" charset="0"/>
              </a:rPr>
              <a:t>(process and </a:t>
            </a:r>
            <a:r>
              <a:rPr lang="hu-HU" altLang="hu-HU" sz="1600">
                <a:latin typeface="Calibri" panose="020F0502020204030204" pitchFamily="34" charset="0"/>
              </a:rPr>
              <a:t>product</a:t>
            </a:r>
            <a:endParaRPr lang="en-GB" altLang="hu-HU" sz="1600">
              <a:latin typeface="Calibri" panose="020F0502020204030204" pitchFamily="34" charset="0"/>
            </a:endParaRPr>
          </a:p>
        </p:txBody>
      </p:sp>
      <p:sp>
        <p:nvSpPr>
          <p:cNvPr id="10" name="Jobbra nyíl 9">
            <a:extLst>
              <a:ext uri="{FF2B5EF4-FFF2-40B4-BE49-F238E27FC236}">
                <a16:creationId xmlns:a16="http://schemas.microsoft.com/office/drawing/2014/main" id="{EF10937E-4451-4526-A415-F007EB766E36}"/>
              </a:ext>
            </a:extLst>
          </p:cNvPr>
          <p:cNvSpPr/>
          <p:nvPr/>
        </p:nvSpPr>
        <p:spPr>
          <a:xfrm rot="10550434">
            <a:off x="4438650" y="3778250"/>
            <a:ext cx="1682750" cy="344488"/>
          </a:xfrm>
          <a:prstGeom prst="rightArrow">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a:p>
        </p:txBody>
      </p:sp>
      <p:sp>
        <p:nvSpPr>
          <p:cNvPr id="11" name="Tartalom helye 2">
            <a:extLst>
              <a:ext uri="{FF2B5EF4-FFF2-40B4-BE49-F238E27FC236}">
                <a16:creationId xmlns:a16="http://schemas.microsoft.com/office/drawing/2014/main" id="{45C8396F-6903-4F1D-A269-A53D45249F4E}"/>
              </a:ext>
            </a:extLst>
          </p:cNvPr>
          <p:cNvSpPr txBox="1">
            <a:spLocks/>
          </p:cNvSpPr>
          <p:nvPr/>
        </p:nvSpPr>
        <p:spPr>
          <a:xfrm>
            <a:off x="6165850" y="3284538"/>
            <a:ext cx="2295525" cy="2592387"/>
          </a:xfrm>
          <a:prstGeom prst="rect">
            <a:avLst/>
          </a:prstGeom>
        </p:spPr>
        <p:txBody>
          <a:bodyPr>
            <a:normAutofit fontScale="77500" lnSpcReduction="20000"/>
          </a:bodyPr>
          <a:lstStyle/>
          <a:p>
            <a:pPr marL="36000" eaLnBrk="1" fontAlgn="auto" hangingPunct="1">
              <a:spcBef>
                <a:spcPct val="20000"/>
              </a:spcBef>
              <a:spcAft>
                <a:spcPts val="0"/>
              </a:spcAft>
              <a:buFont typeface="Arial" pitchFamily="34" charset="0"/>
              <a:buNone/>
              <a:defRPr/>
            </a:pPr>
            <a:r>
              <a:rPr lang="en-GB" sz="2600" b="1" dirty="0">
                <a:latin typeface="+mn-lt"/>
              </a:rPr>
              <a:t>Internal influences:</a:t>
            </a:r>
            <a:br>
              <a:rPr lang="en-GB" sz="2600" b="1" dirty="0">
                <a:latin typeface="+mn-lt"/>
              </a:rPr>
            </a:br>
            <a:r>
              <a:rPr lang="en-GB" sz="1200" dirty="0">
                <a:latin typeface="+mn-lt"/>
              </a:rPr>
              <a:t> </a:t>
            </a:r>
            <a:r>
              <a:rPr lang="en-GB" sz="1400" dirty="0">
                <a:latin typeface="+mn-lt"/>
              </a:rPr>
              <a:t>THE LEVEL OF THE </a:t>
            </a:r>
            <a:r>
              <a:rPr lang="en-GB" sz="1400" b="1" dirty="0">
                <a:latin typeface="+mn-lt"/>
              </a:rPr>
              <a:t>ORGANISATION</a:t>
            </a:r>
            <a:r>
              <a:rPr lang="en-GB" sz="1400" dirty="0">
                <a:latin typeface="+mn-lt"/>
              </a:rPr>
              <a:t>:</a:t>
            </a:r>
            <a:r>
              <a:rPr lang="hu-HU" sz="1400" dirty="0">
                <a:latin typeface="+mn-lt"/>
              </a:rPr>
              <a:t> </a:t>
            </a:r>
            <a:endParaRPr lang="en-GB" sz="1400" dirty="0">
              <a:latin typeface="+mn-lt"/>
            </a:endParaRPr>
          </a:p>
          <a:p>
            <a:pPr marL="108000" lvl="1" eaLnBrk="1" fontAlgn="auto" hangingPunct="1">
              <a:spcBef>
                <a:spcPts val="0"/>
              </a:spcBef>
              <a:spcAft>
                <a:spcPts val="0"/>
              </a:spcAft>
              <a:buFont typeface="Arial" pitchFamily="34" charset="0"/>
              <a:buChar char="•"/>
              <a:defRPr/>
            </a:pPr>
            <a:r>
              <a:rPr lang="en-GB" sz="1400" i="1" dirty="0">
                <a:latin typeface="+mn-lt"/>
              </a:rPr>
              <a:t>  Perceived problems</a:t>
            </a:r>
          </a:p>
          <a:p>
            <a:pPr marL="108000" lvl="1" eaLnBrk="1" fontAlgn="auto" hangingPunct="1">
              <a:spcBef>
                <a:spcPts val="0"/>
              </a:spcBef>
              <a:spcAft>
                <a:spcPts val="0"/>
              </a:spcAft>
              <a:buFont typeface="Arial" pitchFamily="34" charset="0"/>
              <a:buChar char="•"/>
              <a:defRPr/>
            </a:pPr>
            <a:r>
              <a:rPr lang="en-GB" sz="1400" i="1" dirty="0">
                <a:latin typeface="+mn-lt"/>
              </a:rPr>
              <a:t>  Perceived external influences and reaction to them</a:t>
            </a:r>
          </a:p>
          <a:p>
            <a:pPr marL="108000" lvl="1" eaLnBrk="1" fontAlgn="auto" hangingPunct="1">
              <a:spcBef>
                <a:spcPts val="0"/>
              </a:spcBef>
              <a:spcAft>
                <a:spcPts val="0"/>
              </a:spcAft>
              <a:buFont typeface="Arial" pitchFamily="34" charset="0"/>
              <a:buChar char="•"/>
              <a:defRPr/>
            </a:pPr>
            <a:r>
              <a:rPr lang="en-GB" sz="1400" i="1" dirty="0">
                <a:latin typeface="+mn-lt"/>
              </a:rPr>
              <a:t>  Dynamic organisational capabilities</a:t>
            </a:r>
          </a:p>
          <a:p>
            <a:pPr marL="108000" lvl="1" eaLnBrk="1" fontAlgn="auto" hangingPunct="1">
              <a:spcBef>
                <a:spcPts val="0"/>
              </a:spcBef>
              <a:spcAft>
                <a:spcPts val="0"/>
              </a:spcAft>
              <a:buFont typeface="Arial" pitchFamily="34" charset="0"/>
              <a:buChar char="•"/>
              <a:defRPr/>
            </a:pPr>
            <a:r>
              <a:rPr lang="en-GB" sz="1400" i="1" dirty="0">
                <a:latin typeface="+mn-lt"/>
              </a:rPr>
              <a:t> Organisational culture, leadership</a:t>
            </a:r>
          </a:p>
          <a:p>
            <a:pPr marL="36000" eaLnBrk="1" fontAlgn="auto" hangingPunct="1">
              <a:spcBef>
                <a:spcPts val="0"/>
              </a:spcBef>
              <a:spcAft>
                <a:spcPts val="0"/>
              </a:spcAft>
              <a:buFont typeface="Arial" pitchFamily="34" charset="0"/>
              <a:buChar char="•"/>
              <a:defRPr/>
            </a:pPr>
            <a:r>
              <a:rPr lang="en-GB" sz="1400" b="1" dirty="0">
                <a:latin typeface="+mn-lt"/>
              </a:rPr>
              <a:t>  </a:t>
            </a:r>
            <a:r>
              <a:rPr lang="en-GB" sz="1400" dirty="0">
                <a:latin typeface="+mn-lt"/>
              </a:rPr>
              <a:t>THE LEVEL OF </a:t>
            </a:r>
            <a:r>
              <a:rPr lang="en-GB" sz="1400" b="1" dirty="0">
                <a:latin typeface="+mn-lt"/>
              </a:rPr>
              <a:t>GROUPS</a:t>
            </a:r>
            <a:r>
              <a:rPr lang="en-GB" sz="1400" dirty="0">
                <a:latin typeface="+mn-lt"/>
              </a:rPr>
              <a:t>:</a:t>
            </a:r>
          </a:p>
          <a:p>
            <a:pPr marL="108000" eaLnBrk="1" fontAlgn="auto" hangingPunct="1">
              <a:spcBef>
                <a:spcPts val="0"/>
              </a:spcBef>
              <a:spcAft>
                <a:spcPts val="0"/>
              </a:spcAft>
              <a:buFont typeface="Arial" pitchFamily="34" charset="0"/>
              <a:buChar char="•"/>
              <a:defRPr/>
            </a:pPr>
            <a:r>
              <a:rPr lang="en-GB" sz="1400" i="1" dirty="0">
                <a:latin typeface="+mn-lt"/>
              </a:rPr>
              <a:t>  Communities of practice and </a:t>
            </a:r>
            <a:r>
              <a:rPr lang="en-GB" sz="1400" dirty="0">
                <a:latin typeface="+mn-lt"/>
              </a:rPr>
              <a:t>their capacities and behaviour</a:t>
            </a:r>
          </a:p>
          <a:p>
            <a:pPr marL="36000" eaLnBrk="1" fontAlgn="auto" hangingPunct="1">
              <a:spcBef>
                <a:spcPts val="0"/>
              </a:spcBef>
              <a:spcAft>
                <a:spcPts val="0"/>
              </a:spcAft>
              <a:buFont typeface="Arial" pitchFamily="34" charset="0"/>
              <a:buChar char="•"/>
              <a:defRPr/>
            </a:pPr>
            <a:r>
              <a:rPr lang="en-GB" sz="1200" dirty="0">
                <a:latin typeface="+mn-lt"/>
              </a:rPr>
              <a:t> </a:t>
            </a:r>
            <a:r>
              <a:rPr lang="en-GB" sz="1400" dirty="0">
                <a:latin typeface="+mn-lt"/>
              </a:rPr>
              <a:t>THE LEVEL OF </a:t>
            </a:r>
            <a:r>
              <a:rPr lang="en-GB" sz="1400" b="1" dirty="0">
                <a:latin typeface="+mn-lt"/>
              </a:rPr>
              <a:t>INDIVIDUALS</a:t>
            </a:r>
            <a:r>
              <a:rPr lang="en-GB" sz="1400" dirty="0">
                <a:latin typeface="+mn-lt"/>
              </a:rPr>
              <a:t>:</a:t>
            </a:r>
          </a:p>
          <a:p>
            <a:pPr marL="108000" eaLnBrk="1" fontAlgn="auto" hangingPunct="1">
              <a:spcBef>
                <a:spcPts val="0"/>
              </a:spcBef>
              <a:spcAft>
                <a:spcPts val="0"/>
              </a:spcAft>
              <a:buFont typeface="Arial" pitchFamily="34" charset="0"/>
              <a:buChar char="•"/>
              <a:defRPr/>
            </a:pPr>
            <a:r>
              <a:rPr lang="en-GB" sz="1400" dirty="0">
                <a:latin typeface="+mn-lt"/>
              </a:rPr>
              <a:t>  </a:t>
            </a:r>
            <a:r>
              <a:rPr lang="en-GB" sz="1400" i="1" dirty="0">
                <a:latin typeface="+mn-lt"/>
              </a:rPr>
              <a:t>Activity, behaviour</a:t>
            </a:r>
          </a:p>
          <a:p>
            <a:pPr marL="36000" eaLnBrk="1" fontAlgn="auto" hangingPunct="1">
              <a:spcBef>
                <a:spcPts val="0"/>
              </a:spcBef>
              <a:spcAft>
                <a:spcPts val="0"/>
              </a:spcAft>
              <a:buFont typeface="Arial" pitchFamily="34" charset="0"/>
              <a:buChar char="•"/>
              <a:defRPr/>
            </a:pPr>
            <a:endParaRPr lang="en-GB" sz="1200" dirty="0">
              <a:latin typeface="+mn-lt"/>
            </a:endParaRPr>
          </a:p>
        </p:txBody>
      </p:sp>
      <p:cxnSp>
        <p:nvCxnSpPr>
          <p:cNvPr id="13" name="Egyenes összekötő nyíllal 12">
            <a:extLst>
              <a:ext uri="{FF2B5EF4-FFF2-40B4-BE49-F238E27FC236}">
                <a16:creationId xmlns:a16="http://schemas.microsoft.com/office/drawing/2014/main" id="{54C4455B-8E65-486C-97EB-35063C391127}"/>
              </a:ext>
            </a:extLst>
          </p:cNvPr>
          <p:cNvCxnSpPr/>
          <p:nvPr/>
        </p:nvCxnSpPr>
        <p:spPr>
          <a:xfrm>
            <a:off x="4221163" y="4979988"/>
            <a:ext cx="512762" cy="6477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Tartalom helye 2">
            <a:extLst>
              <a:ext uri="{FF2B5EF4-FFF2-40B4-BE49-F238E27FC236}">
                <a16:creationId xmlns:a16="http://schemas.microsoft.com/office/drawing/2014/main" id="{4E9DDAEB-5E18-410A-AFD5-D2B5931FF451}"/>
              </a:ext>
            </a:extLst>
          </p:cNvPr>
          <p:cNvSpPr txBox="1">
            <a:spLocks/>
          </p:cNvSpPr>
          <p:nvPr/>
        </p:nvSpPr>
        <p:spPr bwMode="auto">
          <a:xfrm>
            <a:off x="4310063" y="5600700"/>
            <a:ext cx="16192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GB" altLang="hu-HU" sz="1600" i="1">
                <a:latin typeface="Calibri" panose="020F0502020204030204" pitchFamily="34" charset="0"/>
              </a:rPr>
              <a:t>Internal diffusion</a:t>
            </a:r>
          </a:p>
        </p:txBody>
      </p:sp>
      <p:cxnSp>
        <p:nvCxnSpPr>
          <p:cNvPr id="15" name="Egyenes összekötő nyíllal 14">
            <a:extLst>
              <a:ext uri="{FF2B5EF4-FFF2-40B4-BE49-F238E27FC236}">
                <a16:creationId xmlns:a16="http://schemas.microsoft.com/office/drawing/2014/main" id="{FD3C7659-3CBA-401C-8AB8-704BF334A662}"/>
              </a:ext>
            </a:extLst>
          </p:cNvPr>
          <p:cNvCxnSpPr/>
          <p:nvPr/>
        </p:nvCxnSpPr>
        <p:spPr>
          <a:xfrm flipV="1">
            <a:off x="4284663" y="1989138"/>
            <a:ext cx="2087562" cy="187166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7" name="Tartalom helye 2">
            <a:extLst>
              <a:ext uri="{FF2B5EF4-FFF2-40B4-BE49-F238E27FC236}">
                <a16:creationId xmlns:a16="http://schemas.microsoft.com/office/drawing/2014/main" id="{B2D02077-0C2F-4374-BB52-CB7A16899BF8}"/>
              </a:ext>
            </a:extLst>
          </p:cNvPr>
          <p:cNvSpPr txBox="1">
            <a:spLocks/>
          </p:cNvSpPr>
          <p:nvPr/>
        </p:nvSpPr>
        <p:spPr bwMode="auto">
          <a:xfrm>
            <a:off x="6410325" y="1852613"/>
            <a:ext cx="17272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GB" altLang="hu-HU" sz="1600" i="1">
                <a:latin typeface="Calibri" panose="020F0502020204030204" pitchFamily="34" charset="0"/>
              </a:rPr>
              <a:t>External diffusion</a:t>
            </a:r>
          </a:p>
        </p:txBody>
      </p:sp>
      <p:cxnSp>
        <p:nvCxnSpPr>
          <p:cNvPr id="18" name="Egyenes összekötő nyíllal 17">
            <a:extLst>
              <a:ext uri="{FF2B5EF4-FFF2-40B4-BE49-F238E27FC236}">
                <a16:creationId xmlns:a16="http://schemas.microsoft.com/office/drawing/2014/main" id="{206B365E-F169-4F01-B8DE-B2F7DD883CE2}"/>
              </a:ext>
            </a:extLst>
          </p:cNvPr>
          <p:cNvCxnSpPr/>
          <p:nvPr/>
        </p:nvCxnSpPr>
        <p:spPr>
          <a:xfrm flipV="1">
            <a:off x="6985000" y="1238250"/>
            <a:ext cx="576263" cy="523875"/>
          </a:xfrm>
          <a:prstGeom prst="straightConnector1">
            <a:avLst/>
          </a:prstGeom>
          <a:ln>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artalom helye 2">
            <a:extLst>
              <a:ext uri="{FF2B5EF4-FFF2-40B4-BE49-F238E27FC236}">
                <a16:creationId xmlns:a16="http://schemas.microsoft.com/office/drawing/2014/main" id="{237D769A-8EA4-47A3-BB9B-A3A9FC9E80C6}"/>
              </a:ext>
            </a:extLst>
          </p:cNvPr>
          <p:cNvSpPr txBox="1">
            <a:spLocks/>
          </p:cNvSpPr>
          <p:nvPr/>
        </p:nvSpPr>
        <p:spPr bwMode="auto">
          <a:xfrm>
            <a:off x="7667625" y="873125"/>
            <a:ext cx="16573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GB" altLang="hu-HU" sz="1600" i="1">
                <a:latin typeface="Calibri" panose="020F0502020204030204" pitchFamily="34" charset="0"/>
              </a:rPr>
              <a:t>System level </a:t>
            </a:r>
            <a:endParaRPr lang="hu-HU" altLang="hu-HU" sz="1600" i="1">
              <a:latin typeface="Calibri" panose="020F0502020204030204" pitchFamily="34" charset="0"/>
            </a:endParaRPr>
          </a:p>
          <a:p>
            <a:pPr eaLnBrk="1" hangingPunct="1">
              <a:buFontTx/>
              <a:buNone/>
            </a:pPr>
            <a:r>
              <a:rPr lang="en-GB" altLang="hu-HU" sz="1600" i="1">
                <a:latin typeface="Calibri" panose="020F0502020204030204" pitchFamily="34" charset="0"/>
              </a:rPr>
              <a:t>performance</a:t>
            </a:r>
          </a:p>
        </p:txBody>
      </p:sp>
      <p:cxnSp>
        <p:nvCxnSpPr>
          <p:cNvPr id="33" name="Egyenes összekötő nyíllal 32">
            <a:extLst>
              <a:ext uri="{FF2B5EF4-FFF2-40B4-BE49-F238E27FC236}">
                <a16:creationId xmlns:a16="http://schemas.microsoft.com/office/drawing/2014/main" id="{415DF0A4-286D-4BA6-A267-B3B93E10F97A}"/>
              </a:ext>
            </a:extLst>
          </p:cNvPr>
          <p:cNvCxnSpPr/>
          <p:nvPr/>
        </p:nvCxnSpPr>
        <p:spPr>
          <a:xfrm flipV="1">
            <a:off x="4437063" y="4221163"/>
            <a:ext cx="1647825" cy="14446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35" name="Egyenes összekötő nyíllal 34">
            <a:extLst>
              <a:ext uri="{FF2B5EF4-FFF2-40B4-BE49-F238E27FC236}">
                <a16:creationId xmlns:a16="http://schemas.microsoft.com/office/drawing/2014/main" id="{DF870BFC-900F-4F49-B1D3-0331D68F8A0A}"/>
              </a:ext>
            </a:extLst>
          </p:cNvPr>
          <p:cNvCxnSpPr/>
          <p:nvPr/>
        </p:nvCxnSpPr>
        <p:spPr>
          <a:xfrm flipV="1">
            <a:off x="5522913" y="4724400"/>
            <a:ext cx="647700" cy="576263"/>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Egyenes összekötő nyíllal 18">
            <a:extLst>
              <a:ext uri="{FF2B5EF4-FFF2-40B4-BE49-F238E27FC236}">
                <a16:creationId xmlns:a16="http://schemas.microsoft.com/office/drawing/2014/main" id="{2DB7B120-977F-49B8-B2EE-4613E30AE000}"/>
              </a:ext>
            </a:extLst>
          </p:cNvPr>
          <p:cNvCxnSpPr/>
          <p:nvPr/>
        </p:nvCxnSpPr>
        <p:spPr>
          <a:xfrm>
            <a:off x="5040313" y="5905500"/>
            <a:ext cx="274637" cy="32385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1" name="Tartalom helye 2">
            <a:extLst>
              <a:ext uri="{FF2B5EF4-FFF2-40B4-BE49-F238E27FC236}">
                <a16:creationId xmlns:a16="http://schemas.microsoft.com/office/drawing/2014/main" id="{39438492-18E5-4D63-BC44-6EC131D1B207}"/>
              </a:ext>
            </a:extLst>
          </p:cNvPr>
          <p:cNvSpPr txBox="1">
            <a:spLocks/>
          </p:cNvSpPr>
          <p:nvPr/>
        </p:nvSpPr>
        <p:spPr bwMode="auto">
          <a:xfrm>
            <a:off x="5329238" y="6007100"/>
            <a:ext cx="19446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GB" altLang="hu-HU" sz="1600" i="1">
                <a:latin typeface="Calibri" panose="020F0502020204030204" pitchFamily="34" charset="0"/>
              </a:rPr>
              <a:t>Internal </a:t>
            </a:r>
            <a:br>
              <a:rPr lang="hu-HU" altLang="hu-HU" sz="1600" i="1">
                <a:latin typeface="Calibri" panose="020F0502020204030204" pitchFamily="34" charset="0"/>
              </a:rPr>
            </a:br>
            <a:r>
              <a:rPr lang="en-GB" altLang="hu-HU" sz="1600" i="1">
                <a:latin typeface="Calibri" panose="020F0502020204030204" pitchFamily="34" charset="0"/>
              </a:rPr>
              <a:t>performance</a:t>
            </a:r>
          </a:p>
        </p:txBody>
      </p:sp>
      <p:sp>
        <p:nvSpPr>
          <p:cNvPr id="23" name="Téglalap 22">
            <a:extLst>
              <a:ext uri="{FF2B5EF4-FFF2-40B4-BE49-F238E27FC236}">
                <a16:creationId xmlns:a16="http://schemas.microsoft.com/office/drawing/2014/main" id="{E05F36E7-CF90-4C34-8917-000F772D5E1A}"/>
              </a:ext>
            </a:extLst>
          </p:cNvPr>
          <p:cNvSpPr/>
          <p:nvPr/>
        </p:nvSpPr>
        <p:spPr>
          <a:xfrm>
            <a:off x="96838" y="4302125"/>
            <a:ext cx="1944687" cy="2308225"/>
          </a:xfrm>
          <a:prstGeom prst="rect">
            <a:avLst/>
          </a:prstGeom>
        </p:spPr>
        <p:txBody>
          <a:bodyPr>
            <a:spAutoFit/>
          </a:bodyPr>
          <a:lstStyle/>
          <a:p>
            <a:pPr algn="ctr">
              <a:defRPr/>
            </a:pPr>
            <a:r>
              <a:rPr lang="en-GB" altLang="hu-HU" sz="3600" kern="0" dirty="0">
                <a:solidFill>
                  <a:srgbClr val="FFFF00"/>
                </a:solidFill>
                <a:latin typeface="Times New Roman"/>
                <a:ea typeface="+mj-ea"/>
                <a:cs typeface="+mj-cs"/>
              </a:rPr>
              <a:t>The Innova </a:t>
            </a:r>
            <a:r>
              <a:rPr lang="en-GB" altLang="hu-HU" sz="3600" i="1" kern="0" dirty="0">
                <a:solidFill>
                  <a:srgbClr val="FFFF00"/>
                </a:solidFill>
                <a:latin typeface="Times New Roman"/>
                <a:ea typeface="+mj-ea"/>
                <a:cs typeface="+mj-cs"/>
              </a:rPr>
              <a:t>d</a:t>
            </a:r>
            <a:r>
              <a:rPr lang="en-GB" sz="3600" i="1" kern="0" dirty="0">
                <a:solidFill>
                  <a:srgbClr val="FFFF00"/>
                </a:solidFill>
                <a:latin typeface="Times New Roman"/>
                <a:ea typeface="+mj-ea"/>
                <a:cs typeface="+mj-cs"/>
              </a:rPr>
              <a:t>ynamic</a:t>
            </a:r>
            <a:r>
              <a:rPr lang="en-GB" sz="3600" kern="0" dirty="0">
                <a:solidFill>
                  <a:srgbClr val="FFFF00"/>
                </a:solidFill>
                <a:latin typeface="Times New Roman"/>
                <a:ea typeface="+mj-ea"/>
                <a:cs typeface="+mj-cs"/>
              </a:rPr>
              <a:t> </a:t>
            </a:r>
            <a:r>
              <a:rPr lang="en-GB" altLang="hu-HU" sz="3600" kern="0" dirty="0">
                <a:solidFill>
                  <a:srgbClr val="FFFF00"/>
                </a:solidFill>
                <a:latin typeface="Times New Roman"/>
                <a:ea typeface="+mj-ea"/>
                <a:cs typeface="+mj-cs"/>
              </a:rPr>
              <a:t>model</a:t>
            </a:r>
            <a:endParaRPr lang="en-GB" sz="3600" kern="0" dirty="0">
              <a:solidFill>
                <a:srgbClr val="FFFF00"/>
              </a:solidFill>
              <a:latin typeface="Times New Roman"/>
              <a:ea typeface="+mj-ea"/>
              <a:cs typeface="+mj-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left)">
                                      <p:cBhvr>
                                        <p:cTn id="19" dur="500"/>
                                        <p:tgtEl>
                                          <p:spTgt spid="9">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childTnLst>
                          </p:cTn>
                        </p:par>
                        <p:par>
                          <p:cTn id="25" fill="hold" nodeType="afterGroup">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left)">
                                      <p:cBhvr>
                                        <p:cTn id="28" dur="500"/>
                                        <p:tgtEl>
                                          <p:spTgt spid="3">
                                            <p:txEl>
                                              <p:pRg st="0" end="0"/>
                                            </p:txEl>
                                          </p:spTgt>
                                        </p:tgtEl>
                                      </p:cBhvr>
                                    </p:animEffect>
                                  </p:childTnLst>
                                </p:cTn>
                              </p:par>
                            </p:childTnLst>
                          </p:cTn>
                        </p:par>
                        <p:par>
                          <p:cTn id="29" fill="hold" nodeType="afterGroup">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left)">
                                      <p:cBhvr>
                                        <p:cTn id="32" dur="500"/>
                                        <p:tgtEl>
                                          <p:spTgt spid="3">
                                            <p:txEl>
                                              <p:pRg st="1" end="1"/>
                                            </p:txEl>
                                          </p:spTgt>
                                        </p:tgtEl>
                                      </p:cBhvr>
                                    </p:animEffect>
                                  </p:childTnLst>
                                </p:cTn>
                              </p:par>
                            </p:childTnLst>
                          </p:cTn>
                        </p:par>
                        <p:par>
                          <p:cTn id="33" fill="hold" nodeType="afterGroup">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wipe(left)">
                                      <p:cBhvr>
                                        <p:cTn id="36" dur="500"/>
                                        <p:tgtEl>
                                          <p:spTgt spid="3">
                                            <p:txEl>
                                              <p:pRg st="2" end="2"/>
                                            </p:txEl>
                                          </p:spTgt>
                                        </p:tgtEl>
                                      </p:cBhvr>
                                    </p:animEffect>
                                  </p:childTnLst>
                                </p:cTn>
                              </p:par>
                            </p:childTnLst>
                          </p:cTn>
                        </p:par>
                        <p:par>
                          <p:cTn id="37" fill="hold" nodeType="afterGroup">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left)">
                                      <p:cBhvr>
                                        <p:cTn id="40" dur="500"/>
                                        <p:tgtEl>
                                          <p:spTgt spid="3">
                                            <p:txEl>
                                              <p:pRg st="3" end="3"/>
                                            </p:txEl>
                                          </p:spTgt>
                                        </p:tgtEl>
                                      </p:cBhvr>
                                    </p:animEffect>
                                  </p:childTnLst>
                                </p:cTn>
                              </p:par>
                            </p:childTnLst>
                          </p:cTn>
                        </p:par>
                        <p:par>
                          <p:cTn id="41" fill="hold" nodeType="afterGroup">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wipe(left)">
                                      <p:cBhvr>
                                        <p:cTn id="44" dur="500"/>
                                        <p:tgtEl>
                                          <p:spTgt spid="3">
                                            <p:txEl>
                                              <p:pRg st="4" end="4"/>
                                            </p:txEl>
                                          </p:spTgt>
                                        </p:tgtEl>
                                      </p:cBhvr>
                                    </p:animEffect>
                                  </p:childTnLst>
                                </p:cTn>
                              </p:par>
                            </p:childTnLst>
                          </p:cTn>
                        </p:par>
                        <p:par>
                          <p:cTn id="45" fill="hold" nodeType="afterGroup">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wipe(left)">
                                      <p:cBhvr>
                                        <p:cTn id="48" dur="500"/>
                                        <p:tgtEl>
                                          <p:spTgt spid="3">
                                            <p:txEl>
                                              <p:pRg st="5" end="5"/>
                                            </p:txEl>
                                          </p:spTgt>
                                        </p:tgtEl>
                                      </p:cBhvr>
                                    </p:animEffect>
                                  </p:childTnLst>
                                </p:cTn>
                              </p:par>
                            </p:childTnLst>
                          </p:cTn>
                        </p:par>
                        <p:par>
                          <p:cTn id="49" fill="hold" nodeType="afterGroup">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wipe(left)">
                                      <p:cBhvr>
                                        <p:cTn id="52" dur="500"/>
                                        <p:tgtEl>
                                          <p:spTgt spid="3">
                                            <p:txEl>
                                              <p:pRg st="6" end="6"/>
                                            </p:txEl>
                                          </p:spTgt>
                                        </p:tgtEl>
                                      </p:cBhvr>
                                    </p:animEffect>
                                  </p:childTnLst>
                                </p:cTn>
                              </p:par>
                            </p:childTnLst>
                          </p:cTn>
                        </p:par>
                        <p:par>
                          <p:cTn id="53" fill="hold" nodeType="afterGroup">
                            <p:stCondLst>
                              <p:cond delay="4500"/>
                            </p:stCondLst>
                            <p:childTnLst>
                              <p:par>
                                <p:cTn id="54" presetID="22" presetClass="entr" presetSubtype="2"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right)">
                                      <p:cBhvr>
                                        <p:cTn id="56" dur="1000"/>
                                        <p:tgtEl>
                                          <p:spTgt spid="10"/>
                                        </p:tgtEl>
                                      </p:cBhvr>
                                    </p:animEffect>
                                  </p:childTnLst>
                                </p:cTn>
                              </p:par>
                            </p:childTnLst>
                          </p:cTn>
                        </p:par>
                        <p:par>
                          <p:cTn id="57" fill="hold" nodeType="afterGroup">
                            <p:stCondLst>
                              <p:cond delay="5500"/>
                            </p:stCondLst>
                            <p:childTnLst>
                              <p:par>
                                <p:cTn id="58" presetID="22" presetClass="entr" presetSubtype="8" fill="hold" grpId="0" nodeType="afterEffect">
                                  <p:stCondLst>
                                    <p:cond delay="0"/>
                                  </p:stCondLst>
                                  <p:childTnLst>
                                    <p:set>
                                      <p:cBhvr>
                                        <p:cTn id="59" dur="1" fill="hold">
                                          <p:stCondLst>
                                            <p:cond delay="0"/>
                                          </p:stCondLst>
                                        </p:cTn>
                                        <p:tgtEl>
                                          <p:spTgt spid="11">
                                            <p:txEl>
                                              <p:pRg st="0" end="0"/>
                                            </p:txEl>
                                          </p:spTgt>
                                        </p:tgtEl>
                                        <p:attrNameLst>
                                          <p:attrName>style.visibility</p:attrName>
                                        </p:attrNameLst>
                                      </p:cBhvr>
                                      <p:to>
                                        <p:strVal val="visible"/>
                                      </p:to>
                                    </p:set>
                                    <p:animEffect transition="in" filter="wipe(left)">
                                      <p:cBhvr>
                                        <p:cTn id="60" dur="500"/>
                                        <p:tgtEl>
                                          <p:spTgt spid="11">
                                            <p:txEl>
                                              <p:pRg st="0" end="0"/>
                                            </p:txEl>
                                          </p:spTgt>
                                        </p:tgtEl>
                                      </p:cBhvr>
                                    </p:animEffect>
                                  </p:childTnLst>
                                </p:cTn>
                              </p:par>
                            </p:childTnLst>
                          </p:cTn>
                        </p:par>
                        <p:par>
                          <p:cTn id="61" fill="hold" nodeType="afterGroup">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11">
                                            <p:txEl>
                                              <p:pRg st="1" end="1"/>
                                            </p:txEl>
                                          </p:spTgt>
                                        </p:tgtEl>
                                        <p:attrNameLst>
                                          <p:attrName>style.visibility</p:attrName>
                                        </p:attrNameLst>
                                      </p:cBhvr>
                                      <p:to>
                                        <p:strVal val="visible"/>
                                      </p:to>
                                    </p:set>
                                    <p:animEffect transition="in" filter="wipe(left)">
                                      <p:cBhvr>
                                        <p:cTn id="64" dur="500"/>
                                        <p:tgtEl>
                                          <p:spTgt spid="11">
                                            <p:txEl>
                                              <p:pRg st="1" end="1"/>
                                            </p:txEl>
                                          </p:spTgt>
                                        </p:tgtEl>
                                      </p:cBhvr>
                                    </p:animEffect>
                                  </p:childTnLst>
                                </p:cTn>
                              </p:par>
                            </p:childTnLst>
                          </p:cTn>
                        </p:par>
                        <p:par>
                          <p:cTn id="65" fill="hold" nodeType="afterGroup">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1">
                                            <p:txEl>
                                              <p:pRg st="2" end="2"/>
                                            </p:txEl>
                                          </p:spTgt>
                                        </p:tgtEl>
                                        <p:attrNameLst>
                                          <p:attrName>style.visibility</p:attrName>
                                        </p:attrNameLst>
                                      </p:cBhvr>
                                      <p:to>
                                        <p:strVal val="visible"/>
                                      </p:to>
                                    </p:set>
                                    <p:animEffect transition="in" filter="wipe(left)">
                                      <p:cBhvr>
                                        <p:cTn id="68" dur="500"/>
                                        <p:tgtEl>
                                          <p:spTgt spid="11">
                                            <p:txEl>
                                              <p:pRg st="2" end="2"/>
                                            </p:txEl>
                                          </p:spTgt>
                                        </p:tgtEl>
                                      </p:cBhvr>
                                    </p:animEffect>
                                  </p:childTnLst>
                                </p:cTn>
                              </p:par>
                            </p:childTnLst>
                          </p:cTn>
                        </p:par>
                        <p:par>
                          <p:cTn id="69" fill="hold" nodeType="afterGroup">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11">
                                            <p:txEl>
                                              <p:pRg st="3" end="3"/>
                                            </p:txEl>
                                          </p:spTgt>
                                        </p:tgtEl>
                                        <p:attrNameLst>
                                          <p:attrName>style.visibility</p:attrName>
                                        </p:attrNameLst>
                                      </p:cBhvr>
                                      <p:to>
                                        <p:strVal val="visible"/>
                                      </p:to>
                                    </p:set>
                                    <p:animEffect transition="in" filter="wipe(left)">
                                      <p:cBhvr>
                                        <p:cTn id="72" dur="500"/>
                                        <p:tgtEl>
                                          <p:spTgt spid="11">
                                            <p:txEl>
                                              <p:pRg st="3" end="3"/>
                                            </p:txEl>
                                          </p:spTgt>
                                        </p:tgtEl>
                                      </p:cBhvr>
                                    </p:animEffect>
                                  </p:childTnLst>
                                </p:cTn>
                              </p:par>
                            </p:childTnLst>
                          </p:cTn>
                        </p:par>
                        <p:par>
                          <p:cTn id="73" fill="hold" nodeType="afterGroup">
                            <p:stCondLst>
                              <p:cond delay="7500"/>
                            </p:stCondLst>
                            <p:childTnLst>
                              <p:par>
                                <p:cTn id="74" presetID="22" presetClass="entr" presetSubtype="8" fill="hold" grpId="0" nodeType="afterEffect">
                                  <p:stCondLst>
                                    <p:cond delay="0"/>
                                  </p:stCondLst>
                                  <p:childTnLst>
                                    <p:set>
                                      <p:cBhvr>
                                        <p:cTn id="75" dur="1" fill="hold">
                                          <p:stCondLst>
                                            <p:cond delay="0"/>
                                          </p:stCondLst>
                                        </p:cTn>
                                        <p:tgtEl>
                                          <p:spTgt spid="11">
                                            <p:txEl>
                                              <p:pRg st="4" end="4"/>
                                            </p:txEl>
                                          </p:spTgt>
                                        </p:tgtEl>
                                        <p:attrNameLst>
                                          <p:attrName>style.visibility</p:attrName>
                                        </p:attrNameLst>
                                      </p:cBhvr>
                                      <p:to>
                                        <p:strVal val="visible"/>
                                      </p:to>
                                    </p:set>
                                    <p:animEffect transition="in" filter="wipe(left)">
                                      <p:cBhvr>
                                        <p:cTn id="76" dur="500"/>
                                        <p:tgtEl>
                                          <p:spTgt spid="11">
                                            <p:txEl>
                                              <p:pRg st="4" end="4"/>
                                            </p:txEl>
                                          </p:spTgt>
                                        </p:tgtEl>
                                      </p:cBhvr>
                                    </p:animEffect>
                                  </p:childTnLst>
                                </p:cTn>
                              </p:par>
                            </p:childTnLst>
                          </p:cTn>
                        </p:par>
                        <p:par>
                          <p:cTn id="77" fill="hold" nodeType="afterGroup">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11">
                                            <p:txEl>
                                              <p:pRg st="5" end="5"/>
                                            </p:txEl>
                                          </p:spTgt>
                                        </p:tgtEl>
                                        <p:attrNameLst>
                                          <p:attrName>style.visibility</p:attrName>
                                        </p:attrNameLst>
                                      </p:cBhvr>
                                      <p:to>
                                        <p:strVal val="visible"/>
                                      </p:to>
                                    </p:set>
                                    <p:animEffect transition="in" filter="wipe(left)">
                                      <p:cBhvr>
                                        <p:cTn id="80" dur="500"/>
                                        <p:tgtEl>
                                          <p:spTgt spid="11">
                                            <p:txEl>
                                              <p:pRg st="5" end="5"/>
                                            </p:txEl>
                                          </p:spTgt>
                                        </p:tgtEl>
                                      </p:cBhvr>
                                    </p:animEffect>
                                  </p:childTnLst>
                                </p:cTn>
                              </p:par>
                            </p:childTnLst>
                          </p:cTn>
                        </p:par>
                        <p:par>
                          <p:cTn id="81" fill="hold" nodeType="afterGroup">
                            <p:stCondLst>
                              <p:cond delay="8500"/>
                            </p:stCondLst>
                            <p:childTnLst>
                              <p:par>
                                <p:cTn id="82" presetID="22" presetClass="entr" presetSubtype="8" fill="hold" grpId="0" nodeType="afterEffect">
                                  <p:stCondLst>
                                    <p:cond delay="0"/>
                                  </p:stCondLst>
                                  <p:childTnLst>
                                    <p:set>
                                      <p:cBhvr>
                                        <p:cTn id="83" dur="1" fill="hold">
                                          <p:stCondLst>
                                            <p:cond delay="0"/>
                                          </p:stCondLst>
                                        </p:cTn>
                                        <p:tgtEl>
                                          <p:spTgt spid="11">
                                            <p:txEl>
                                              <p:pRg st="6" end="6"/>
                                            </p:txEl>
                                          </p:spTgt>
                                        </p:tgtEl>
                                        <p:attrNameLst>
                                          <p:attrName>style.visibility</p:attrName>
                                        </p:attrNameLst>
                                      </p:cBhvr>
                                      <p:to>
                                        <p:strVal val="visible"/>
                                      </p:to>
                                    </p:set>
                                    <p:animEffect transition="in" filter="wipe(left)">
                                      <p:cBhvr>
                                        <p:cTn id="84" dur="500"/>
                                        <p:tgtEl>
                                          <p:spTgt spid="11">
                                            <p:txEl>
                                              <p:pRg st="6" end="6"/>
                                            </p:txEl>
                                          </p:spTgt>
                                        </p:tgtEl>
                                      </p:cBhvr>
                                    </p:animEffect>
                                  </p:childTnLst>
                                </p:cTn>
                              </p:par>
                            </p:childTnLst>
                          </p:cTn>
                        </p:par>
                        <p:par>
                          <p:cTn id="85" fill="hold" nodeType="afterGroup">
                            <p:stCondLst>
                              <p:cond delay="9000"/>
                            </p:stCondLst>
                            <p:childTnLst>
                              <p:par>
                                <p:cTn id="86" presetID="22" presetClass="entr" presetSubtype="8" fill="hold" grpId="0" nodeType="afterEffect">
                                  <p:stCondLst>
                                    <p:cond delay="0"/>
                                  </p:stCondLst>
                                  <p:childTnLst>
                                    <p:set>
                                      <p:cBhvr>
                                        <p:cTn id="87" dur="1" fill="hold">
                                          <p:stCondLst>
                                            <p:cond delay="0"/>
                                          </p:stCondLst>
                                        </p:cTn>
                                        <p:tgtEl>
                                          <p:spTgt spid="11">
                                            <p:txEl>
                                              <p:pRg st="7" end="7"/>
                                            </p:txEl>
                                          </p:spTgt>
                                        </p:tgtEl>
                                        <p:attrNameLst>
                                          <p:attrName>style.visibility</p:attrName>
                                        </p:attrNameLst>
                                      </p:cBhvr>
                                      <p:to>
                                        <p:strVal val="visible"/>
                                      </p:to>
                                    </p:set>
                                    <p:animEffect transition="in" filter="wipe(left)">
                                      <p:cBhvr>
                                        <p:cTn id="88" dur="500"/>
                                        <p:tgtEl>
                                          <p:spTgt spid="11">
                                            <p:txEl>
                                              <p:pRg st="7" end="7"/>
                                            </p:txEl>
                                          </p:spTgt>
                                        </p:tgtEl>
                                      </p:cBhvr>
                                    </p:animEffect>
                                  </p:childTnLst>
                                </p:cTn>
                              </p:par>
                            </p:childTnLst>
                          </p:cTn>
                        </p:par>
                        <p:par>
                          <p:cTn id="89" fill="hold" nodeType="afterGroup">
                            <p:stCondLst>
                              <p:cond delay="9500"/>
                            </p:stCondLst>
                            <p:childTnLst>
                              <p:par>
                                <p:cTn id="90" presetID="22" presetClass="entr" presetSubtype="8" fill="hold" grpId="0" nodeType="afterEffect">
                                  <p:stCondLst>
                                    <p:cond delay="0"/>
                                  </p:stCondLst>
                                  <p:childTnLst>
                                    <p:set>
                                      <p:cBhvr>
                                        <p:cTn id="91" dur="1" fill="hold">
                                          <p:stCondLst>
                                            <p:cond delay="0"/>
                                          </p:stCondLst>
                                        </p:cTn>
                                        <p:tgtEl>
                                          <p:spTgt spid="11">
                                            <p:txEl>
                                              <p:pRg st="8" end="8"/>
                                            </p:txEl>
                                          </p:spTgt>
                                        </p:tgtEl>
                                        <p:attrNameLst>
                                          <p:attrName>style.visibility</p:attrName>
                                        </p:attrNameLst>
                                      </p:cBhvr>
                                      <p:to>
                                        <p:strVal val="visible"/>
                                      </p:to>
                                    </p:set>
                                    <p:animEffect transition="in" filter="wipe(left)">
                                      <p:cBhvr>
                                        <p:cTn id="92" dur="500"/>
                                        <p:tgtEl>
                                          <p:spTgt spid="11">
                                            <p:txEl>
                                              <p:pRg st="8" end="8"/>
                                            </p:txEl>
                                          </p:spTgt>
                                        </p:tgtEl>
                                      </p:cBhvr>
                                    </p:animEffect>
                                  </p:childTnLst>
                                </p:cTn>
                              </p:par>
                            </p:childTnLst>
                          </p:cTn>
                        </p:par>
                        <p:par>
                          <p:cTn id="93" fill="hold" nodeType="afterGroup">
                            <p:stCondLst>
                              <p:cond delay="10000"/>
                            </p:stCondLst>
                            <p:childTnLst>
                              <p:par>
                                <p:cTn id="94" presetID="22" presetClass="entr" presetSubtype="8"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wipe(left)">
                                      <p:cBhvr>
                                        <p:cTn id="96" dur="1000"/>
                                        <p:tgtEl>
                                          <p:spTgt spid="33"/>
                                        </p:tgtEl>
                                      </p:cBhvr>
                                    </p:animEffect>
                                  </p:childTnLst>
                                </p:cTn>
                              </p:par>
                            </p:childTnLst>
                          </p:cTn>
                        </p:par>
                        <p:par>
                          <p:cTn id="97" fill="hold" nodeType="afterGroup">
                            <p:stCondLst>
                              <p:cond delay="11000"/>
                            </p:stCondLst>
                            <p:childTnLst>
                              <p:par>
                                <p:cTn id="98" presetID="22" presetClass="entr" presetSubtype="8" fill="hold"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1000"/>
                                        <p:tgtEl>
                                          <p:spTgt spid="13"/>
                                        </p:tgtEl>
                                      </p:cBhvr>
                                    </p:animEffect>
                                  </p:childTnLst>
                                </p:cTn>
                              </p:par>
                            </p:childTnLst>
                          </p:cTn>
                        </p:par>
                        <p:par>
                          <p:cTn id="101" fill="hold" nodeType="afterGroup">
                            <p:stCondLst>
                              <p:cond delay="12000"/>
                            </p:stCondLst>
                            <p:childTnLst>
                              <p:par>
                                <p:cTn id="102" presetID="22" presetClass="entr" presetSubtype="8" fill="hold" grpId="0" nodeType="afterEffect">
                                  <p:stCondLst>
                                    <p:cond delay="0"/>
                                  </p:stCondLst>
                                  <p:childTnLst>
                                    <p:set>
                                      <p:cBhvr>
                                        <p:cTn id="103" dur="1" fill="hold">
                                          <p:stCondLst>
                                            <p:cond delay="0"/>
                                          </p:stCondLst>
                                        </p:cTn>
                                        <p:tgtEl>
                                          <p:spTgt spid="14">
                                            <p:txEl>
                                              <p:pRg st="0" end="0"/>
                                            </p:txEl>
                                          </p:spTgt>
                                        </p:tgtEl>
                                        <p:attrNameLst>
                                          <p:attrName>style.visibility</p:attrName>
                                        </p:attrNameLst>
                                      </p:cBhvr>
                                      <p:to>
                                        <p:strVal val="visible"/>
                                      </p:to>
                                    </p:set>
                                    <p:animEffect transition="in" filter="wipe(left)">
                                      <p:cBhvr>
                                        <p:cTn id="104" dur="500"/>
                                        <p:tgtEl>
                                          <p:spTgt spid="14">
                                            <p:txEl>
                                              <p:pRg st="0" end="0"/>
                                            </p:txEl>
                                          </p:spTgt>
                                        </p:tgtEl>
                                      </p:cBhvr>
                                    </p:animEffect>
                                  </p:childTnLst>
                                </p:cTn>
                              </p:par>
                            </p:childTnLst>
                          </p:cTn>
                        </p:par>
                        <p:par>
                          <p:cTn id="105" fill="hold" nodeType="afterGroup">
                            <p:stCondLst>
                              <p:cond delay="12500"/>
                            </p:stCondLst>
                            <p:childTnLst>
                              <p:par>
                                <p:cTn id="106" presetID="22" presetClass="entr" presetSubtype="8" fill="hold" nodeType="after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wipe(left)">
                                      <p:cBhvr>
                                        <p:cTn id="108" dur="1000"/>
                                        <p:tgtEl>
                                          <p:spTgt spid="15"/>
                                        </p:tgtEl>
                                      </p:cBhvr>
                                    </p:animEffect>
                                  </p:childTnLst>
                                </p:cTn>
                              </p:par>
                            </p:childTnLst>
                          </p:cTn>
                        </p:par>
                        <p:par>
                          <p:cTn id="109" fill="hold" nodeType="afterGroup">
                            <p:stCondLst>
                              <p:cond delay="13500"/>
                            </p:stCondLst>
                            <p:childTnLst>
                              <p:par>
                                <p:cTn id="110" presetID="22" presetClass="entr" presetSubtype="8" fill="hold" grpId="0" nodeType="afterEffect">
                                  <p:stCondLst>
                                    <p:cond delay="0"/>
                                  </p:stCondLst>
                                  <p:childTnLst>
                                    <p:set>
                                      <p:cBhvr>
                                        <p:cTn id="111" dur="1" fill="hold">
                                          <p:stCondLst>
                                            <p:cond delay="0"/>
                                          </p:stCondLst>
                                        </p:cTn>
                                        <p:tgtEl>
                                          <p:spTgt spid="17">
                                            <p:txEl>
                                              <p:pRg st="0" end="0"/>
                                            </p:txEl>
                                          </p:spTgt>
                                        </p:tgtEl>
                                        <p:attrNameLst>
                                          <p:attrName>style.visibility</p:attrName>
                                        </p:attrNameLst>
                                      </p:cBhvr>
                                      <p:to>
                                        <p:strVal val="visible"/>
                                      </p:to>
                                    </p:set>
                                    <p:animEffect transition="in" filter="wipe(left)">
                                      <p:cBhvr>
                                        <p:cTn id="112" dur="500"/>
                                        <p:tgtEl>
                                          <p:spTgt spid="17">
                                            <p:txEl>
                                              <p:pRg st="0" end="0"/>
                                            </p:txEl>
                                          </p:spTgt>
                                        </p:tgtEl>
                                      </p:cBhvr>
                                    </p:animEffect>
                                  </p:childTnLst>
                                </p:cTn>
                              </p:par>
                            </p:childTnLst>
                          </p:cTn>
                        </p:par>
                        <p:par>
                          <p:cTn id="113" fill="hold" nodeType="afterGroup">
                            <p:stCondLst>
                              <p:cond delay="14000"/>
                            </p:stCondLst>
                            <p:childTnLst>
                              <p:par>
                                <p:cTn id="114" presetID="22" presetClass="entr" presetSubtype="8" fill="hold" nodeType="after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wipe(left)">
                                      <p:cBhvr>
                                        <p:cTn id="116" dur="1000"/>
                                        <p:tgtEl>
                                          <p:spTgt spid="35"/>
                                        </p:tgtEl>
                                      </p:cBhvr>
                                    </p:animEffect>
                                  </p:childTnLst>
                                </p:cTn>
                              </p:par>
                            </p:childTnLst>
                          </p:cTn>
                        </p:par>
                        <p:par>
                          <p:cTn id="117" fill="hold" nodeType="afterGroup">
                            <p:stCondLst>
                              <p:cond delay="15000"/>
                            </p:stCondLst>
                            <p:childTnLst>
                              <p:par>
                                <p:cTn id="118" presetID="22" presetClass="entr" presetSubtype="8" fill="hold" nodeType="afterEffect">
                                  <p:stCondLst>
                                    <p:cond delay="0"/>
                                  </p:stCondLst>
                                  <p:childTnLst>
                                    <p:set>
                                      <p:cBhvr>
                                        <p:cTn id="119" dur="1" fill="hold">
                                          <p:stCondLst>
                                            <p:cond delay="0"/>
                                          </p:stCondLst>
                                        </p:cTn>
                                        <p:tgtEl>
                                          <p:spTgt spid="19"/>
                                        </p:tgtEl>
                                        <p:attrNameLst>
                                          <p:attrName>style.visibility</p:attrName>
                                        </p:attrNameLst>
                                      </p:cBhvr>
                                      <p:to>
                                        <p:strVal val="visible"/>
                                      </p:to>
                                    </p:set>
                                    <p:animEffect transition="in" filter="wipe(left)">
                                      <p:cBhvr>
                                        <p:cTn id="120" dur="1000"/>
                                        <p:tgtEl>
                                          <p:spTgt spid="19"/>
                                        </p:tgtEl>
                                      </p:cBhvr>
                                    </p:animEffect>
                                  </p:childTnLst>
                                </p:cTn>
                              </p:par>
                            </p:childTnLst>
                          </p:cTn>
                        </p:par>
                        <p:par>
                          <p:cTn id="121" fill="hold" nodeType="afterGroup">
                            <p:stCondLst>
                              <p:cond delay="16000"/>
                            </p:stCondLst>
                            <p:childTnLst>
                              <p:par>
                                <p:cTn id="122" presetID="22" presetClass="entr" presetSubtype="8" fill="hold" grpId="0" nodeType="afterEffect">
                                  <p:stCondLst>
                                    <p:cond delay="0"/>
                                  </p:stCondLst>
                                  <p:childTnLst>
                                    <p:set>
                                      <p:cBhvr>
                                        <p:cTn id="123" dur="1" fill="hold">
                                          <p:stCondLst>
                                            <p:cond delay="0"/>
                                          </p:stCondLst>
                                        </p:cTn>
                                        <p:tgtEl>
                                          <p:spTgt spid="21">
                                            <p:txEl>
                                              <p:pRg st="0" end="0"/>
                                            </p:txEl>
                                          </p:spTgt>
                                        </p:tgtEl>
                                        <p:attrNameLst>
                                          <p:attrName>style.visibility</p:attrName>
                                        </p:attrNameLst>
                                      </p:cBhvr>
                                      <p:to>
                                        <p:strVal val="visible"/>
                                      </p:to>
                                    </p:set>
                                    <p:animEffect transition="in" filter="wipe(left)">
                                      <p:cBhvr>
                                        <p:cTn id="124" dur="500"/>
                                        <p:tgtEl>
                                          <p:spTgt spid="21">
                                            <p:txEl>
                                              <p:pRg st="0" end="0"/>
                                            </p:txEl>
                                          </p:spTgt>
                                        </p:tgtEl>
                                      </p:cBhvr>
                                    </p:animEffect>
                                  </p:childTnLst>
                                </p:cTn>
                              </p:par>
                            </p:childTnLst>
                          </p:cTn>
                        </p:par>
                        <p:par>
                          <p:cTn id="125" fill="hold" nodeType="afterGroup">
                            <p:stCondLst>
                              <p:cond delay="16500"/>
                            </p:stCondLst>
                            <p:childTnLst>
                              <p:par>
                                <p:cTn id="126" presetID="22" presetClass="entr" presetSubtype="8" fill="hold"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wipe(left)">
                                      <p:cBhvr>
                                        <p:cTn id="128" dur="1000"/>
                                        <p:tgtEl>
                                          <p:spTgt spid="18"/>
                                        </p:tgtEl>
                                      </p:cBhvr>
                                    </p:animEffect>
                                  </p:childTnLst>
                                </p:cTn>
                              </p:par>
                            </p:childTnLst>
                          </p:cTn>
                        </p:par>
                        <p:par>
                          <p:cTn id="129" fill="hold" nodeType="afterGroup">
                            <p:stCondLst>
                              <p:cond delay="17500"/>
                            </p:stCondLst>
                            <p:childTnLst>
                              <p:par>
                                <p:cTn id="130" presetID="22" presetClass="entr" presetSubtype="8" fill="hold" grpId="0" nodeType="afterEffect">
                                  <p:stCondLst>
                                    <p:cond delay="0"/>
                                  </p:stCondLst>
                                  <p:childTnLst>
                                    <p:set>
                                      <p:cBhvr>
                                        <p:cTn id="131" dur="1" fill="hold">
                                          <p:stCondLst>
                                            <p:cond delay="0"/>
                                          </p:stCondLst>
                                        </p:cTn>
                                        <p:tgtEl>
                                          <p:spTgt spid="22">
                                            <p:txEl>
                                              <p:pRg st="0" end="0"/>
                                            </p:txEl>
                                          </p:spTgt>
                                        </p:tgtEl>
                                        <p:attrNameLst>
                                          <p:attrName>style.visibility</p:attrName>
                                        </p:attrNameLst>
                                      </p:cBhvr>
                                      <p:to>
                                        <p:strVal val="visible"/>
                                      </p:to>
                                    </p:set>
                                    <p:animEffect transition="in" filter="wipe(left)">
                                      <p:cBhvr>
                                        <p:cTn id="132" dur="500"/>
                                        <p:tgtEl>
                                          <p:spTgt spid="22">
                                            <p:txEl>
                                              <p:pRg st="0" end="0"/>
                                            </p:txEl>
                                          </p:spTgt>
                                        </p:tgtEl>
                                      </p:cBhvr>
                                    </p:animEffect>
                                  </p:childTnLst>
                                </p:cTn>
                              </p:par>
                            </p:childTnLst>
                          </p:cTn>
                        </p:par>
                        <p:par>
                          <p:cTn id="133" fill="hold" nodeType="afterGroup">
                            <p:stCondLst>
                              <p:cond delay="18000"/>
                            </p:stCondLst>
                            <p:childTnLst>
                              <p:par>
                                <p:cTn id="134" presetID="22" presetClass="entr" presetSubtype="8" fill="hold" grpId="0" nodeType="afterEffect">
                                  <p:stCondLst>
                                    <p:cond delay="0"/>
                                  </p:stCondLst>
                                  <p:childTnLst>
                                    <p:set>
                                      <p:cBhvr>
                                        <p:cTn id="135" dur="1" fill="hold">
                                          <p:stCondLst>
                                            <p:cond delay="0"/>
                                          </p:stCondLst>
                                        </p:cTn>
                                        <p:tgtEl>
                                          <p:spTgt spid="22">
                                            <p:txEl>
                                              <p:pRg st="1" end="1"/>
                                            </p:txEl>
                                          </p:spTgt>
                                        </p:tgtEl>
                                        <p:attrNameLst>
                                          <p:attrName>style.visibility</p:attrName>
                                        </p:attrNameLst>
                                      </p:cBhvr>
                                      <p:to>
                                        <p:strVal val="visible"/>
                                      </p:to>
                                    </p:set>
                                    <p:animEffect transition="in" filter="wipe(left)">
                                      <p:cBhvr>
                                        <p:cTn id="136"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animBg="1"/>
      <p:bldP spid="6" grpId="0" animBg="1"/>
      <p:bldP spid="7" grpId="0" build="p"/>
      <p:bldP spid="8" grpId="0" animBg="1"/>
      <p:bldP spid="9" grpId="0" build="p"/>
      <p:bldP spid="10" grpId="0" animBg="1"/>
      <p:bldP spid="11" grpId="0" build="p" bldLvl="2"/>
      <p:bldP spid="14" grpId="0" build="p"/>
      <p:bldP spid="17" grpId="0" build="p"/>
      <p:bldP spid="22" grpId="0" build="p"/>
      <p:bldP spid="2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13C4E05-1823-4733-BF92-E841056F7C15}"/>
              </a:ext>
            </a:extLst>
          </p:cNvPr>
          <p:cNvSpPr>
            <a:spLocks noGrp="1" noChangeArrowheads="1"/>
          </p:cNvSpPr>
          <p:nvPr>
            <p:ph type="title"/>
          </p:nvPr>
        </p:nvSpPr>
        <p:spPr>
          <a:xfrm>
            <a:off x="304800" y="188913"/>
            <a:ext cx="8153400" cy="549275"/>
          </a:xfrm>
        </p:spPr>
        <p:txBody>
          <a:bodyPr/>
          <a:lstStyle/>
          <a:p>
            <a:r>
              <a:rPr lang="en-GB" altLang="hu-HU" sz="4800"/>
              <a:t>Survey tools and data collection</a:t>
            </a:r>
            <a:endParaRPr lang="en-GB" altLang="hu-HU" sz="3200"/>
          </a:p>
        </p:txBody>
      </p:sp>
      <p:sp>
        <p:nvSpPr>
          <p:cNvPr id="2" name="Téglalap 1">
            <a:extLst>
              <a:ext uri="{FF2B5EF4-FFF2-40B4-BE49-F238E27FC236}">
                <a16:creationId xmlns:a16="http://schemas.microsoft.com/office/drawing/2014/main" id="{AADAF61B-E916-4703-B05A-06575B25BD70}"/>
              </a:ext>
            </a:extLst>
          </p:cNvPr>
          <p:cNvSpPr/>
          <p:nvPr/>
        </p:nvSpPr>
        <p:spPr>
          <a:xfrm>
            <a:off x="301625" y="836613"/>
            <a:ext cx="8551863" cy="6103937"/>
          </a:xfrm>
          <a:prstGeom prst="rect">
            <a:avLst/>
          </a:prstGeom>
        </p:spPr>
        <p:txBody>
          <a:bodyPr>
            <a:spAutoFit/>
          </a:bodyPr>
          <a:lstStyle/>
          <a:p>
            <a:pPr marL="457200" indent="-457200">
              <a:spcAft>
                <a:spcPts val="200"/>
              </a:spcAft>
              <a:buFont typeface="Arial" panose="020B0604020202020204" pitchFamily="34" charset="0"/>
              <a:buChar char="•"/>
              <a:defRPr/>
            </a:pPr>
            <a:r>
              <a:rPr lang="en-GB" altLang="hu-HU" dirty="0">
                <a:latin typeface="+mn-lt"/>
              </a:rPr>
              <a:t>Electronic questionnaire</a:t>
            </a:r>
            <a:r>
              <a:rPr lang="hu-HU" altLang="hu-HU" dirty="0">
                <a:latin typeface="+mn-lt"/>
              </a:rPr>
              <a:t>s</a:t>
            </a:r>
            <a:endParaRPr lang="en-GB" altLang="hu-HU" dirty="0">
              <a:latin typeface="+mn-lt"/>
            </a:endParaRPr>
          </a:p>
          <a:p>
            <a:pPr marL="914400" lvl="1" indent="-457200">
              <a:spcAft>
                <a:spcPts val="200"/>
              </a:spcAft>
              <a:buFont typeface="Arial" panose="020B0604020202020204" pitchFamily="34" charset="0"/>
              <a:buChar char="•"/>
              <a:defRPr/>
            </a:pPr>
            <a:r>
              <a:rPr lang="en-GB" altLang="hu-HU" i="1" dirty="0">
                <a:latin typeface="+mn-lt"/>
                <a:cs typeface="Times New Roman" panose="02020603050405020304" pitchFamily="18" charset="0"/>
              </a:rPr>
              <a:t>Organisational</a:t>
            </a:r>
            <a:r>
              <a:rPr lang="en-GB" altLang="hu-HU" dirty="0">
                <a:latin typeface="+mn-lt"/>
                <a:cs typeface="Times New Roman" panose="02020603050405020304" pitchFamily="18" charset="0"/>
              </a:rPr>
              <a:t> (sent to all </a:t>
            </a:r>
            <a:br>
              <a:rPr lang="hu-HU" altLang="hu-HU" dirty="0">
                <a:latin typeface="+mn-lt"/>
                <a:cs typeface="Times New Roman" panose="02020603050405020304" pitchFamily="18" charset="0"/>
              </a:rPr>
            </a:br>
            <a:r>
              <a:rPr lang="en-GB" altLang="hu-HU" dirty="0">
                <a:latin typeface="+mn-lt"/>
                <a:cs typeface="Times New Roman" panose="02020603050405020304" pitchFamily="18" charset="0"/>
              </a:rPr>
              <a:t>educational units (N ~ 18000)</a:t>
            </a:r>
          </a:p>
          <a:p>
            <a:pPr marL="914400" lvl="1" indent="-457200">
              <a:spcAft>
                <a:spcPts val="200"/>
              </a:spcAft>
              <a:buFont typeface="Arial" panose="020B0604020202020204" pitchFamily="34" charset="0"/>
              <a:buChar char="•"/>
              <a:defRPr/>
            </a:pPr>
            <a:r>
              <a:rPr lang="en-GB" altLang="hu-HU" i="1" dirty="0">
                <a:latin typeface="+mn-lt"/>
                <a:cs typeface="Times New Roman" panose="02020603050405020304" pitchFamily="18" charset="0"/>
              </a:rPr>
              <a:t>Individual</a:t>
            </a:r>
            <a:r>
              <a:rPr lang="en-GB" altLang="hu-HU" dirty="0">
                <a:latin typeface="+mn-lt"/>
                <a:cs typeface="Times New Roman" panose="02020603050405020304" pitchFamily="18" charset="0"/>
              </a:rPr>
              <a:t> – distributed by heads of units</a:t>
            </a:r>
            <a:endParaRPr lang="en-GB" altLang="hu-HU" dirty="0">
              <a:latin typeface="+mn-lt"/>
            </a:endParaRPr>
          </a:p>
          <a:p>
            <a:pPr marL="457200" indent="-457200">
              <a:spcAft>
                <a:spcPts val="200"/>
              </a:spcAft>
              <a:buFont typeface="Arial" panose="020B0604020202020204" pitchFamily="34" charset="0"/>
              <a:buChar char="•"/>
              <a:defRPr/>
            </a:pPr>
            <a:r>
              <a:rPr lang="en-GB" altLang="hu-HU" dirty="0">
                <a:latin typeface="+mn-lt"/>
              </a:rPr>
              <a:t>Two rounds</a:t>
            </a:r>
          </a:p>
          <a:p>
            <a:pPr marL="914400" lvl="1" indent="-457200">
              <a:spcAft>
                <a:spcPts val="200"/>
              </a:spcAft>
              <a:buFont typeface="Arial" panose="020B0604020202020204" pitchFamily="34" charset="0"/>
              <a:buChar char="•"/>
              <a:defRPr/>
            </a:pPr>
            <a:r>
              <a:rPr lang="en-GB" altLang="hu-HU" sz="2800" dirty="0">
                <a:latin typeface="+mn-lt"/>
              </a:rPr>
              <a:t>2016 – Only organisational (N </a:t>
            </a:r>
            <a:r>
              <a:rPr lang="en-GB" altLang="hu-HU" sz="2800" dirty="0">
                <a:latin typeface="+mn-lt"/>
                <a:cs typeface="Times New Roman" panose="02020603050405020304" pitchFamily="18" charset="0"/>
              </a:rPr>
              <a:t>~ </a:t>
            </a:r>
            <a:r>
              <a:rPr lang="en-GB" altLang="hu-HU" sz="2800" dirty="0">
                <a:latin typeface="+mn-lt"/>
              </a:rPr>
              <a:t>5000 units)</a:t>
            </a:r>
          </a:p>
          <a:p>
            <a:pPr marL="914400" lvl="1" indent="-457200">
              <a:spcAft>
                <a:spcPts val="200"/>
              </a:spcAft>
              <a:buFont typeface="Arial" panose="020B0604020202020204" pitchFamily="34" charset="0"/>
              <a:buChar char="•"/>
              <a:defRPr/>
            </a:pPr>
            <a:r>
              <a:rPr lang="en-GB" altLang="hu-HU" sz="2800" dirty="0">
                <a:latin typeface="+mn-lt"/>
              </a:rPr>
              <a:t>2018 – Two levels</a:t>
            </a:r>
          </a:p>
          <a:p>
            <a:pPr marL="1371600" lvl="2" indent="-457200">
              <a:spcAft>
                <a:spcPts val="200"/>
              </a:spcAft>
              <a:buFont typeface="Arial" panose="020B0604020202020204" pitchFamily="34" charset="0"/>
              <a:buChar char="•"/>
              <a:defRPr/>
            </a:pPr>
            <a:r>
              <a:rPr lang="en-GB" altLang="hu-HU" sz="2400" dirty="0">
                <a:latin typeface="+mn-lt"/>
              </a:rPr>
              <a:t>Organisational (N </a:t>
            </a:r>
            <a:r>
              <a:rPr lang="en-GB" altLang="hu-HU" sz="2400" dirty="0">
                <a:latin typeface="+mn-lt"/>
                <a:cs typeface="Times New Roman" panose="02020603050405020304" pitchFamily="18" charset="0"/>
              </a:rPr>
              <a:t>~ </a:t>
            </a:r>
            <a:r>
              <a:rPr lang="en-GB" altLang="hu-HU" sz="2400" dirty="0">
                <a:latin typeface="+mn-lt"/>
              </a:rPr>
              <a:t>2000 units)</a:t>
            </a:r>
          </a:p>
          <a:p>
            <a:pPr marL="1371600" lvl="2" indent="-457200">
              <a:spcAft>
                <a:spcPts val="200"/>
              </a:spcAft>
              <a:buFont typeface="Arial" panose="020B0604020202020204" pitchFamily="34" charset="0"/>
              <a:buChar char="•"/>
              <a:defRPr/>
            </a:pPr>
            <a:r>
              <a:rPr lang="en-GB" altLang="hu-HU" sz="2400" dirty="0">
                <a:latin typeface="+mn-lt"/>
              </a:rPr>
              <a:t>Individual (N </a:t>
            </a:r>
            <a:r>
              <a:rPr lang="en-GB" altLang="hu-HU" sz="2400" dirty="0">
                <a:latin typeface="+mn-lt"/>
                <a:cs typeface="Times New Roman" panose="02020603050405020304" pitchFamily="18" charset="0"/>
              </a:rPr>
              <a:t>~</a:t>
            </a:r>
            <a:r>
              <a:rPr lang="en-GB" altLang="hu-HU" sz="2400" dirty="0">
                <a:latin typeface="+mn-lt"/>
              </a:rPr>
              <a:t> 4000 units)</a:t>
            </a:r>
          </a:p>
          <a:p>
            <a:pPr marL="457200" indent="-457200">
              <a:spcAft>
                <a:spcPts val="200"/>
              </a:spcAft>
              <a:buFont typeface="Arial" panose="020B0604020202020204" pitchFamily="34" charset="0"/>
              <a:buChar char="•"/>
              <a:defRPr/>
            </a:pPr>
            <a:r>
              <a:rPr lang="en-GB" altLang="hu-HU" dirty="0">
                <a:latin typeface="+mn-lt"/>
              </a:rPr>
              <a:t>Merged databases</a:t>
            </a:r>
            <a:r>
              <a:rPr lang="hu-HU" altLang="hu-HU" dirty="0">
                <a:latin typeface="+mn-lt"/>
              </a:rPr>
              <a:t> </a:t>
            </a:r>
            <a:r>
              <a:rPr lang="hu-HU" altLang="hu-HU" sz="1600" dirty="0">
                <a:latin typeface="+mn-lt"/>
              </a:rPr>
              <a:t>(</a:t>
            </a:r>
            <a:r>
              <a:rPr lang="en-GB" altLang="hu-HU" sz="1600" dirty="0">
                <a:latin typeface="+mn-lt"/>
              </a:rPr>
              <a:t>Innova1 + Innova2 organisational + Innova</a:t>
            </a:r>
            <a:r>
              <a:rPr lang="hu-HU" altLang="hu-HU" sz="1600" dirty="0">
                <a:latin typeface="+mn-lt"/>
              </a:rPr>
              <a:t>2</a:t>
            </a:r>
            <a:r>
              <a:rPr lang="en-GB" altLang="hu-HU" sz="1600" dirty="0">
                <a:latin typeface="+mn-lt"/>
              </a:rPr>
              <a:t> individual)</a:t>
            </a:r>
          </a:p>
          <a:p>
            <a:pPr marL="457200" indent="-457200">
              <a:spcAft>
                <a:spcPts val="200"/>
              </a:spcAft>
              <a:buFont typeface="Arial" panose="020B0604020202020204" pitchFamily="34" charset="0"/>
              <a:buChar char="•"/>
              <a:defRPr/>
            </a:pPr>
            <a:r>
              <a:rPr lang="en-GB" altLang="hu-HU" dirty="0">
                <a:latin typeface="+mn-lt"/>
              </a:rPr>
              <a:t>Non-representative samples</a:t>
            </a:r>
            <a:endParaRPr lang="hu-HU" altLang="hu-HU" dirty="0">
              <a:latin typeface="+mn-lt"/>
            </a:endParaRPr>
          </a:p>
          <a:p>
            <a:pPr marL="457200" indent="-457200">
              <a:spcAft>
                <a:spcPts val="200"/>
              </a:spcAft>
              <a:buFont typeface="Arial" panose="020B0604020202020204" pitchFamily="34" charset="0"/>
              <a:buChar char="•"/>
              <a:defRPr/>
            </a:pPr>
            <a:r>
              <a:rPr lang="en-GB" altLang="hu-HU" dirty="0">
                <a:latin typeface="+mn-lt"/>
              </a:rPr>
              <a:t>Case studies </a:t>
            </a:r>
            <a:r>
              <a:rPr lang="hu-HU" altLang="hu-HU" sz="1400" dirty="0">
                <a:latin typeface="+mn-lt"/>
              </a:rPr>
              <a:t>(N=12)</a:t>
            </a:r>
            <a:r>
              <a:rPr lang="hu-HU" altLang="hu-HU" sz="1200" dirty="0">
                <a:latin typeface="+mn-lt"/>
              </a:rPr>
              <a:t> </a:t>
            </a:r>
            <a:r>
              <a:rPr lang="en-GB" altLang="hu-HU" dirty="0">
                <a:latin typeface="+mn-lt"/>
              </a:rPr>
              <a:t>and face-to-face interviews</a:t>
            </a:r>
            <a:r>
              <a:rPr lang="hu-HU" altLang="hu-HU" dirty="0">
                <a:latin typeface="+mn-lt"/>
              </a:rPr>
              <a:t> </a:t>
            </a:r>
            <a:r>
              <a:rPr lang="hu-HU" altLang="hu-HU" sz="1400" dirty="0">
                <a:latin typeface="+mn-lt"/>
              </a:rPr>
              <a:t>(N=100)</a:t>
            </a:r>
            <a:endParaRPr lang="en-GB" altLang="hu-HU" sz="1400" dirty="0">
              <a:latin typeface="+mn-lt"/>
            </a:endParaRPr>
          </a:p>
        </p:txBody>
      </p:sp>
      <p:pic>
        <p:nvPicPr>
          <p:cNvPr id="5" name="Kép 4">
            <a:hlinkClick r:id="" action="ppaction://customshow?id=3&amp;return=true"/>
            <a:extLst>
              <a:ext uri="{FF2B5EF4-FFF2-40B4-BE49-F238E27FC236}">
                <a16:creationId xmlns:a16="http://schemas.microsoft.com/office/drawing/2014/main" id="{50B0A1DF-678B-448C-B2E5-ACC7E6769E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052513"/>
            <a:ext cx="1677987" cy="122396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wipe(left)">
                                      <p:cBhvr>
                                        <p:cTn id="31" dur="500"/>
                                        <p:tgtEl>
                                          <p:spTgt spid="2">
                                            <p:txEl>
                                              <p:pRg st="5" end="5"/>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wipe(left)">
                                      <p:cBhvr>
                                        <p:cTn id="35" dur="500"/>
                                        <p:tgtEl>
                                          <p:spTgt spid="2">
                                            <p:txEl>
                                              <p:pRg st="6" end="6"/>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wipe(left)">
                                      <p:cBhvr>
                                        <p:cTn id="39" dur="500"/>
                                        <p:tgtEl>
                                          <p:spTgt spid="2">
                                            <p:txEl>
                                              <p:pRg st="7" end="7"/>
                                            </p:txEl>
                                          </p:spTgt>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wipe(left)">
                                      <p:cBhvr>
                                        <p:cTn id="43" dur="500"/>
                                        <p:tgtEl>
                                          <p:spTgt spid="2">
                                            <p:txEl>
                                              <p:pRg st="8" end="8"/>
                                            </p:txEl>
                                          </p:spTgt>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wipe(left)">
                                      <p:cBhvr>
                                        <p:cTn id="47" dur="500"/>
                                        <p:tgtEl>
                                          <p:spTgt spid="2">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wipe(left)">
                                      <p:cBhvr>
                                        <p:cTn id="5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51CA8B9-4DD5-408D-8D02-82C3F5EABF9D}"/>
              </a:ext>
            </a:extLst>
          </p:cNvPr>
          <p:cNvSpPr>
            <a:spLocks noGrp="1" noChangeArrowheads="1"/>
          </p:cNvSpPr>
          <p:nvPr>
            <p:ph type="title"/>
          </p:nvPr>
        </p:nvSpPr>
        <p:spPr>
          <a:xfrm>
            <a:off x="395288" y="115888"/>
            <a:ext cx="8153400" cy="504825"/>
          </a:xfrm>
        </p:spPr>
        <p:txBody>
          <a:bodyPr/>
          <a:lstStyle/>
          <a:p>
            <a:r>
              <a:rPr lang="en-GB" altLang="hu-HU"/>
              <a:t>Data collection tool</a:t>
            </a:r>
            <a:br>
              <a:rPr lang="en-GB" altLang="hu-HU" sz="1400"/>
            </a:br>
            <a:r>
              <a:rPr lang="en-GB" altLang="hu-HU" sz="1400"/>
              <a:t>(examples of questions)</a:t>
            </a:r>
          </a:p>
        </p:txBody>
      </p:sp>
      <p:graphicFrame>
        <p:nvGraphicFramePr>
          <p:cNvPr id="3" name="Táblázat 2">
            <a:extLst>
              <a:ext uri="{FF2B5EF4-FFF2-40B4-BE49-F238E27FC236}">
                <a16:creationId xmlns:a16="http://schemas.microsoft.com/office/drawing/2014/main" id="{F75AA107-03D6-476D-A609-56395054DE85}"/>
              </a:ext>
            </a:extLst>
          </p:cNvPr>
          <p:cNvGraphicFramePr>
            <a:graphicFrameLocks noGrp="1"/>
          </p:cNvGraphicFramePr>
          <p:nvPr/>
        </p:nvGraphicFramePr>
        <p:xfrm>
          <a:off x="107950" y="836613"/>
          <a:ext cx="8999538" cy="2736850"/>
        </p:xfrm>
        <a:graphic>
          <a:graphicData uri="http://schemas.openxmlformats.org/drawingml/2006/table">
            <a:tbl>
              <a:tblPr firstRow="1" firstCol="1" lastRow="1" lastCol="1">
                <a:tableStyleId>{5C22544A-7EE6-4342-B048-85BDC9FD1C3A}</a:tableStyleId>
              </a:tblPr>
              <a:tblGrid>
                <a:gridCol w="4320028">
                  <a:extLst>
                    <a:ext uri="{9D8B030D-6E8A-4147-A177-3AD203B41FA5}">
                      <a16:colId xmlns:a16="http://schemas.microsoft.com/office/drawing/2014/main" val="20000"/>
                    </a:ext>
                  </a:extLst>
                </a:gridCol>
                <a:gridCol w="935902">
                  <a:extLst>
                    <a:ext uri="{9D8B030D-6E8A-4147-A177-3AD203B41FA5}">
                      <a16:colId xmlns:a16="http://schemas.microsoft.com/office/drawing/2014/main" val="20001"/>
                    </a:ext>
                  </a:extLst>
                </a:gridCol>
                <a:gridCol w="935902">
                  <a:extLst>
                    <a:ext uri="{9D8B030D-6E8A-4147-A177-3AD203B41FA5}">
                      <a16:colId xmlns:a16="http://schemas.microsoft.com/office/drawing/2014/main" val="20002"/>
                    </a:ext>
                  </a:extLst>
                </a:gridCol>
                <a:gridCol w="935902">
                  <a:extLst>
                    <a:ext uri="{9D8B030D-6E8A-4147-A177-3AD203B41FA5}">
                      <a16:colId xmlns:a16="http://schemas.microsoft.com/office/drawing/2014/main" val="20003"/>
                    </a:ext>
                  </a:extLst>
                </a:gridCol>
                <a:gridCol w="935902">
                  <a:extLst>
                    <a:ext uri="{9D8B030D-6E8A-4147-A177-3AD203B41FA5}">
                      <a16:colId xmlns:a16="http://schemas.microsoft.com/office/drawing/2014/main" val="20004"/>
                    </a:ext>
                  </a:extLst>
                </a:gridCol>
                <a:gridCol w="935902">
                  <a:extLst>
                    <a:ext uri="{9D8B030D-6E8A-4147-A177-3AD203B41FA5}">
                      <a16:colId xmlns:a16="http://schemas.microsoft.com/office/drawing/2014/main" val="20005"/>
                    </a:ext>
                  </a:extLst>
                </a:gridCol>
              </a:tblGrid>
              <a:tr h="912283">
                <a:tc>
                  <a:txBody>
                    <a:bodyPr/>
                    <a:lstStyle/>
                    <a:p>
                      <a:pPr>
                        <a:spcAft>
                          <a:spcPts val="0"/>
                        </a:spcAft>
                      </a:pPr>
                      <a:r>
                        <a:rPr lang="en-GB" sz="2800" noProof="0" dirty="0">
                          <a:effectLst/>
                        </a:rPr>
                        <a:t> Individual</a:t>
                      </a:r>
                      <a:endParaRPr lang="en-GB" sz="2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lgn="ctr">
                        <a:spcAft>
                          <a:spcPts val="0"/>
                        </a:spcAft>
                      </a:pPr>
                      <a:r>
                        <a:rPr lang="en-GB" sz="1100" dirty="0">
                          <a:effectLst/>
                        </a:rPr>
                        <a:t>This has not happened (1)</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Yes, it has happened one or two times (2)</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Yes, this has happened several times (3)</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Yes, this has happened many times (4)</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I do not know / I do not want to answer</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extLst>
                  <a:ext uri="{0D108BD9-81ED-4DB2-BD59-A6C34878D82A}">
                    <a16:rowId xmlns:a16="http://schemas.microsoft.com/office/drawing/2014/main" val="10000"/>
                  </a:ext>
                </a:extLst>
              </a:tr>
              <a:tr h="456142">
                <a:tc>
                  <a:txBody>
                    <a:bodyPr/>
                    <a:lstStyle/>
                    <a:p>
                      <a:pPr>
                        <a:spcAft>
                          <a:spcPts val="0"/>
                        </a:spcAft>
                      </a:pPr>
                      <a:r>
                        <a:rPr lang="en-GB" sz="1300" dirty="0">
                          <a:effectLst/>
                        </a:rPr>
                        <a:t>I started to use different solutions from my previous practice</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extLst>
                  <a:ext uri="{0D108BD9-81ED-4DB2-BD59-A6C34878D82A}">
                    <a16:rowId xmlns:a16="http://schemas.microsoft.com/office/drawing/2014/main" val="10001"/>
                  </a:ext>
                </a:extLst>
              </a:tr>
              <a:tr h="456142">
                <a:tc>
                  <a:txBody>
                    <a:bodyPr/>
                    <a:lstStyle/>
                    <a:p>
                      <a:pPr>
                        <a:spcAft>
                          <a:spcPts val="0"/>
                        </a:spcAft>
                      </a:pPr>
                      <a:r>
                        <a:rPr lang="en-GB" sz="1300" dirty="0">
                          <a:effectLst/>
                        </a:rPr>
                        <a:t>I discovered and started to use solutions that were significantly different from my previous practice </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spcAft>
                          <a:spcPts val="0"/>
                        </a:spcAft>
                      </a:pPr>
                      <a:r>
                        <a:rPr lang="en-GB" sz="1100" b="1" kern="1200">
                          <a:solidFill>
                            <a:schemeClr val="lt1"/>
                          </a:solidFill>
                          <a:effectLst/>
                          <a:latin typeface="+mn-lt"/>
                          <a:ea typeface="+mn-ea"/>
                          <a:cs typeface="+mn-cs"/>
                        </a:rPr>
                        <a:t> </a:t>
                      </a:r>
                      <a:endParaRPr lang="hu-HU" sz="1100" b="1" kern="120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extLst>
                  <a:ext uri="{0D108BD9-81ED-4DB2-BD59-A6C34878D82A}">
                    <a16:rowId xmlns:a16="http://schemas.microsoft.com/office/drawing/2014/main" val="10002"/>
                  </a:ext>
                </a:extLst>
              </a:tr>
              <a:tr h="456142">
                <a:tc>
                  <a:txBody>
                    <a:bodyPr/>
                    <a:lstStyle/>
                    <a:p>
                      <a:pPr>
                        <a:spcAft>
                          <a:spcPts val="0"/>
                        </a:spcAft>
                      </a:pPr>
                      <a:r>
                        <a:rPr lang="en-GB" sz="1300" dirty="0">
                          <a:effectLst/>
                        </a:rPr>
                        <a:t>I started to use solutions that were significantly differed from my previous practice, which I learnt from others</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spcAft>
                          <a:spcPts val="0"/>
                        </a:spcAft>
                      </a:pPr>
                      <a:r>
                        <a:rPr lang="en-GB" sz="1100" b="1" kern="1200">
                          <a:solidFill>
                            <a:schemeClr val="lt1"/>
                          </a:solidFill>
                          <a:effectLst/>
                          <a:latin typeface="+mn-lt"/>
                          <a:ea typeface="+mn-ea"/>
                          <a:cs typeface="+mn-cs"/>
                        </a:rPr>
                        <a:t> </a:t>
                      </a:r>
                      <a:endParaRPr lang="hu-HU" sz="1100" b="1" kern="120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a:solidFill>
                            <a:schemeClr val="lt1"/>
                          </a:solidFill>
                          <a:effectLst/>
                          <a:latin typeface="+mn-lt"/>
                          <a:ea typeface="+mn-ea"/>
                          <a:cs typeface="+mn-cs"/>
                        </a:rPr>
                        <a:t> </a:t>
                      </a:r>
                      <a:endParaRPr lang="hu-HU" sz="1100" b="1" kern="120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extLst>
                  <a:ext uri="{0D108BD9-81ED-4DB2-BD59-A6C34878D82A}">
                    <a16:rowId xmlns:a16="http://schemas.microsoft.com/office/drawing/2014/main" val="10003"/>
                  </a:ext>
                </a:extLst>
              </a:tr>
              <a:tr h="456142">
                <a:tc>
                  <a:txBody>
                    <a:bodyPr/>
                    <a:lstStyle/>
                    <a:p>
                      <a:pPr>
                        <a:spcAft>
                          <a:spcPts val="0"/>
                        </a:spcAft>
                      </a:pPr>
                      <a:r>
                        <a:rPr lang="en-GB" sz="1300" dirty="0">
                          <a:effectLst/>
                        </a:rPr>
                        <a:t>Some of the new solutions I invented significantly improved the efficiency of my work </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spcAft>
                          <a:spcPts val="0"/>
                        </a:spcAft>
                      </a:pPr>
                      <a:r>
                        <a:rPr lang="en-GB" sz="11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dirty="0">
                          <a:effectLst/>
                        </a:rPr>
                        <a:t>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dirty="0">
                          <a:effectLst/>
                        </a:rPr>
                        <a:t>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extLst>
                  <a:ext uri="{0D108BD9-81ED-4DB2-BD59-A6C34878D82A}">
                    <a16:rowId xmlns:a16="http://schemas.microsoft.com/office/drawing/2014/main" val="10004"/>
                  </a:ext>
                </a:extLst>
              </a:tr>
            </a:tbl>
          </a:graphicData>
        </a:graphic>
      </p:graphicFrame>
      <p:graphicFrame>
        <p:nvGraphicFramePr>
          <p:cNvPr id="5" name="Táblázat 4">
            <a:extLst>
              <a:ext uri="{FF2B5EF4-FFF2-40B4-BE49-F238E27FC236}">
                <a16:creationId xmlns:a16="http://schemas.microsoft.com/office/drawing/2014/main" id="{5F65968E-D78A-4AFF-8DD6-E2FD80133C6E}"/>
              </a:ext>
            </a:extLst>
          </p:cNvPr>
          <p:cNvGraphicFramePr>
            <a:graphicFrameLocks noGrp="1"/>
          </p:cNvGraphicFramePr>
          <p:nvPr/>
        </p:nvGraphicFramePr>
        <p:xfrm>
          <a:off x="107950" y="3789363"/>
          <a:ext cx="8999538" cy="2735262"/>
        </p:xfrm>
        <a:graphic>
          <a:graphicData uri="http://schemas.openxmlformats.org/drawingml/2006/table">
            <a:tbl>
              <a:tblPr firstRow="1" firstCol="1" lastRow="1" lastCol="1">
                <a:tableStyleId>{5C22544A-7EE6-4342-B048-85BDC9FD1C3A}</a:tableStyleId>
              </a:tblPr>
              <a:tblGrid>
                <a:gridCol w="4320028">
                  <a:extLst>
                    <a:ext uri="{9D8B030D-6E8A-4147-A177-3AD203B41FA5}">
                      <a16:colId xmlns:a16="http://schemas.microsoft.com/office/drawing/2014/main" val="20000"/>
                    </a:ext>
                  </a:extLst>
                </a:gridCol>
                <a:gridCol w="935902">
                  <a:extLst>
                    <a:ext uri="{9D8B030D-6E8A-4147-A177-3AD203B41FA5}">
                      <a16:colId xmlns:a16="http://schemas.microsoft.com/office/drawing/2014/main" val="20001"/>
                    </a:ext>
                  </a:extLst>
                </a:gridCol>
                <a:gridCol w="935902">
                  <a:extLst>
                    <a:ext uri="{9D8B030D-6E8A-4147-A177-3AD203B41FA5}">
                      <a16:colId xmlns:a16="http://schemas.microsoft.com/office/drawing/2014/main" val="20002"/>
                    </a:ext>
                  </a:extLst>
                </a:gridCol>
                <a:gridCol w="935902">
                  <a:extLst>
                    <a:ext uri="{9D8B030D-6E8A-4147-A177-3AD203B41FA5}">
                      <a16:colId xmlns:a16="http://schemas.microsoft.com/office/drawing/2014/main" val="20003"/>
                    </a:ext>
                  </a:extLst>
                </a:gridCol>
                <a:gridCol w="935902">
                  <a:extLst>
                    <a:ext uri="{9D8B030D-6E8A-4147-A177-3AD203B41FA5}">
                      <a16:colId xmlns:a16="http://schemas.microsoft.com/office/drawing/2014/main" val="20004"/>
                    </a:ext>
                  </a:extLst>
                </a:gridCol>
                <a:gridCol w="935902">
                  <a:extLst>
                    <a:ext uri="{9D8B030D-6E8A-4147-A177-3AD203B41FA5}">
                      <a16:colId xmlns:a16="http://schemas.microsoft.com/office/drawing/2014/main" val="20005"/>
                    </a:ext>
                  </a:extLst>
                </a:gridCol>
              </a:tblGrid>
              <a:tr h="9117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effectLst/>
                        </a:rPr>
                        <a:t> </a:t>
                      </a:r>
                      <a:r>
                        <a:rPr lang="en-GB" sz="2800" noProof="0">
                          <a:effectLst/>
                        </a:rPr>
                        <a:t>Organisational</a:t>
                      </a:r>
                      <a:endParaRPr lang="en-GB" sz="2800" noProof="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lgn="ctr">
                        <a:spcAft>
                          <a:spcPts val="0"/>
                        </a:spcAft>
                      </a:pPr>
                      <a:r>
                        <a:rPr lang="en-GB" sz="1100" dirty="0">
                          <a:effectLst/>
                        </a:rPr>
                        <a:t>This has not happened (1)</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Yes, it has happened one or two times (2)</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Yes, this has happened several times (3)</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Yes, this has happened many times (4)</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I do not know / I do not want to answer</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extLst>
                  <a:ext uri="{0D108BD9-81ED-4DB2-BD59-A6C34878D82A}">
                    <a16:rowId xmlns:a16="http://schemas.microsoft.com/office/drawing/2014/main" val="10000"/>
                  </a:ext>
                </a:extLst>
              </a:tr>
              <a:tr h="455877">
                <a:tc>
                  <a:txBody>
                    <a:bodyPr/>
                    <a:lstStyle/>
                    <a:p>
                      <a:pPr>
                        <a:lnSpc>
                          <a:spcPct val="115000"/>
                        </a:lnSpc>
                        <a:spcAft>
                          <a:spcPts val="0"/>
                        </a:spcAft>
                      </a:pPr>
                      <a:r>
                        <a:rPr lang="en-GB" sz="1300" dirty="0">
                          <a:effectLst/>
                          <a:latin typeface="+mn-lt"/>
                          <a:ea typeface="Times New Roman" panose="02020603050405020304" pitchFamily="18" charset="0"/>
                          <a:cs typeface="Calibri" panose="020F0502020204030204" pitchFamily="34" charset="0"/>
                        </a:rPr>
                        <a:t>Some of our colleagues started to use solutions that are significantly different from previous practice</a:t>
                      </a:r>
                      <a:endParaRPr lang="hu-HU" sz="1300" dirty="0">
                        <a:effectLst/>
                        <a:latin typeface="+mn-lt"/>
                        <a:ea typeface="Times New Roman" panose="02020603050405020304" pitchFamily="18" charset="0"/>
                        <a:cs typeface="Times New Roman" panose="02020603050405020304" pitchFamily="18" charset="0"/>
                      </a:endParaRPr>
                    </a:p>
                  </a:txBody>
                  <a:tcPr marL="68573" marR="68573" marT="0" marB="0"/>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extLst>
                  <a:ext uri="{0D108BD9-81ED-4DB2-BD59-A6C34878D82A}">
                    <a16:rowId xmlns:a16="http://schemas.microsoft.com/office/drawing/2014/main" val="10001"/>
                  </a:ext>
                </a:extLst>
              </a:tr>
              <a:tr h="455877">
                <a:tc>
                  <a:txBody>
                    <a:bodyPr/>
                    <a:lstStyle/>
                    <a:p>
                      <a:pPr>
                        <a:lnSpc>
                          <a:spcPct val="115000"/>
                        </a:lnSpc>
                        <a:spcAft>
                          <a:spcPts val="0"/>
                        </a:spcAft>
                      </a:pPr>
                      <a:r>
                        <a:rPr lang="en-GB" sz="1300" dirty="0">
                          <a:effectLst/>
                          <a:latin typeface="+mn-lt"/>
                          <a:ea typeface="Times New Roman" panose="02020603050405020304" pitchFamily="18" charset="0"/>
                          <a:cs typeface="Calibri" panose="020F0502020204030204" pitchFamily="34" charset="0"/>
                        </a:rPr>
                        <a:t>Our staff has found new successful solutions for the organisation </a:t>
                      </a:r>
                      <a:endParaRPr lang="hu-HU" sz="1300" dirty="0">
                        <a:effectLst/>
                        <a:latin typeface="+mn-lt"/>
                        <a:ea typeface="Times New Roman" panose="02020603050405020304" pitchFamily="18" charset="0"/>
                        <a:cs typeface="Times New Roman" panose="02020603050405020304" pitchFamily="18" charset="0"/>
                      </a:endParaRPr>
                    </a:p>
                  </a:txBody>
                  <a:tcPr marL="68573" marR="68573" marT="0" marB="0"/>
                </a:tc>
                <a:tc>
                  <a:txBody>
                    <a:bodyPr/>
                    <a:lstStyle/>
                    <a:p>
                      <a:pPr>
                        <a:spcAft>
                          <a:spcPts val="0"/>
                        </a:spcAft>
                      </a:pPr>
                      <a:r>
                        <a:rPr lang="en-GB" sz="1100" b="1" kern="1200">
                          <a:solidFill>
                            <a:schemeClr val="lt1"/>
                          </a:solidFill>
                          <a:effectLst/>
                          <a:latin typeface="+mn-lt"/>
                          <a:ea typeface="+mn-ea"/>
                          <a:cs typeface="+mn-cs"/>
                        </a:rPr>
                        <a:t> </a:t>
                      </a:r>
                      <a:endParaRPr lang="hu-HU" sz="1100" b="1" kern="120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extLst>
                  <a:ext uri="{0D108BD9-81ED-4DB2-BD59-A6C34878D82A}">
                    <a16:rowId xmlns:a16="http://schemas.microsoft.com/office/drawing/2014/main" val="10002"/>
                  </a:ext>
                </a:extLst>
              </a:tr>
              <a:tr h="455877">
                <a:tc>
                  <a:txBody>
                    <a:bodyPr/>
                    <a:lstStyle/>
                    <a:p>
                      <a:pPr>
                        <a:lnSpc>
                          <a:spcPct val="115000"/>
                        </a:lnSpc>
                        <a:spcAft>
                          <a:spcPts val="0"/>
                        </a:spcAft>
                      </a:pPr>
                      <a:r>
                        <a:rPr lang="en-GB" sz="1300" dirty="0">
                          <a:effectLst/>
                          <a:latin typeface="+mn-lt"/>
                          <a:ea typeface="Times New Roman" panose="02020603050405020304" pitchFamily="18" charset="0"/>
                          <a:cs typeface="Calibri" panose="020F0502020204030204" pitchFamily="34" charset="0"/>
                        </a:rPr>
                        <a:t>Following the innovations initiated by our staff, the effectiveness of the organisation has improved considerably </a:t>
                      </a:r>
                      <a:endParaRPr lang="hu-HU" sz="1300" dirty="0">
                        <a:effectLst/>
                        <a:latin typeface="+mn-lt"/>
                        <a:ea typeface="Times New Roman" panose="02020603050405020304" pitchFamily="18" charset="0"/>
                        <a:cs typeface="Times New Roman" panose="02020603050405020304" pitchFamily="18" charset="0"/>
                      </a:endParaRPr>
                    </a:p>
                  </a:txBody>
                  <a:tcPr marL="68573" marR="68573" marT="0" marB="0"/>
                </a:tc>
                <a:tc>
                  <a:txBody>
                    <a:bodyPr/>
                    <a:lstStyle/>
                    <a:p>
                      <a:pPr>
                        <a:spcAft>
                          <a:spcPts val="0"/>
                        </a:spcAft>
                      </a:pPr>
                      <a:r>
                        <a:rPr lang="en-GB" sz="1100" b="1" kern="1200">
                          <a:solidFill>
                            <a:schemeClr val="lt1"/>
                          </a:solidFill>
                          <a:effectLst/>
                          <a:latin typeface="+mn-lt"/>
                          <a:ea typeface="+mn-ea"/>
                          <a:cs typeface="+mn-cs"/>
                        </a:rPr>
                        <a:t> </a:t>
                      </a:r>
                      <a:endParaRPr lang="hu-HU" sz="1100" b="1" kern="120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a:solidFill>
                            <a:schemeClr val="lt1"/>
                          </a:solidFill>
                          <a:effectLst/>
                          <a:latin typeface="+mn-lt"/>
                          <a:ea typeface="+mn-ea"/>
                          <a:cs typeface="+mn-cs"/>
                        </a:rPr>
                        <a:t> </a:t>
                      </a:r>
                      <a:endParaRPr lang="hu-HU" sz="1100" b="1" kern="120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extLst>
                  <a:ext uri="{0D108BD9-81ED-4DB2-BD59-A6C34878D82A}">
                    <a16:rowId xmlns:a16="http://schemas.microsoft.com/office/drawing/2014/main" val="10003"/>
                  </a:ext>
                </a:extLst>
              </a:tr>
              <a:tr h="455877">
                <a:tc>
                  <a:txBody>
                    <a:bodyPr/>
                    <a:lstStyle/>
                    <a:p>
                      <a:pPr>
                        <a:lnSpc>
                          <a:spcPct val="115000"/>
                        </a:lnSpc>
                        <a:spcAft>
                          <a:spcPts val="0"/>
                        </a:spcAft>
                      </a:pPr>
                      <a:r>
                        <a:rPr lang="en-GB" sz="1300" dirty="0">
                          <a:effectLst/>
                          <a:latin typeface="+mn-lt"/>
                          <a:ea typeface="Times New Roman" panose="02020603050405020304" pitchFamily="18" charset="0"/>
                          <a:cs typeface="Calibri" panose="020F0502020204030204" pitchFamily="34" charset="0"/>
                        </a:rPr>
                        <a:t>Innovations are permanently incorporated into our day-to-day operations</a:t>
                      </a:r>
                      <a:endParaRPr lang="hu-HU" sz="1300" dirty="0">
                        <a:effectLst/>
                        <a:latin typeface="+mn-lt"/>
                        <a:ea typeface="Times New Roman" panose="02020603050405020304" pitchFamily="18" charset="0"/>
                        <a:cs typeface="Times New Roman" panose="02020603050405020304" pitchFamily="18" charset="0"/>
                      </a:endParaRPr>
                    </a:p>
                  </a:txBody>
                  <a:tcPr marL="68573" marR="68573" marT="0" marB="0"/>
                </a:tc>
                <a:tc>
                  <a:txBody>
                    <a:bodyPr/>
                    <a:lstStyle/>
                    <a:p>
                      <a:pPr>
                        <a:spcAft>
                          <a:spcPts val="0"/>
                        </a:spcAft>
                      </a:pPr>
                      <a:r>
                        <a:rPr lang="en-GB" sz="11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dirty="0">
                          <a:effectLst/>
                        </a:rPr>
                        <a:t>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dirty="0">
                          <a:effectLst/>
                        </a:rPr>
                        <a:t>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E354C32-914A-44E5-848F-750F2D8D1D43}"/>
              </a:ext>
            </a:extLst>
          </p:cNvPr>
          <p:cNvSpPr>
            <a:spLocks noGrp="1" noChangeArrowheads="1"/>
          </p:cNvSpPr>
          <p:nvPr>
            <p:ph type="title"/>
          </p:nvPr>
        </p:nvSpPr>
        <p:spPr>
          <a:xfrm>
            <a:off x="304800" y="188913"/>
            <a:ext cx="8153400" cy="801687"/>
          </a:xfrm>
        </p:spPr>
        <p:txBody>
          <a:bodyPr/>
          <a:lstStyle/>
          <a:p>
            <a:r>
              <a:rPr lang="en-GB" altLang="hu-HU" sz="2800"/>
              <a:t>The organisational and individual composite innovation activity indicators (CII)</a:t>
            </a:r>
          </a:p>
        </p:txBody>
      </p:sp>
      <p:sp>
        <p:nvSpPr>
          <p:cNvPr id="205827" name="Rectangle 3">
            <a:extLst>
              <a:ext uri="{FF2B5EF4-FFF2-40B4-BE49-F238E27FC236}">
                <a16:creationId xmlns:a16="http://schemas.microsoft.com/office/drawing/2014/main" id="{FEA30244-5566-4F2B-961A-F9B892DA24B6}"/>
              </a:ext>
            </a:extLst>
          </p:cNvPr>
          <p:cNvSpPr>
            <a:spLocks noGrp="1" noChangeArrowheads="1"/>
          </p:cNvSpPr>
          <p:nvPr>
            <p:ph type="body" idx="1"/>
          </p:nvPr>
        </p:nvSpPr>
        <p:spPr>
          <a:xfrm>
            <a:off x="179388" y="5622925"/>
            <a:ext cx="3097212" cy="1046163"/>
          </a:xfrm>
        </p:spPr>
        <p:txBody>
          <a:bodyPr/>
          <a:lstStyle/>
          <a:p>
            <a:pPr marL="0" indent="0">
              <a:buFontTx/>
              <a:buNone/>
            </a:pPr>
            <a:r>
              <a:rPr lang="en-GB" altLang="hu-HU" sz="1800"/>
              <a:t>Source: data from the Innova2 individual and organisational databases</a:t>
            </a:r>
          </a:p>
        </p:txBody>
      </p:sp>
      <p:pic>
        <p:nvPicPr>
          <p:cNvPr id="2" name="Kép 1">
            <a:extLst>
              <a:ext uri="{FF2B5EF4-FFF2-40B4-BE49-F238E27FC236}">
                <a16:creationId xmlns:a16="http://schemas.microsoft.com/office/drawing/2014/main" id="{6306F526-8740-401C-AB51-FEAD966176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20788"/>
            <a:ext cx="47148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ép 2">
            <a:extLst>
              <a:ext uri="{FF2B5EF4-FFF2-40B4-BE49-F238E27FC236}">
                <a16:creationId xmlns:a16="http://schemas.microsoft.com/office/drawing/2014/main" id="{2DB49684-585E-44C6-8358-62C4E26A58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0113" y="2708275"/>
            <a:ext cx="445928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2E4E23F1-90D9-4F7A-A317-965ED441E14F}"/>
              </a:ext>
            </a:extLst>
          </p:cNvPr>
          <p:cNvSpPr txBox="1">
            <a:spLocks noChangeArrowheads="1"/>
          </p:cNvSpPr>
          <p:nvPr/>
        </p:nvSpPr>
        <p:spPr bwMode="auto">
          <a:xfrm>
            <a:off x="1619250" y="1622425"/>
            <a:ext cx="19446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defRPr/>
            </a:pPr>
            <a:r>
              <a:rPr lang="en-GB" altLang="hu-HU" sz="1800" kern="0" dirty="0">
                <a:solidFill>
                  <a:srgbClr val="FF0000"/>
                </a:solidFill>
              </a:rPr>
              <a:t>Organisational CII</a:t>
            </a:r>
          </a:p>
        </p:txBody>
      </p:sp>
      <p:sp>
        <p:nvSpPr>
          <p:cNvPr id="9" name="Rectangle 3">
            <a:extLst>
              <a:ext uri="{FF2B5EF4-FFF2-40B4-BE49-F238E27FC236}">
                <a16:creationId xmlns:a16="http://schemas.microsoft.com/office/drawing/2014/main" id="{0BBB43FA-051F-444A-9839-4C940ACA5515}"/>
              </a:ext>
            </a:extLst>
          </p:cNvPr>
          <p:cNvSpPr txBox="1">
            <a:spLocks noChangeArrowheads="1"/>
          </p:cNvSpPr>
          <p:nvPr/>
        </p:nvSpPr>
        <p:spPr bwMode="auto">
          <a:xfrm>
            <a:off x="6300788" y="2873375"/>
            <a:ext cx="194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defRPr/>
            </a:pPr>
            <a:r>
              <a:rPr lang="en-GB" altLang="hu-HU" sz="1800" kern="0" dirty="0">
                <a:solidFill>
                  <a:srgbClr val="FF0000"/>
                </a:solidFill>
              </a:rPr>
              <a:t>Individual CII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left)">
                                      <p:cBhvr>
                                        <p:cTn id="19" dur="500"/>
                                        <p:tgtEl>
                                          <p:spTgt spid="9">
                                            <p:txEl>
                                              <p:pRg st="0" end="0"/>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5827">
                                            <p:txEl>
                                              <p:pRg st="0" end="0"/>
                                            </p:txEl>
                                          </p:spTgt>
                                        </p:tgtEl>
                                        <p:attrNameLst>
                                          <p:attrName>style.visibility</p:attrName>
                                        </p:attrNameLst>
                                      </p:cBhvr>
                                      <p:to>
                                        <p:strVal val="visible"/>
                                      </p:to>
                                    </p:set>
                                    <p:animEffect transition="in" filter="wipe(left)">
                                      <p:cBhvr>
                                        <p:cTn id="23" dur="500"/>
                                        <p:tgtEl>
                                          <p:spTgt spid="205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P spid="8" grpId="0" build="p" bldLvl="2" autoUpdateAnimBg="0"/>
      <p:bldP spid="9"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77CC690-12F6-46A0-9E18-AA8658FEEBFA}"/>
              </a:ext>
            </a:extLst>
          </p:cNvPr>
          <p:cNvSpPr>
            <a:spLocks noGrp="1" noChangeArrowheads="1"/>
          </p:cNvSpPr>
          <p:nvPr>
            <p:ph type="title" idx="4294967295"/>
          </p:nvPr>
        </p:nvSpPr>
        <p:spPr>
          <a:xfrm>
            <a:off x="214313" y="115888"/>
            <a:ext cx="7381875" cy="1009650"/>
          </a:xfrm>
        </p:spPr>
        <p:txBody>
          <a:bodyPr/>
          <a:lstStyle/>
          <a:p>
            <a:r>
              <a:rPr lang="en-GB" altLang="hu-HU" sz="4000"/>
              <a:t>Innovative work behaviour (IWB)</a:t>
            </a:r>
            <a:br>
              <a:rPr lang="en-GB" altLang="hu-HU"/>
            </a:br>
            <a:r>
              <a:rPr lang="en-GB" altLang="hu-HU" sz="2000"/>
              <a:t>(two factors)</a:t>
            </a:r>
            <a:br>
              <a:rPr lang="en-GB" altLang="hu-HU" sz="2000"/>
            </a:br>
            <a:endParaRPr lang="en-GB" altLang="hu-HU" sz="2000" b="1"/>
          </a:p>
        </p:txBody>
      </p:sp>
      <p:sp>
        <p:nvSpPr>
          <p:cNvPr id="134199" name="Line 55">
            <a:extLst>
              <a:ext uri="{FF2B5EF4-FFF2-40B4-BE49-F238E27FC236}">
                <a16:creationId xmlns:a16="http://schemas.microsoft.com/office/drawing/2014/main" id="{D09C347D-2DA2-4316-A7E9-DE242467ED13}"/>
              </a:ext>
            </a:extLst>
          </p:cNvPr>
          <p:cNvSpPr>
            <a:spLocks noChangeShapeType="1"/>
          </p:cNvSpPr>
          <p:nvPr/>
        </p:nvSpPr>
        <p:spPr bwMode="auto">
          <a:xfrm>
            <a:off x="4230688" y="2060575"/>
            <a:ext cx="0" cy="3382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34201" name="Line 57">
            <a:extLst>
              <a:ext uri="{FF2B5EF4-FFF2-40B4-BE49-F238E27FC236}">
                <a16:creationId xmlns:a16="http://schemas.microsoft.com/office/drawing/2014/main" id="{658FDDDA-F110-4634-8BB4-198990BC18B8}"/>
              </a:ext>
            </a:extLst>
          </p:cNvPr>
          <p:cNvSpPr>
            <a:spLocks noChangeShapeType="1"/>
          </p:cNvSpPr>
          <p:nvPr/>
        </p:nvSpPr>
        <p:spPr bwMode="auto">
          <a:xfrm>
            <a:off x="2179638" y="3644900"/>
            <a:ext cx="43926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34204" name="Text Box 60">
            <a:extLst>
              <a:ext uri="{FF2B5EF4-FFF2-40B4-BE49-F238E27FC236}">
                <a16:creationId xmlns:a16="http://schemas.microsoft.com/office/drawing/2014/main" id="{E58AF722-0D4D-480A-832B-B44D15485428}"/>
              </a:ext>
            </a:extLst>
          </p:cNvPr>
          <p:cNvSpPr txBox="1">
            <a:spLocks noChangeArrowheads="1"/>
          </p:cNvSpPr>
          <p:nvPr/>
        </p:nvSpPr>
        <p:spPr bwMode="auto">
          <a:xfrm>
            <a:off x="2286000" y="1209675"/>
            <a:ext cx="403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GB" altLang="hu-HU" sz="2800">
                <a:latin typeface="Times.New.Roman.Gras0171"/>
              </a:rPr>
              <a:t>High implementation</a:t>
            </a:r>
            <a:endParaRPr lang="en-GB" altLang="hu-HU" sz="2800" i="1">
              <a:latin typeface="Times.New.Roman.Gras0171"/>
            </a:endParaRPr>
          </a:p>
        </p:txBody>
      </p:sp>
      <p:sp>
        <p:nvSpPr>
          <p:cNvPr id="134205" name="Text Box 61">
            <a:extLst>
              <a:ext uri="{FF2B5EF4-FFF2-40B4-BE49-F238E27FC236}">
                <a16:creationId xmlns:a16="http://schemas.microsoft.com/office/drawing/2014/main" id="{F2D2C4A7-0564-4F24-B806-EA01EB7C3022}"/>
              </a:ext>
            </a:extLst>
          </p:cNvPr>
          <p:cNvSpPr txBox="1">
            <a:spLocks noChangeArrowheads="1"/>
          </p:cNvSpPr>
          <p:nvPr/>
        </p:nvSpPr>
        <p:spPr bwMode="auto">
          <a:xfrm>
            <a:off x="2214563" y="5884863"/>
            <a:ext cx="4103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GB" altLang="hu-HU" sz="2800">
                <a:latin typeface="Times.New.Roman.Gras0171"/>
              </a:rPr>
              <a:t>Low implementation</a:t>
            </a:r>
            <a:endParaRPr lang="en-GB" altLang="hu-HU" sz="2800" i="1">
              <a:latin typeface="Times.New.Roman.Gras0171"/>
            </a:endParaRPr>
          </a:p>
        </p:txBody>
      </p:sp>
      <p:sp>
        <p:nvSpPr>
          <p:cNvPr id="134206" name="Text Box 62">
            <a:extLst>
              <a:ext uri="{FF2B5EF4-FFF2-40B4-BE49-F238E27FC236}">
                <a16:creationId xmlns:a16="http://schemas.microsoft.com/office/drawing/2014/main" id="{D6C66B42-C63B-463F-A58B-34C66A631E17}"/>
              </a:ext>
            </a:extLst>
          </p:cNvPr>
          <p:cNvSpPr txBox="1">
            <a:spLocks noChangeArrowheads="1"/>
          </p:cNvSpPr>
          <p:nvPr/>
        </p:nvSpPr>
        <p:spPr bwMode="auto">
          <a:xfrm>
            <a:off x="179388" y="3213100"/>
            <a:ext cx="23050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hu-HU" sz="2800">
                <a:latin typeface="Times.New.Roman.Gras0171"/>
              </a:rPr>
              <a:t>Low creativity</a:t>
            </a:r>
          </a:p>
        </p:txBody>
      </p:sp>
      <p:sp>
        <p:nvSpPr>
          <p:cNvPr id="134207" name="Text Box 63">
            <a:extLst>
              <a:ext uri="{FF2B5EF4-FFF2-40B4-BE49-F238E27FC236}">
                <a16:creationId xmlns:a16="http://schemas.microsoft.com/office/drawing/2014/main" id="{FBFFCA1B-0551-44C9-93EB-3A060E9BFBC8}"/>
              </a:ext>
            </a:extLst>
          </p:cNvPr>
          <p:cNvSpPr txBox="1">
            <a:spLocks noChangeArrowheads="1"/>
          </p:cNvSpPr>
          <p:nvPr/>
        </p:nvSpPr>
        <p:spPr bwMode="auto">
          <a:xfrm>
            <a:off x="6948488" y="3213100"/>
            <a:ext cx="21955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hu-HU" sz="2800">
                <a:latin typeface="Times.New.Roman.Gras0171"/>
              </a:rPr>
              <a:t>High creativity</a:t>
            </a:r>
          </a:p>
        </p:txBody>
      </p:sp>
      <p:sp>
        <p:nvSpPr>
          <p:cNvPr id="134209" name="Text Box 65">
            <a:extLst>
              <a:ext uri="{FF2B5EF4-FFF2-40B4-BE49-F238E27FC236}">
                <a16:creationId xmlns:a16="http://schemas.microsoft.com/office/drawing/2014/main" id="{37E4A8CA-A13A-41BF-8157-6C1F1DEF5223}"/>
              </a:ext>
            </a:extLst>
          </p:cNvPr>
          <p:cNvSpPr txBox="1">
            <a:spLocks noChangeArrowheads="1"/>
          </p:cNvSpPr>
          <p:nvPr/>
        </p:nvSpPr>
        <p:spPr bwMode="auto">
          <a:xfrm>
            <a:off x="974725" y="2341563"/>
            <a:ext cx="3240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hu-HU" altLang="hu-HU" sz="2800">
                <a:solidFill>
                  <a:schemeClr val="accent1"/>
                </a:solidFill>
                <a:latin typeface="Times.New.Roman.Gras0171"/>
              </a:rPr>
              <a:t>„MANAGERS”</a:t>
            </a:r>
            <a:endParaRPr lang="hu-HU" altLang="hu-HU" sz="2000" b="1">
              <a:solidFill>
                <a:schemeClr val="accent1"/>
              </a:solidFill>
              <a:latin typeface="Times.New.Roman.Gras0171"/>
            </a:endParaRPr>
          </a:p>
        </p:txBody>
      </p:sp>
      <p:sp>
        <p:nvSpPr>
          <p:cNvPr id="134210" name="Text Box 66">
            <a:hlinkClick r:id="" action="ppaction://noaction"/>
            <a:extLst>
              <a:ext uri="{FF2B5EF4-FFF2-40B4-BE49-F238E27FC236}">
                <a16:creationId xmlns:a16="http://schemas.microsoft.com/office/drawing/2014/main" id="{5C7D4298-AF14-4990-80F5-5136C459FBA7}"/>
              </a:ext>
            </a:extLst>
          </p:cNvPr>
          <p:cNvSpPr txBox="1">
            <a:spLocks noChangeArrowheads="1"/>
          </p:cNvSpPr>
          <p:nvPr/>
        </p:nvSpPr>
        <p:spPr bwMode="auto">
          <a:xfrm>
            <a:off x="1116013" y="4581525"/>
            <a:ext cx="2951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hu-HU" altLang="hu-HU" sz="2800">
                <a:solidFill>
                  <a:srgbClr val="FF0000"/>
                </a:solidFill>
                <a:latin typeface="Times.New.Roman.Gras0171"/>
              </a:rPr>
              <a:t>„ROUTINEMEN”</a:t>
            </a:r>
            <a:endParaRPr lang="en-GB" altLang="hu-HU" sz="2800" b="1">
              <a:solidFill>
                <a:schemeClr val="accent1"/>
              </a:solidFill>
              <a:latin typeface="Times.New.Roman.Gras0171"/>
            </a:endParaRPr>
          </a:p>
        </p:txBody>
      </p:sp>
      <p:sp>
        <p:nvSpPr>
          <p:cNvPr id="134211" name="Text Box 67">
            <a:extLst>
              <a:ext uri="{FF2B5EF4-FFF2-40B4-BE49-F238E27FC236}">
                <a16:creationId xmlns:a16="http://schemas.microsoft.com/office/drawing/2014/main" id="{3EDF216A-2A2F-48EC-9200-4275AC15846B}"/>
              </a:ext>
            </a:extLst>
          </p:cNvPr>
          <p:cNvSpPr txBox="1">
            <a:spLocks noChangeArrowheads="1"/>
          </p:cNvSpPr>
          <p:nvPr/>
        </p:nvSpPr>
        <p:spPr bwMode="auto">
          <a:xfrm>
            <a:off x="4789488" y="4535488"/>
            <a:ext cx="3381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hu-HU" altLang="hu-HU" sz="2800">
                <a:solidFill>
                  <a:schemeClr val="accent1"/>
                </a:solidFill>
                <a:latin typeface="Times.New.Roman.Gras0171"/>
              </a:rPr>
              <a:t>„DREAMERS”	</a:t>
            </a:r>
            <a:endParaRPr lang="en-GB" altLang="hu-HU" sz="2800">
              <a:solidFill>
                <a:schemeClr val="accent1"/>
              </a:solidFill>
              <a:latin typeface="Times.New.Roman.Gras0171"/>
            </a:endParaRPr>
          </a:p>
        </p:txBody>
      </p:sp>
      <p:sp>
        <p:nvSpPr>
          <p:cNvPr id="134212" name="Text Box 68">
            <a:extLst>
              <a:ext uri="{FF2B5EF4-FFF2-40B4-BE49-F238E27FC236}">
                <a16:creationId xmlns:a16="http://schemas.microsoft.com/office/drawing/2014/main" id="{AEE03390-0D99-47F1-952F-B34602A9607E}"/>
              </a:ext>
            </a:extLst>
          </p:cNvPr>
          <p:cNvSpPr txBox="1">
            <a:spLocks noChangeArrowheads="1"/>
          </p:cNvSpPr>
          <p:nvPr/>
        </p:nvSpPr>
        <p:spPr bwMode="auto">
          <a:xfrm>
            <a:off x="4792663" y="2341563"/>
            <a:ext cx="2803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hu-HU" altLang="hu-HU" sz="2800">
                <a:solidFill>
                  <a:srgbClr val="00B050"/>
                </a:solidFill>
                <a:latin typeface="Times.New.Roman.Gras0171"/>
              </a:rPr>
              <a:t>„INNOVATORS”</a:t>
            </a:r>
            <a:endParaRPr lang="en-GB" altLang="hu-HU" sz="2800" b="1">
              <a:solidFill>
                <a:srgbClr val="00B050"/>
              </a:solidFill>
              <a:latin typeface="Times.New.Roman.Gras0171"/>
              <a:hlinkClick r:id="" action="ppaction://noaction"/>
            </a:endParaRPr>
          </a:p>
        </p:txBody>
      </p:sp>
      <p:sp>
        <p:nvSpPr>
          <p:cNvPr id="31757" name="Téglalap 20">
            <a:extLst>
              <a:ext uri="{FF2B5EF4-FFF2-40B4-BE49-F238E27FC236}">
                <a16:creationId xmlns:a16="http://schemas.microsoft.com/office/drawing/2014/main" id="{D8212553-0AE6-4F73-8664-CB2D8C464A59}"/>
              </a:ext>
            </a:extLst>
          </p:cNvPr>
          <p:cNvSpPr>
            <a:spLocks noChangeArrowheads="1"/>
          </p:cNvSpPr>
          <p:nvPr/>
        </p:nvSpPr>
        <p:spPr bwMode="auto">
          <a:xfrm>
            <a:off x="5003800" y="6472238"/>
            <a:ext cx="41402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buFontTx/>
              <a:buNone/>
            </a:pPr>
            <a:r>
              <a:rPr lang="en-GB" altLang="hu-HU" sz="900"/>
              <a:t>Source: Data from the Innova2 individual and organisational databases</a:t>
            </a:r>
          </a:p>
        </p:txBody>
      </p:sp>
      <p:pic>
        <p:nvPicPr>
          <p:cNvPr id="4" name="Kép 3">
            <a:hlinkClick r:id="" action="ppaction://customshow?id=15&amp;return=true"/>
            <a:extLst>
              <a:ext uri="{FF2B5EF4-FFF2-40B4-BE49-F238E27FC236}">
                <a16:creationId xmlns:a16="http://schemas.microsoft.com/office/drawing/2014/main" id="{EEDFF2BF-6D96-4187-9988-EFA7DE75CB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115888"/>
            <a:ext cx="1201737" cy="90805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34206"/>
                                        </p:tgtEl>
                                        <p:attrNameLst>
                                          <p:attrName>style.visibility</p:attrName>
                                        </p:attrNameLst>
                                      </p:cBhvr>
                                      <p:to>
                                        <p:strVal val="visible"/>
                                      </p:to>
                                    </p:set>
                                    <p:animEffect transition="in" filter="box(out)">
                                      <p:cBhvr>
                                        <p:cTn id="11" dur="500"/>
                                        <p:tgtEl>
                                          <p:spTgt spid="134206"/>
                                        </p:tgtEl>
                                      </p:cBhvr>
                                    </p:animEffect>
                                  </p:childTnLst>
                                </p:cTn>
                              </p:par>
                            </p:childTnLst>
                          </p:cTn>
                        </p:par>
                        <p:par>
                          <p:cTn id="12" fill="hold" nodeType="afterGroup">
                            <p:stCondLst>
                              <p:cond delay="1000"/>
                            </p:stCondLst>
                            <p:childTnLst>
                              <p:par>
                                <p:cTn id="13" presetID="17" presetClass="entr" presetSubtype="8" fill="hold" nodeType="afterEffect">
                                  <p:stCondLst>
                                    <p:cond delay="0"/>
                                  </p:stCondLst>
                                  <p:childTnLst>
                                    <p:set>
                                      <p:cBhvr>
                                        <p:cTn id="14" dur="1" fill="hold">
                                          <p:stCondLst>
                                            <p:cond delay="0"/>
                                          </p:stCondLst>
                                        </p:cTn>
                                        <p:tgtEl>
                                          <p:spTgt spid="134201"/>
                                        </p:tgtEl>
                                        <p:attrNameLst>
                                          <p:attrName>style.visibility</p:attrName>
                                        </p:attrNameLst>
                                      </p:cBhvr>
                                      <p:to>
                                        <p:strVal val="visible"/>
                                      </p:to>
                                    </p:set>
                                    <p:anim calcmode="lin" valueType="num">
                                      <p:cBhvr>
                                        <p:cTn id="15" dur="500" fill="hold"/>
                                        <p:tgtEl>
                                          <p:spTgt spid="134201"/>
                                        </p:tgtEl>
                                        <p:attrNameLst>
                                          <p:attrName>ppt_x</p:attrName>
                                        </p:attrNameLst>
                                      </p:cBhvr>
                                      <p:tavLst>
                                        <p:tav tm="0">
                                          <p:val>
                                            <p:strVal val="#ppt_x-#ppt_w/2"/>
                                          </p:val>
                                        </p:tav>
                                        <p:tav tm="100000">
                                          <p:val>
                                            <p:strVal val="#ppt_x"/>
                                          </p:val>
                                        </p:tav>
                                      </p:tavLst>
                                    </p:anim>
                                    <p:anim calcmode="lin" valueType="num">
                                      <p:cBhvr>
                                        <p:cTn id="16" dur="500" fill="hold"/>
                                        <p:tgtEl>
                                          <p:spTgt spid="134201"/>
                                        </p:tgtEl>
                                        <p:attrNameLst>
                                          <p:attrName>ppt_y</p:attrName>
                                        </p:attrNameLst>
                                      </p:cBhvr>
                                      <p:tavLst>
                                        <p:tav tm="0">
                                          <p:val>
                                            <p:strVal val="#ppt_y"/>
                                          </p:val>
                                        </p:tav>
                                        <p:tav tm="100000">
                                          <p:val>
                                            <p:strVal val="#ppt_y"/>
                                          </p:val>
                                        </p:tav>
                                      </p:tavLst>
                                    </p:anim>
                                    <p:anim calcmode="lin" valueType="num">
                                      <p:cBhvr>
                                        <p:cTn id="17" dur="500" fill="hold"/>
                                        <p:tgtEl>
                                          <p:spTgt spid="134201"/>
                                        </p:tgtEl>
                                        <p:attrNameLst>
                                          <p:attrName>ppt_w</p:attrName>
                                        </p:attrNameLst>
                                      </p:cBhvr>
                                      <p:tavLst>
                                        <p:tav tm="0">
                                          <p:val>
                                            <p:fltVal val="0"/>
                                          </p:val>
                                        </p:tav>
                                        <p:tav tm="100000">
                                          <p:val>
                                            <p:strVal val="#ppt_w"/>
                                          </p:val>
                                        </p:tav>
                                      </p:tavLst>
                                    </p:anim>
                                    <p:anim calcmode="lin" valueType="num">
                                      <p:cBhvr>
                                        <p:cTn id="18" dur="500" fill="hold"/>
                                        <p:tgtEl>
                                          <p:spTgt spid="134201"/>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4" presetClass="entr" presetSubtype="32" fill="hold" grpId="0" nodeType="afterEffect">
                                  <p:stCondLst>
                                    <p:cond delay="0"/>
                                  </p:stCondLst>
                                  <p:childTnLst>
                                    <p:set>
                                      <p:cBhvr>
                                        <p:cTn id="21" dur="1" fill="hold">
                                          <p:stCondLst>
                                            <p:cond delay="0"/>
                                          </p:stCondLst>
                                        </p:cTn>
                                        <p:tgtEl>
                                          <p:spTgt spid="134207"/>
                                        </p:tgtEl>
                                        <p:attrNameLst>
                                          <p:attrName>style.visibility</p:attrName>
                                        </p:attrNameLst>
                                      </p:cBhvr>
                                      <p:to>
                                        <p:strVal val="visible"/>
                                      </p:to>
                                    </p:set>
                                    <p:animEffect transition="in" filter="box(out)">
                                      <p:cBhvr>
                                        <p:cTn id="22" dur="500"/>
                                        <p:tgtEl>
                                          <p:spTgt spid="134207"/>
                                        </p:tgtEl>
                                      </p:cBhvr>
                                    </p:animEffect>
                                  </p:childTnLst>
                                </p:cTn>
                              </p:par>
                            </p:childTnLst>
                          </p:cTn>
                        </p:par>
                        <p:par>
                          <p:cTn id="23" fill="hold" nodeType="afterGroup">
                            <p:stCondLst>
                              <p:cond delay="2000"/>
                            </p:stCondLst>
                            <p:childTnLst>
                              <p:par>
                                <p:cTn id="24" presetID="4" presetClass="entr" presetSubtype="32" fill="hold" grpId="0" nodeType="afterEffect">
                                  <p:stCondLst>
                                    <p:cond delay="0"/>
                                  </p:stCondLst>
                                  <p:childTnLst>
                                    <p:set>
                                      <p:cBhvr>
                                        <p:cTn id="25" dur="1" fill="hold">
                                          <p:stCondLst>
                                            <p:cond delay="0"/>
                                          </p:stCondLst>
                                        </p:cTn>
                                        <p:tgtEl>
                                          <p:spTgt spid="134205"/>
                                        </p:tgtEl>
                                        <p:attrNameLst>
                                          <p:attrName>style.visibility</p:attrName>
                                        </p:attrNameLst>
                                      </p:cBhvr>
                                      <p:to>
                                        <p:strVal val="visible"/>
                                      </p:to>
                                    </p:set>
                                    <p:animEffect transition="in" filter="box(out)">
                                      <p:cBhvr>
                                        <p:cTn id="26" dur="500"/>
                                        <p:tgtEl>
                                          <p:spTgt spid="134205"/>
                                        </p:tgtEl>
                                      </p:cBhvr>
                                    </p:animEffect>
                                  </p:childTnLst>
                                </p:cTn>
                              </p:par>
                            </p:childTnLst>
                          </p:cTn>
                        </p:par>
                        <p:par>
                          <p:cTn id="27" fill="hold" nodeType="afterGroup">
                            <p:stCondLst>
                              <p:cond delay="2500"/>
                            </p:stCondLst>
                            <p:childTnLst>
                              <p:par>
                                <p:cTn id="28" presetID="17" presetClass="entr" presetSubtype="4" fill="hold" nodeType="afterEffect">
                                  <p:stCondLst>
                                    <p:cond delay="0"/>
                                  </p:stCondLst>
                                  <p:childTnLst>
                                    <p:set>
                                      <p:cBhvr>
                                        <p:cTn id="29" dur="1" fill="hold">
                                          <p:stCondLst>
                                            <p:cond delay="0"/>
                                          </p:stCondLst>
                                        </p:cTn>
                                        <p:tgtEl>
                                          <p:spTgt spid="134199"/>
                                        </p:tgtEl>
                                        <p:attrNameLst>
                                          <p:attrName>style.visibility</p:attrName>
                                        </p:attrNameLst>
                                      </p:cBhvr>
                                      <p:to>
                                        <p:strVal val="visible"/>
                                      </p:to>
                                    </p:set>
                                    <p:anim calcmode="lin" valueType="num">
                                      <p:cBhvr>
                                        <p:cTn id="30" dur="500" fill="hold"/>
                                        <p:tgtEl>
                                          <p:spTgt spid="134199"/>
                                        </p:tgtEl>
                                        <p:attrNameLst>
                                          <p:attrName>ppt_x</p:attrName>
                                        </p:attrNameLst>
                                      </p:cBhvr>
                                      <p:tavLst>
                                        <p:tav tm="0">
                                          <p:val>
                                            <p:strVal val="#ppt_x"/>
                                          </p:val>
                                        </p:tav>
                                        <p:tav tm="100000">
                                          <p:val>
                                            <p:strVal val="#ppt_x"/>
                                          </p:val>
                                        </p:tav>
                                      </p:tavLst>
                                    </p:anim>
                                    <p:anim calcmode="lin" valueType="num">
                                      <p:cBhvr>
                                        <p:cTn id="31" dur="500" fill="hold"/>
                                        <p:tgtEl>
                                          <p:spTgt spid="134199"/>
                                        </p:tgtEl>
                                        <p:attrNameLst>
                                          <p:attrName>ppt_y</p:attrName>
                                        </p:attrNameLst>
                                      </p:cBhvr>
                                      <p:tavLst>
                                        <p:tav tm="0">
                                          <p:val>
                                            <p:strVal val="#ppt_y+#ppt_h/2"/>
                                          </p:val>
                                        </p:tav>
                                        <p:tav tm="100000">
                                          <p:val>
                                            <p:strVal val="#ppt_y"/>
                                          </p:val>
                                        </p:tav>
                                      </p:tavLst>
                                    </p:anim>
                                    <p:anim calcmode="lin" valueType="num">
                                      <p:cBhvr>
                                        <p:cTn id="32" dur="500" fill="hold"/>
                                        <p:tgtEl>
                                          <p:spTgt spid="134199"/>
                                        </p:tgtEl>
                                        <p:attrNameLst>
                                          <p:attrName>ppt_w</p:attrName>
                                        </p:attrNameLst>
                                      </p:cBhvr>
                                      <p:tavLst>
                                        <p:tav tm="0">
                                          <p:val>
                                            <p:strVal val="#ppt_w"/>
                                          </p:val>
                                        </p:tav>
                                        <p:tav tm="100000">
                                          <p:val>
                                            <p:strVal val="#ppt_w"/>
                                          </p:val>
                                        </p:tav>
                                      </p:tavLst>
                                    </p:anim>
                                    <p:anim calcmode="lin" valueType="num">
                                      <p:cBhvr>
                                        <p:cTn id="33" dur="500" fill="hold"/>
                                        <p:tgtEl>
                                          <p:spTgt spid="134199"/>
                                        </p:tgtEl>
                                        <p:attrNameLst>
                                          <p:attrName>ppt_h</p:attrName>
                                        </p:attrNameLst>
                                      </p:cBhvr>
                                      <p:tavLst>
                                        <p:tav tm="0">
                                          <p:val>
                                            <p:fltVal val="0"/>
                                          </p:val>
                                        </p:tav>
                                        <p:tav tm="100000">
                                          <p:val>
                                            <p:strVal val="#ppt_h"/>
                                          </p:val>
                                        </p:tav>
                                      </p:tavLst>
                                    </p:anim>
                                  </p:childTnLst>
                                </p:cTn>
                              </p:par>
                            </p:childTnLst>
                          </p:cTn>
                        </p:par>
                        <p:par>
                          <p:cTn id="34" fill="hold" nodeType="afterGroup">
                            <p:stCondLst>
                              <p:cond delay="3000"/>
                            </p:stCondLst>
                            <p:childTnLst>
                              <p:par>
                                <p:cTn id="35" presetID="4" presetClass="entr" presetSubtype="32" fill="hold" grpId="0" nodeType="afterEffect">
                                  <p:stCondLst>
                                    <p:cond delay="0"/>
                                  </p:stCondLst>
                                  <p:childTnLst>
                                    <p:set>
                                      <p:cBhvr>
                                        <p:cTn id="36" dur="1" fill="hold">
                                          <p:stCondLst>
                                            <p:cond delay="0"/>
                                          </p:stCondLst>
                                        </p:cTn>
                                        <p:tgtEl>
                                          <p:spTgt spid="134204"/>
                                        </p:tgtEl>
                                        <p:attrNameLst>
                                          <p:attrName>style.visibility</p:attrName>
                                        </p:attrNameLst>
                                      </p:cBhvr>
                                      <p:to>
                                        <p:strVal val="visible"/>
                                      </p:to>
                                    </p:set>
                                    <p:animEffect transition="in" filter="box(out)">
                                      <p:cBhvr>
                                        <p:cTn id="37" dur="500"/>
                                        <p:tgtEl>
                                          <p:spTgt spid="13420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12" fill="hold" grpId="0" nodeType="clickEffect">
                                  <p:stCondLst>
                                    <p:cond delay="0"/>
                                  </p:stCondLst>
                                  <p:childTnLst>
                                    <p:set>
                                      <p:cBhvr>
                                        <p:cTn id="41" dur="1" fill="hold">
                                          <p:stCondLst>
                                            <p:cond delay="0"/>
                                          </p:stCondLst>
                                        </p:cTn>
                                        <p:tgtEl>
                                          <p:spTgt spid="134210"/>
                                        </p:tgtEl>
                                        <p:attrNameLst>
                                          <p:attrName>style.visibility</p:attrName>
                                        </p:attrNameLst>
                                      </p:cBhvr>
                                      <p:to>
                                        <p:strVal val="visible"/>
                                      </p:to>
                                    </p:set>
                                    <p:anim calcmode="lin" valueType="num">
                                      <p:cBhvr additive="base">
                                        <p:cTn id="42" dur="500" fill="hold"/>
                                        <p:tgtEl>
                                          <p:spTgt spid="134210"/>
                                        </p:tgtEl>
                                        <p:attrNameLst>
                                          <p:attrName>ppt_x</p:attrName>
                                        </p:attrNameLst>
                                      </p:cBhvr>
                                      <p:tavLst>
                                        <p:tav tm="0">
                                          <p:val>
                                            <p:strVal val="0-#ppt_w/2"/>
                                          </p:val>
                                        </p:tav>
                                        <p:tav tm="100000">
                                          <p:val>
                                            <p:strVal val="#ppt_x"/>
                                          </p:val>
                                        </p:tav>
                                      </p:tavLst>
                                    </p:anim>
                                    <p:anim calcmode="lin" valueType="num">
                                      <p:cBhvr additive="base">
                                        <p:cTn id="43" dur="500" fill="hold"/>
                                        <p:tgtEl>
                                          <p:spTgt spid="134210"/>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500"/>
                            </p:stCondLst>
                            <p:childTnLst>
                              <p:par>
                                <p:cTn id="45" presetID="2" presetClass="entr" presetSubtype="6" fill="hold" grpId="0" nodeType="afterEffect">
                                  <p:stCondLst>
                                    <p:cond delay="0"/>
                                  </p:stCondLst>
                                  <p:childTnLst>
                                    <p:set>
                                      <p:cBhvr>
                                        <p:cTn id="46" dur="1" fill="hold">
                                          <p:stCondLst>
                                            <p:cond delay="0"/>
                                          </p:stCondLst>
                                        </p:cTn>
                                        <p:tgtEl>
                                          <p:spTgt spid="134211"/>
                                        </p:tgtEl>
                                        <p:attrNameLst>
                                          <p:attrName>style.visibility</p:attrName>
                                        </p:attrNameLst>
                                      </p:cBhvr>
                                      <p:to>
                                        <p:strVal val="visible"/>
                                      </p:to>
                                    </p:set>
                                    <p:anim calcmode="lin" valueType="num">
                                      <p:cBhvr additive="base">
                                        <p:cTn id="47" dur="500" fill="hold"/>
                                        <p:tgtEl>
                                          <p:spTgt spid="134211"/>
                                        </p:tgtEl>
                                        <p:attrNameLst>
                                          <p:attrName>ppt_x</p:attrName>
                                        </p:attrNameLst>
                                      </p:cBhvr>
                                      <p:tavLst>
                                        <p:tav tm="0">
                                          <p:val>
                                            <p:strVal val="1+#ppt_w/2"/>
                                          </p:val>
                                        </p:tav>
                                        <p:tav tm="100000">
                                          <p:val>
                                            <p:strVal val="#ppt_x"/>
                                          </p:val>
                                        </p:tav>
                                      </p:tavLst>
                                    </p:anim>
                                    <p:anim calcmode="lin" valueType="num">
                                      <p:cBhvr additive="base">
                                        <p:cTn id="48" dur="500" fill="hold"/>
                                        <p:tgtEl>
                                          <p:spTgt spid="134211"/>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1000"/>
                            </p:stCondLst>
                            <p:childTnLst>
                              <p:par>
                                <p:cTn id="50" presetID="2" presetClass="entr" presetSubtype="9" fill="hold" grpId="0" nodeType="afterEffect">
                                  <p:stCondLst>
                                    <p:cond delay="0"/>
                                  </p:stCondLst>
                                  <p:childTnLst>
                                    <p:set>
                                      <p:cBhvr>
                                        <p:cTn id="51" dur="1" fill="hold">
                                          <p:stCondLst>
                                            <p:cond delay="0"/>
                                          </p:stCondLst>
                                        </p:cTn>
                                        <p:tgtEl>
                                          <p:spTgt spid="134209"/>
                                        </p:tgtEl>
                                        <p:attrNameLst>
                                          <p:attrName>style.visibility</p:attrName>
                                        </p:attrNameLst>
                                      </p:cBhvr>
                                      <p:to>
                                        <p:strVal val="visible"/>
                                      </p:to>
                                    </p:set>
                                    <p:anim calcmode="lin" valueType="num">
                                      <p:cBhvr additive="base">
                                        <p:cTn id="52" dur="500" fill="hold"/>
                                        <p:tgtEl>
                                          <p:spTgt spid="134209"/>
                                        </p:tgtEl>
                                        <p:attrNameLst>
                                          <p:attrName>ppt_x</p:attrName>
                                        </p:attrNameLst>
                                      </p:cBhvr>
                                      <p:tavLst>
                                        <p:tav tm="0">
                                          <p:val>
                                            <p:strVal val="0-#ppt_w/2"/>
                                          </p:val>
                                        </p:tav>
                                        <p:tav tm="100000">
                                          <p:val>
                                            <p:strVal val="#ppt_x"/>
                                          </p:val>
                                        </p:tav>
                                      </p:tavLst>
                                    </p:anim>
                                    <p:anim calcmode="lin" valueType="num">
                                      <p:cBhvr additive="base">
                                        <p:cTn id="53" dur="500" fill="hold"/>
                                        <p:tgtEl>
                                          <p:spTgt spid="134209"/>
                                        </p:tgtEl>
                                        <p:attrNameLst>
                                          <p:attrName>ppt_y</p:attrName>
                                        </p:attrNameLst>
                                      </p:cBhvr>
                                      <p:tavLst>
                                        <p:tav tm="0">
                                          <p:val>
                                            <p:strVal val="0-#ppt_h/2"/>
                                          </p:val>
                                        </p:tav>
                                        <p:tav tm="100000">
                                          <p:val>
                                            <p:strVal val="#ppt_y"/>
                                          </p:val>
                                        </p:tav>
                                      </p:tavLst>
                                    </p:anim>
                                  </p:childTnLst>
                                </p:cTn>
                              </p:par>
                            </p:childTnLst>
                          </p:cTn>
                        </p:par>
                        <p:par>
                          <p:cTn id="54" fill="hold" nodeType="afterGroup">
                            <p:stCondLst>
                              <p:cond delay="1500"/>
                            </p:stCondLst>
                            <p:childTnLst>
                              <p:par>
                                <p:cTn id="55" presetID="2" presetClass="entr" presetSubtype="3" fill="hold" grpId="0" nodeType="afterEffect">
                                  <p:stCondLst>
                                    <p:cond delay="0"/>
                                  </p:stCondLst>
                                  <p:childTnLst>
                                    <p:set>
                                      <p:cBhvr>
                                        <p:cTn id="56" dur="1" fill="hold">
                                          <p:stCondLst>
                                            <p:cond delay="0"/>
                                          </p:stCondLst>
                                        </p:cTn>
                                        <p:tgtEl>
                                          <p:spTgt spid="134212"/>
                                        </p:tgtEl>
                                        <p:attrNameLst>
                                          <p:attrName>style.visibility</p:attrName>
                                        </p:attrNameLst>
                                      </p:cBhvr>
                                      <p:to>
                                        <p:strVal val="visible"/>
                                      </p:to>
                                    </p:set>
                                    <p:anim calcmode="lin" valueType="num">
                                      <p:cBhvr additive="base">
                                        <p:cTn id="57" dur="500" fill="hold"/>
                                        <p:tgtEl>
                                          <p:spTgt spid="134212"/>
                                        </p:tgtEl>
                                        <p:attrNameLst>
                                          <p:attrName>ppt_x</p:attrName>
                                        </p:attrNameLst>
                                      </p:cBhvr>
                                      <p:tavLst>
                                        <p:tav tm="0">
                                          <p:val>
                                            <p:strVal val="1+#ppt_w/2"/>
                                          </p:val>
                                        </p:tav>
                                        <p:tav tm="100000">
                                          <p:val>
                                            <p:strVal val="#ppt_x"/>
                                          </p:val>
                                        </p:tav>
                                      </p:tavLst>
                                    </p:anim>
                                    <p:anim calcmode="lin" valueType="num">
                                      <p:cBhvr additive="base">
                                        <p:cTn id="58" dur="500" fill="hold"/>
                                        <p:tgtEl>
                                          <p:spTgt spid="1342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04" grpId="0" autoUpdateAnimBg="0"/>
      <p:bldP spid="134205" grpId="0" autoUpdateAnimBg="0"/>
      <p:bldP spid="134206" grpId="0" autoUpdateAnimBg="0"/>
      <p:bldP spid="134207" grpId="0" autoUpdateAnimBg="0"/>
      <p:bldP spid="134209" grpId="0" autoUpdateAnimBg="0"/>
      <p:bldP spid="134210" grpId="0" autoUpdateAnimBg="0"/>
      <p:bldP spid="134211" grpId="0" autoUpdateAnimBg="0"/>
      <p:bldP spid="13421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 name="Táblázat 2">
            <a:extLst>
              <a:ext uri="{FF2B5EF4-FFF2-40B4-BE49-F238E27FC236}">
                <a16:creationId xmlns:a16="http://schemas.microsoft.com/office/drawing/2014/main" id="{329EF8F4-3655-48C5-819A-1BF703CEC685}"/>
              </a:ext>
            </a:extLst>
          </p:cNvPr>
          <p:cNvGraphicFramePr>
            <a:graphicFrameLocks noGrp="1"/>
          </p:cNvGraphicFramePr>
          <p:nvPr/>
        </p:nvGraphicFramePr>
        <p:xfrm>
          <a:off x="0" y="0"/>
          <a:ext cx="9144000" cy="7118350"/>
        </p:xfrm>
        <a:graphic>
          <a:graphicData uri="http://schemas.openxmlformats.org/drawingml/2006/table">
            <a:tbl>
              <a:tblPr>
                <a:tableStyleId>{5C22544A-7EE6-4342-B048-85BDC9FD1C3A}</a:tableStyleId>
              </a:tblPr>
              <a:tblGrid>
                <a:gridCol w="7595812">
                  <a:extLst>
                    <a:ext uri="{9D8B030D-6E8A-4147-A177-3AD203B41FA5}">
                      <a16:colId xmlns:a16="http://schemas.microsoft.com/office/drawing/2014/main" val="20000"/>
                    </a:ext>
                  </a:extLst>
                </a:gridCol>
                <a:gridCol w="774094">
                  <a:extLst>
                    <a:ext uri="{9D8B030D-6E8A-4147-A177-3AD203B41FA5}">
                      <a16:colId xmlns:a16="http://schemas.microsoft.com/office/drawing/2014/main" val="20001"/>
                    </a:ext>
                  </a:extLst>
                </a:gridCol>
                <a:gridCol w="774094">
                  <a:extLst>
                    <a:ext uri="{9D8B030D-6E8A-4147-A177-3AD203B41FA5}">
                      <a16:colId xmlns:a16="http://schemas.microsoft.com/office/drawing/2014/main" val="20002"/>
                    </a:ext>
                  </a:extLst>
                </a:gridCol>
              </a:tblGrid>
              <a:tr h="401854">
                <a:tc gridSpan="3">
                  <a:txBody>
                    <a:bodyPr/>
                    <a:lstStyle/>
                    <a:p>
                      <a:pPr algn="ctr" fontAlgn="ctr"/>
                      <a:r>
                        <a:rPr lang="en-GB" sz="2000" u="none" strike="noStrike" noProof="0" dirty="0">
                          <a:effectLst/>
                        </a:rPr>
                        <a:t>Rotated Component </a:t>
                      </a:r>
                      <a:r>
                        <a:rPr lang="en-GB" sz="2000" u="none" strike="noStrike" noProof="0" dirty="0" err="1">
                          <a:effectLst/>
                        </a:rPr>
                        <a:t>Matrix</a:t>
                      </a:r>
                      <a:r>
                        <a:rPr lang="en-GB" sz="2000" u="none" strike="noStrike" baseline="30000" noProof="0" dirty="0" err="1">
                          <a:effectLst/>
                        </a:rPr>
                        <a:t>a</a:t>
                      </a:r>
                      <a:endParaRPr lang="en-GB" sz="2000" b="1" i="0" u="none" strike="noStrike" noProof="0" dirty="0">
                        <a:solidFill>
                          <a:srgbClr val="000000"/>
                        </a:solidFill>
                        <a:effectLst/>
                        <a:latin typeface="Arial Bold"/>
                      </a:endParaRPr>
                    </a:p>
                  </a:txBody>
                  <a:tcPr marL="6350" marR="6350" marT="635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01854">
                <a:tc rowSpan="2">
                  <a:txBody>
                    <a:bodyPr/>
                    <a:lstStyle/>
                    <a:p>
                      <a:pPr algn="l" fontAlgn="b"/>
                      <a:r>
                        <a:rPr lang="en-GB" sz="2000" u="none" strike="noStrike" noProof="0" dirty="0">
                          <a:effectLst/>
                        </a:rPr>
                        <a:t> </a:t>
                      </a:r>
                      <a:endParaRPr lang="en-GB" sz="2000" b="0" i="0" u="none" strike="noStrike" noProof="0" dirty="0">
                        <a:solidFill>
                          <a:srgbClr val="000000"/>
                        </a:solidFill>
                        <a:effectLst/>
                        <a:latin typeface="Arial" panose="020B0604020202020204" pitchFamily="34" charset="0"/>
                      </a:endParaRPr>
                    </a:p>
                  </a:txBody>
                  <a:tcPr marL="6350" marR="6350" marT="6350" marB="0" anchor="b"/>
                </a:tc>
                <a:tc gridSpan="2">
                  <a:txBody>
                    <a:bodyPr/>
                    <a:lstStyle/>
                    <a:p>
                      <a:pPr algn="ctr" fontAlgn="b"/>
                      <a:r>
                        <a:rPr lang="hu-HU" sz="2000" u="none" strike="noStrike">
                          <a:effectLst/>
                        </a:rPr>
                        <a:t>Component</a:t>
                      </a:r>
                      <a:endParaRPr lang="hu-HU" sz="2000" b="0" i="0" u="none" strike="noStrike">
                        <a:solidFill>
                          <a:srgbClr val="000000"/>
                        </a:solidFill>
                        <a:effectLst/>
                        <a:latin typeface="Arial" panose="020B0604020202020204" pitchFamily="34" charset="0"/>
                      </a:endParaRPr>
                    </a:p>
                  </a:txBody>
                  <a:tcPr marL="6350" marR="6350" marT="6350" marB="0" anchor="b"/>
                </a:tc>
                <a:tc hMerge="1">
                  <a:txBody>
                    <a:bodyPr/>
                    <a:lstStyle/>
                    <a:p>
                      <a:endParaRPr lang="en-GB"/>
                    </a:p>
                  </a:txBody>
                  <a:tcPr/>
                </a:tc>
                <a:extLst>
                  <a:ext uri="{0D108BD9-81ED-4DB2-BD59-A6C34878D82A}">
                    <a16:rowId xmlns:a16="http://schemas.microsoft.com/office/drawing/2014/main" val="10001"/>
                  </a:ext>
                </a:extLst>
              </a:tr>
              <a:tr h="401854">
                <a:tc vMerge="1">
                  <a:txBody>
                    <a:bodyPr/>
                    <a:lstStyle/>
                    <a:p>
                      <a:endParaRPr lang="en-GB"/>
                    </a:p>
                  </a:txBody>
                  <a:tcPr/>
                </a:tc>
                <a:tc>
                  <a:txBody>
                    <a:bodyPr/>
                    <a:lstStyle/>
                    <a:p>
                      <a:pPr algn="ctr" fontAlgn="b"/>
                      <a:r>
                        <a:rPr lang="hu-HU" sz="2000" u="none" strike="noStrike">
                          <a:effectLst/>
                        </a:rPr>
                        <a:t>1</a:t>
                      </a:r>
                      <a:endParaRPr lang="hu-HU" sz="20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hu-HU" sz="2000" u="none" strike="noStrike">
                          <a:effectLst/>
                        </a:rPr>
                        <a:t>2</a:t>
                      </a:r>
                      <a:endParaRPr lang="hu-HU" sz="20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0002"/>
                  </a:ext>
                </a:extLst>
              </a:tr>
              <a:tr h="401854">
                <a:tc>
                  <a:txBody>
                    <a:bodyPr/>
                    <a:lstStyle/>
                    <a:p>
                      <a:pPr algn="l" fontAlgn="t"/>
                      <a:r>
                        <a:rPr lang="en-GB" sz="2000" u="none" strike="noStrike" noProof="0" dirty="0">
                          <a:effectLst/>
                        </a:rPr>
                        <a:t>Obtaining approval to realise new ideas </a:t>
                      </a:r>
                      <a:endParaRPr lang="en-GB" sz="2000" b="0" i="0" u="none" strike="noStrike" noProof="0" dirty="0">
                        <a:solidFill>
                          <a:srgbClr val="000000"/>
                        </a:solidFill>
                        <a:effectLst/>
                        <a:latin typeface="Arial" panose="020B0604020202020204" pitchFamily="34" charset="0"/>
                      </a:endParaRPr>
                    </a:p>
                  </a:txBody>
                  <a:tcPr marL="6350" marR="6350" marT="6350" marB="0">
                    <a:solidFill>
                      <a:srgbClr val="FFFF00"/>
                    </a:solidFill>
                  </a:tcPr>
                </a:tc>
                <a:tc>
                  <a:txBody>
                    <a:bodyPr/>
                    <a:lstStyle/>
                    <a:p>
                      <a:pPr algn="r" fontAlgn="ctr"/>
                      <a:r>
                        <a:rPr lang="hu-HU" sz="2000" u="none" strike="noStrike">
                          <a:effectLst/>
                        </a:rPr>
                        <a:t>,833</a:t>
                      </a:r>
                      <a:endParaRPr lang="hu-HU" sz="2000" b="0" i="0" u="none" strike="noStrike">
                        <a:solidFill>
                          <a:srgbClr val="000000"/>
                        </a:solidFill>
                        <a:effectLst/>
                        <a:latin typeface="Arial" panose="020B0604020202020204" pitchFamily="34" charset="0"/>
                      </a:endParaRPr>
                    </a:p>
                  </a:txBody>
                  <a:tcPr marL="6350" marR="6350" marT="6350" marB="0" anchor="ctr">
                    <a:solidFill>
                      <a:srgbClr val="FFFF00"/>
                    </a:solidFill>
                  </a:tcPr>
                </a:tc>
                <a:tc>
                  <a:txBody>
                    <a:bodyPr/>
                    <a:lstStyle/>
                    <a:p>
                      <a:pPr algn="r" fontAlgn="ctr"/>
                      <a:r>
                        <a:rPr lang="hu-HU" sz="2000" u="none" strike="noStrike">
                          <a:effectLst/>
                        </a:rPr>
                        <a:t>,201</a:t>
                      </a:r>
                      <a:endParaRPr lang="hu-HU" sz="20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0003"/>
                  </a:ext>
                </a:extLst>
              </a:tr>
              <a:tr h="388459">
                <a:tc>
                  <a:txBody>
                    <a:bodyPr/>
                    <a:lstStyle/>
                    <a:p>
                      <a:pPr algn="l" fontAlgn="t"/>
                      <a:r>
                        <a:rPr lang="en-GB" sz="2000" u="none" strike="noStrike" noProof="0" dirty="0">
                          <a:effectLst/>
                        </a:rPr>
                        <a:t>Searching for supporters to realize new ideas </a:t>
                      </a:r>
                      <a:endParaRPr lang="en-GB" sz="2000" b="0" i="0" u="none" strike="noStrike" noProof="0" dirty="0">
                        <a:solidFill>
                          <a:srgbClr val="000000"/>
                        </a:solidFill>
                        <a:effectLst/>
                        <a:latin typeface="Arial" panose="020B0604020202020204" pitchFamily="34" charset="0"/>
                      </a:endParaRPr>
                    </a:p>
                  </a:txBody>
                  <a:tcPr marL="6350" marR="6350" marT="6350" marB="0">
                    <a:solidFill>
                      <a:srgbClr val="FFFF00"/>
                    </a:solidFill>
                  </a:tcPr>
                </a:tc>
                <a:tc>
                  <a:txBody>
                    <a:bodyPr/>
                    <a:lstStyle/>
                    <a:p>
                      <a:pPr algn="r" fontAlgn="ctr"/>
                      <a:r>
                        <a:rPr lang="hu-HU" sz="2000" u="none" strike="noStrike">
                          <a:effectLst/>
                        </a:rPr>
                        <a:t>,808</a:t>
                      </a:r>
                      <a:endParaRPr lang="hu-HU" sz="2000" b="0" i="0" u="none" strike="noStrike">
                        <a:solidFill>
                          <a:srgbClr val="000000"/>
                        </a:solidFill>
                        <a:effectLst/>
                        <a:latin typeface="Arial" panose="020B0604020202020204" pitchFamily="34" charset="0"/>
                      </a:endParaRPr>
                    </a:p>
                  </a:txBody>
                  <a:tcPr marL="6350" marR="6350" marT="6350" marB="0" anchor="ctr">
                    <a:solidFill>
                      <a:srgbClr val="FFFF00"/>
                    </a:solidFill>
                  </a:tcPr>
                </a:tc>
                <a:tc>
                  <a:txBody>
                    <a:bodyPr/>
                    <a:lstStyle/>
                    <a:p>
                      <a:pPr algn="r" fontAlgn="ctr"/>
                      <a:r>
                        <a:rPr lang="hu-HU" sz="2000" u="none" strike="noStrike">
                          <a:effectLst/>
                        </a:rPr>
                        <a:t>,217</a:t>
                      </a:r>
                      <a:endParaRPr lang="hu-HU" sz="20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0004"/>
                  </a:ext>
                </a:extLst>
              </a:tr>
              <a:tr h="616176">
                <a:tc>
                  <a:txBody>
                    <a:bodyPr/>
                    <a:lstStyle/>
                    <a:p>
                      <a:pPr algn="l" fontAlgn="t"/>
                      <a:r>
                        <a:rPr lang="en-GB" sz="2000" u="none" strike="noStrike" noProof="0" dirty="0">
                          <a:effectLst/>
                        </a:rPr>
                        <a:t>Encouraging staff members who are important in the institution to adopt new ideas </a:t>
                      </a:r>
                      <a:endParaRPr lang="en-GB" sz="2000" b="0" i="0" u="none" strike="noStrike" noProof="0" dirty="0">
                        <a:solidFill>
                          <a:srgbClr val="000000"/>
                        </a:solidFill>
                        <a:effectLst/>
                        <a:latin typeface="Arial" panose="020B0604020202020204" pitchFamily="34" charset="0"/>
                      </a:endParaRPr>
                    </a:p>
                  </a:txBody>
                  <a:tcPr marL="6350" marR="6350" marT="6350" marB="0">
                    <a:solidFill>
                      <a:srgbClr val="FFFF00"/>
                    </a:solidFill>
                  </a:tcPr>
                </a:tc>
                <a:tc>
                  <a:txBody>
                    <a:bodyPr/>
                    <a:lstStyle/>
                    <a:p>
                      <a:pPr algn="r" fontAlgn="ctr"/>
                      <a:r>
                        <a:rPr lang="hu-HU" sz="2000" u="none" strike="noStrike">
                          <a:effectLst/>
                        </a:rPr>
                        <a:t>,787</a:t>
                      </a:r>
                      <a:endParaRPr lang="hu-HU" sz="2000" b="0" i="0" u="none" strike="noStrike">
                        <a:solidFill>
                          <a:srgbClr val="000000"/>
                        </a:solidFill>
                        <a:effectLst/>
                        <a:latin typeface="Arial" panose="020B0604020202020204" pitchFamily="34" charset="0"/>
                      </a:endParaRPr>
                    </a:p>
                  </a:txBody>
                  <a:tcPr marL="6350" marR="6350" marT="6350" marB="0" anchor="ctr">
                    <a:solidFill>
                      <a:srgbClr val="FFFF00"/>
                    </a:solidFill>
                  </a:tcPr>
                </a:tc>
                <a:tc>
                  <a:txBody>
                    <a:bodyPr/>
                    <a:lstStyle/>
                    <a:p>
                      <a:pPr algn="r" fontAlgn="ctr"/>
                      <a:r>
                        <a:rPr lang="hu-HU" sz="2000" u="none" strike="noStrike">
                          <a:effectLst/>
                        </a:rPr>
                        <a:t>,219</a:t>
                      </a:r>
                      <a:endParaRPr lang="hu-HU" sz="20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0005"/>
                  </a:ext>
                </a:extLst>
              </a:tr>
              <a:tr h="388459">
                <a:tc>
                  <a:txBody>
                    <a:bodyPr/>
                    <a:lstStyle/>
                    <a:p>
                      <a:pPr algn="l" fontAlgn="t"/>
                      <a:r>
                        <a:rPr lang="en-GB" sz="2000" u="none" strike="noStrike" noProof="0" dirty="0">
                          <a:effectLst/>
                        </a:rPr>
                        <a:t>Taking risks to make promising solutions </a:t>
                      </a:r>
                      <a:endParaRPr lang="en-GB" sz="2000" b="0" i="0" u="none" strike="noStrike" noProof="0" dirty="0">
                        <a:solidFill>
                          <a:srgbClr val="000000"/>
                        </a:solidFill>
                        <a:effectLst/>
                        <a:latin typeface="Arial" panose="020B0604020202020204" pitchFamily="34" charset="0"/>
                      </a:endParaRPr>
                    </a:p>
                  </a:txBody>
                  <a:tcPr marL="6350" marR="6350" marT="6350" marB="0">
                    <a:solidFill>
                      <a:srgbClr val="FFFF00"/>
                    </a:solidFill>
                  </a:tcPr>
                </a:tc>
                <a:tc>
                  <a:txBody>
                    <a:bodyPr/>
                    <a:lstStyle/>
                    <a:p>
                      <a:pPr algn="r" fontAlgn="ctr"/>
                      <a:r>
                        <a:rPr lang="hu-HU" sz="2000" u="none" strike="noStrike">
                          <a:effectLst/>
                        </a:rPr>
                        <a:t>,734</a:t>
                      </a:r>
                      <a:endParaRPr lang="hu-HU" sz="2000" b="0" i="0" u="none" strike="noStrike">
                        <a:solidFill>
                          <a:srgbClr val="000000"/>
                        </a:solidFill>
                        <a:effectLst/>
                        <a:latin typeface="Arial" panose="020B0604020202020204" pitchFamily="34" charset="0"/>
                      </a:endParaRPr>
                    </a:p>
                  </a:txBody>
                  <a:tcPr marL="6350" marR="6350" marT="6350" marB="0" anchor="ctr">
                    <a:solidFill>
                      <a:srgbClr val="FFFF00"/>
                    </a:solidFill>
                  </a:tcPr>
                </a:tc>
                <a:tc>
                  <a:txBody>
                    <a:bodyPr/>
                    <a:lstStyle/>
                    <a:p>
                      <a:pPr algn="r" fontAlgn="ctr"/>
                      <a:r>
                        <a:rPr lang="hu-HU" sz="2000" u="none" strike="noStrike">
                          <a:effectLst/>
                        </a:rPr>
                        <a:t>,334</a:t>
                      </a:r>
                      <a:endParaRPr lang="hu-HU" sz="20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0006"/>
                  </a:ext>
                </a:extLst>
              </a:tr>
              <a:tr h="388459">
                <a:tc>
                  <a:txBody>
                    <a:bodyPr/>
                    <a:lstStyle/>
                    <a:p>
                      <a:pPr algn="l" fontAlgn="t"/>
                      <a:r>
                        <a:rPr lang="en-GB" sz="2000" u="none" strike="noStrike" noProof="0" dirty="0">
                          <a:effectLst/>
                        </a:rPr>
                        <a:t>Systematically introducing new solutions at work </a:t>
                      </a:r>
                      <a:endParaRPr lang="en-GB" sz="2000" b="0" i="0" u="none" strike="noStrike" noProof="0" dirty="0">
                        <a:solidFill>
                          <a:srgbClr val="000000"/>
                        </a:solidFill>
                        <a:effectLst/>
                        <a:latin typeface="Arial" panose="020B0604020202020204" pitchFamily="34" charset="0"/>
                      </a:endParaRPr>
                    </a:p>
                  </a:txBody>
                  <a:tcPr marL="6350" marR="6350" marT="6350" marB="0">
                    <a:solidFill>
                      <a:srgbClr val="FFFF00"/>
                    </a:solidFill>
                  </a:tcPr>
                </a:tc>
                <a:tc>
                  <a:txBody>
                    <a:bodyPr/>
                    <a:lstStyle/>
                    <a:p>
                      <a:pPr algn="r" fontAlgn="ctr"/>
                      <a:r>
                        <a:rPr lang="hu-HU" sz="2000" u="none" strike="noStrike">
                          <a:effectLst/>
                        </a:rPr>
                        <a:t>,718</a:t>
                      </a:r>
                      <a:endParaRPr lang="hu-HU" sz="2000" b="0" i="0" u="none" strike="noStrike">
                        <a:solidFill>
                          <a:srgbClr val="000000"/>
                        </a:solidFill>
                        <a:effectLst/>
                        <a:latin typeface="Arial" panose="020B0604020202020204" pitchFamily="34" charset="0"/>
                      </a:endParaRPr>
                    </a:p>
                  </a:txBody>
                  <a:tcPr marL="6350" marR="6350" marT="6350" marB="0" anchor="ctr">
                    <a:solidFill>
                      <a:srgbClr val="FFFF00"/>
                    </a:solidFill>
                  </a:tcPr>
                </a:tc>
                <a:tc>
                  <a:txBody>
                    <a:bodyPr/>
                    <a:lstStyle/>
                    <a:p>
                      <a:pPr algn="r" fontAlgn="ctr"/>
                      <a:r>
                        <a:rPr lang="hu-HU" sz="2000" u="none" strike="noStrike">
                          <a:effectLst/>
                        </a:rPr>
                        <a:t>,420</a:t>
                      </a:r>
                      <a:endParaRPr lang="hu-HU" sz="20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0007"/>
                  </a:ext>
                </a:extLst>
              </a:tr>
              <a:tr h="388459">
                <a:tc>
                  <a:txBody>
                    <a:bodyPr/>
                    <a:lstStyle/>
                    <a:p>
                      <a:pPr algn="l" fontAlgn="t"/>
                      <a:r>
                        <a:rPr lang="en-GB" sz="2000" u="none" strike="noStrike" noProof="0" dirty="0">
                          <a:effectLst/>
                        </a:rPr>
                        <a:t>Converting new ideas into a practical solution</a:t>
                      </a:r>
                      <a:endParaRPr lang="en-GB" sz="2000" b="0" i="0" u="none" strike="noStrike" noProof="0" dirty="0">
                        <a:solidFill>
                          <a:srgbClr val="000000"/>
                        </a:solidFill>
                        <a:effectLst/>
                        <a:latin typeface="Arial" panose="020B0604020202020204" pitchFamily="34" charset="0"/>
                      </a:endParaRPr>
                    </a:p>
                  </a:txBody>
                  <a:tcPr marL="6350" marR="6350" marT="6350" marB="0">
                    <a:solidFill>
                      <a:srgbClr val="FFFF00"/>
                    </a:solidFill>
                  </a:tcPr>
                </a:tc>
                <a:tc>
                  <a:txBody>
                    <a:bodyPr/>
                    <a:lstStyle/>
                    <a:p>
                      <a:pPr algn="r" fontAlgn="ctr"/>
                      <a:r>
                        <a:rPr lang="hu-HU" sz="2000" u="none" strike="noStrike">
                          <a:effectLst/>
                        </a:rPr>
                        <a:t>,703</a:t>
                      </a:r>
                      <a:endParaRPr lang="hu-HU" sz="2000" b="0" i="0" u="none" strike="noStrike">
                        <a:solidFill>
                          <a:srgbClr val="000000"/>
                        </a:solidFill>
                        <a:effectLst/>
                        <a:latin typeface="Arial" panose="020B0604020202020204" pitchFamily="34" charset="0"/>
                      </a:endParaRPr>
                    </a:p>
                  </a:txBody>
                  <a:tcPr marL="6350" marR="6350" marT="6350" marB="0" anchor="ctr">
                    <a:solidFill>
                      <a:srgbClr val="FFFF00"/>
                    </a:solidFill>
                  </a:tcPr>
                </a:tc>
                <a:tc>
                  <a:txBody>
                    <a:bodyPr/>
                    <a:lstStyle/>
                    <a:p>
                      <a:pPr algn="r" fontAlgn="ctr"/>
                      <a:r>
                        <a:rPr lang="hu-HU" sz="2000" u="none" strike="noStrike">
                          <a:effectLst/>
                        </a:rPr>
                        <a:t>,445</a:t>
                      </a:r>
                      <a:endParaRPr lang="hu-HU" sz="20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0008"/>
                  </a:ext>
                </a:extLst>
              </a:tr>
              <a:tr h="388459">
                <a:tc>
                  <a:txBody>
                    <a:bodyPr/>
                    <a:lstStyle/>
                    <a:p>
                      <a:pPr algn="l" fontAlgn="t"/>
                      <a:r>
                        <a:rPr lang="en-GB" sz="2000" u="none" strike="noStrike" noProof="0" dirty="0">
                          <a:effectLst/>
                        </a:rPr>
                        <a:t>Evaluating the usefulness of emerging new ideas </a:t>
                      </a:r>
                      <a:endParaRPr lang="en-GB" sz="2000" b="0" i="0" u="none" strike="noStrike" noProof="0" dirty="0">
                        <a:solidFill>
                          <a:srgbClr val="000000"/>
                        </a:solidFill>
                        <a:effectLst/>
                        <a:latin typeface="Arial" panose="020B0604020202020204" pitchFamily="34" charset="0"/>
                      </a:endParaRPr>
                    </a:p>
                  </a:txBody>
                  <a:tcPr marL="6350" marR="6350" marT="6350" marB="0">
                    <a:solidFill>
                      <a:srgbClr val="FFFF00"/>
                    </a:solidFill>
                  </a:tcPr>
                </a:tc>
                <a:tc>
                  <a:txBody>
                    <a:bodyPr/>
                    <a:lstStyle/>
                    <a:p>
                      <a:pPr algn="r" fontAlgn="ctr"/>
                      <a:r>
                        <a:rPr lang="hu-HU" sz="2000" u="none" strike="noStrike">
                          <a:effectLst/>
                        </a:rPr>
                        <a:t>,664</a:t>
                      </a:r>
                      <a:endParaRPr lang="hu-HU" sz="2000" b="0" i="0" u="none" strike="noStrike">
                        <a:solidFill>
                          <a:srgbClr val="000000"/>
                        </a:solidFill>
                        <a:effectLst/>
                        <a:latin typeface="Arial" panose="020B0604020202020204" pitchFamily="34" charset="0"/>
                      </a:endParaRPr>
                    </a:p>
                  </a:txBody>
                  <a:tcPr marL="6350" marR="6350" marT="6350" marB="0" anchor="ctr">
                    <a:solidFill>
                      <a:srgbClr val="FFFF00"/>
                    </a:solidFill>
                  </a:tcPr>
                </a:tc>
                <a:tc>
                  <a:txBody>
                    <a:bodyPr/>
                    <a:lstStyle/>
                    <a:p>
                      <a:pPr algn="r" fontAlgn="ctr"/>
                      <a:r>
                        <a:rPr lang="hu-HU" sz="2000" u="none" strike="noStrike">
                          <a:effectLst/>
                        </a:rPr>
                        <a:t>,452</a:t>
                      </a:r>
                      <a:endParaRPr lang="hu-HU" sz="20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0009"/>
                  </a:ext>
                </a:extLst>
              </a:tr>
              <a:tr h="388459">
                <a:tc>
                  <a:txBody>
                    <a:bodyPr/>
                    <a:lstStyle/>
                    <a:p>
                      <a:pPr algn="l" fontAlgn="t"/>
                      <a:r>
                        <a:rPr lang="en-GB" sz="2000" u="none" strike="noStrike" noProof="0" dirty="0">
                          <a:effectLst/>
                        </a:rPr>
                        <a:t>Following up on developments in institutions like us </a:t>
                      </a:r>
                      <a:endParaRPr lang="en-GB" sz="2000" b="0" i="0" u="none" strike="noStrike" noProof="0" dirty="0">
                        <a:solidFill>
                          <a:srgbClr val="000000"/>
                        </a:solidFill>
                        <a:effectLst/>
                        <a:latin typeface="Arial" panose="020B0604020202020204" pitchFamily="34" charset="0"/>
                      </a:endParaRPr>
                    </a:p>
                  </a:txBody>
                  <a:tcPr marL="6350" marR="6350" marT="6350" marB="0">
                    <a:solidFill>
                      <a:srgbClr val="FFFF00"/>
                    </a:solidFill>
                  </a:tcPr>
                </a:tc>
                <a:tc>
                  <a:txBody>
                    <a:bodyPr/>
                    <a:lstStyle/>
                    <a:p>
                      <a:pPr algn="r" fontAlgn="ctr"/>
                      <a:r>
                        <a:rPr lang="hu-HU" sz="2000" u="none" strike="noStrike" dirty="0">
                          <a:effectLst/>
                        </a:rPr>
                        <a:t>,635</a:t>
                      </a:r>
                      <a:endParaRPr lang="hu-HU" sz="2000" b="0" i="0" u="none" strike="noStrike" dirty="0">
                        <a:solidFill>
                          <a:srgbClr val="000000"/>
                        </a:solidFill>
                        <a:effectLst/>
                        <a:latin typeface="Arial" panose="020B0604020202020204" pitchFamily="34" charset="0"/>
                      </a:endParaRPr>
                    </a:p>
                  </a:txBody>
                  <a:tcPr marL="6350" marR="6350" marT="6350" marB="0" anchor="ctr">
                    <a:solidFill>
                      <a:srgbClr val="FFFF00"/>
                    </a:solidFill>
                  </a:tcPr>
                </a:tc>
                <a:tc>
                  <a:txBody>
                    <a:bodyPr/>
                    <a:lstStyle/>
                    <a:p>
                      <a:pPr algn="r" fontAlgn="ctr"/>
                      <a:r>
                        <a:rPr lang="hu-HU" sz="2000" u="none" strike="noStrike">
                          <a:effectLst/>
                        </a:rPr>
                        <a:t>,373</a:t>
                      </a:r>
                      <a:endParaRPr lang="hu-HU" sz="20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0010"/>
                  </a:ext>
                </a:extLst>
              </a:tr>
              <a:tr h="388459">
                <a:tc>
                  <a:txBody>
                    <a:bodyPr/>
                    <a:lstStyle/>
                    <a:p>
                      <a:pPr algn="l" fontAlgn="t"/>
                      <a:r>
                        <a:rPr lang="en-GB" sz="2000" u="none" strike="noStrike" noProof="0" dirty="0">
                          <a:effectLst/>
                        </a:rPr>
                        <a:t>Finding new working methods, techniques, tools </a:t>
                      </a:r>
                      <a:endParaRPr lang="en-GB" sz="2000" b="0" i="0" u="none" strike="noStrike" noProof="0" dirty="0">
                        <a:solidFill>
                          <a:srgbClr val="000000"/>
                        </a:solidFill>
                        <a:effectLst/>
                        <a:latin typeface="Arial" panose="020B0604020202020204" pitchFamily="34" charset="0"/>
                      </a:endParaRPr>
                    </a:p>
                  </a:txBody>
                  <a:tcPr marL="6350" marR="6350" marT="6350" marB="0">
                    <a:solidFill>
                      <a:schemeClr val="accent6">
                        <a:lumMod val="20000"/>
                        <a:lumOff val="80000"/>
                      </a:schemeClr>
                    </a:solidFill>
                  </a:tcPr>
                </a:tc>
                <a:tc>
                  <a:txBody>
                    <a:bodyPr/>
                    <a:lstStyle/>
                    <a:p>
                      <a:pPr algn="r" fontAlgn="ctr"/>
                      <a:r>
                        <a:rPr lang="hu-HU" sz="2000" u="none" strike="noStrike" dirty="0">
                          <a:effectLst/>
                        </a:rPr>
                        <a:t>,260</a:t>
                      </a:r>
                      <a:endParaRPr lang="hu-HU" sz="2000" b="0" i="0" u="none" strike="noStrike" dirty="0">
                        <a:solidFill>
                          <a:srgbClr val="000000"/>
                        </a:solidFill>
                        <a:effectLst/>
                        <a:latin typeface="Arial" panose="020B0604020202020204" pitchFamily="34" charset="0"/>
                      </a:endParaRPr>
                    </a:p>
                  </a:txBody>
                  <a:tcPr marL="6350" marR="6350" marT="6350" marB="0" anchor="ctr">
                    <a:solidFill>
                      <a:schemeClr val="accent6">
                        <a:lumMod val="20000"/>
                        <a:lumOff val="80000"/>
                      </a:schemeClr>
                    </a:solidFill>
                  </a:tcPr>
                </a:tc>
                <a:tc>
                  <a:txBody>
                    <a:bodyPr/>
                    <a:lstStyle/>
                    <a:p>
                      <a:pPr algn="r" fontAlgn="ctr"/>
                      <a:r>
                        <a:rPr lang="hu-HU" sz="2000" u="none" strike="noStrike">
                          <a:effectLst/>
                        </a:rPr>
                        <a:t>,832</a:t>
                      </a:r>
                      <a:endParaRPr lang="hu-HU" sz="2000" b="0" i="0" u="none" strike="noStrike">
                        <a:solidFill>
                          <a:srgbClr val="000000"/>
                        </a:solidFill>
                        <a:effectLst/>
                        <a:latin typeface="Arial" panose="020B0604020202020204" pitchFamily="34" charset="0"/>
                      </a:endParaRPr>
                    </a:p>
                  </a:txBody>
                  <a:tcPr marL="6350" marR="6350" marT="6350" marB="0" anchor="ctr">
                    <a:solidFill>
                      <a:schemeClr val="accent6">
                        <a:lumMod val="20000"/>
                        <a:lumOff val="80000"/>
                      </a:schemeClr>
                    </a:solidFill>
                  </a:tcPr>
                </a:tc>
                <a:extLst>
                  <a:ext uri="{0D108BD9-81ED-4DB2-BD59-A6C34878D82A}">
                    <a16:rowId xmlns:a16="http://schemas.microsoft.com/office/drawing/2014/main" val="10011"/>
                  </a:ext>
                </a:extLst>
              </a:tr>
              <a:tr h="388459">
                <a:tc>
                  <a:txBody>
                    <a:bodyPr/>
                    <a:lstStyle/>
                    <a:p>
                      <a:pPr algn="l" fontAlgn="t"/>
                      <a:r>
                        <a:rPr lang="en-GB" sz="2000" u="none" strike="noStrike" noProof="0" dirty="0">
                          <a:effectLst/>
                        </a:rPr>
                        <a:t>Finding new ideas in difficult areas </a:t>
                      </a:r>
                      <a:endParaRPr lang="en-GB" sz="2000" b="0" i="0" u="none" strike="noStrike" noProof="0" dirty="0">
                        <a:solidFill>
                          <a:srgbClr val="000000"/>
                        </a:solidFill>
                        <a:effectLst/>
                        <a:latin typeface="Arial" panose="020B0604020202020204" pitchFamily="34" charset="0"/>
                      </a:endParaRPr>
                    </a:p>
                  </a:txBody>
                  <a:tcPr marL="6350" marR="6350" marT="6350" marB="0">
                    <a:solidFill>
                      <a:schemeClr val="accent6">
                        <a:lumMod val="20000"/>
                        <a:lumOff val="80000"/>
                      </a:schemeClr>
                    </a:solidFill>
                  </a:tcPr>
                </a:tc>
                <a:tc>
                  <a:txBody>
                    <a:bodyPr/>
                    <a:lstStyle/>
                    <a:p>
                      <a:pPr algn="r" fontAlgn="ctr"/>
                      <a:r>
                        <a:rPr lang="hu-HU" sz="2000" u="none" strike="noStrike">
                          <a:effectLst/>
                        </a:rPr>
                        <a:t>,293</a:t>
                      </a:r>
                      <a:endParaRPr lang="hu-HU" sz="2000" b="0" i="0" u="none" strike="noStrike">
                        <a:solidFill>
                          <a:srgbClr val="000000"/>
                        </a:solidFill>
                        <a:effectLst/>
                        <a:latin typeface="Arial" panose="020B0604020202020204" pitchFamily="34" charset="0"/>
                      </a:endParaRPr>
                    </a:p>
                  </a:txBody>
                  <a:tcPr marL="6350" marR="6350" marT="6350" marB="0" anchor="ctr">
                    <a:solidFill>
                      <a:schemeClr val="accent6">
                        <a:lumMod val="20000"/>
                        <a:lumOff val="80000"/>
                      </a:schemeClr>
                    </a:solidFill>
                  </a:tcPr>
                </a:tc>
                <a:tc>
                  <a:txBody>
                    <a:bodyPr/>
                    <a:lstStyle/>
                    <a:p>
                      <a:pPr algn="r" fontAlgn="ctr"/>
                      <a:r>
                        <a:rPr lang="hu-HU" sz="2000" u="none" strike="noStrike">
                          <a:effectLst/>
                        </a:rPr>
                        <a:t>,790</a:t>
                      </a:r>
                      <a:endParaRPr lang="hu-HU" sz="2000" b="0" i="0" u="none" strike="noStrike">
                        <a:solidFill>
                          <a:srgbClr val="000000"/>
                        </a:solidFill>
                        <a:effectLst/>
                        <a:latin typeface="Arial" panose="020B0604020202020204" pitchFamily="34" charset="0"/>
                      </a:endParaRPr>
                    </a:p>
                  </a:txBody>
                  <a:tcPr marL="6350" marR="6350" marT="6350" marB="0" anchor="ctr">
                    <a:solidFill>
                      <a:schemeClr val="accent6">
                        <a:lumMod val="20000"/>
                        <a:lumOff val="80000"/>
                      </a:schemeClr>
                    </a:solidFill>
                  </a:tcPr>
                </a:tc>
                <a:extLst>
                  <a:ext uri="{0D108BD9-81ED-4DB2-BD59-A6C34878D82A}">
                    <a16:rowId xmlns:a16="http://schemas.microsoft.com/office/drawing/2014/main" val="10012"/>
                  </a:ext>
                </a:extLst>
              </a:tr>
              <a:tr h="388459">
                <a:tc>
                  <a:txBody>
                    <a:bodyPr/>
                    <a:lstStyle/>
                    <a:p>
                      <a:pPr algn="l" fontAlgn="t"/>
                      <a:r>
                        <a:rPr lang="en-GB" sz="2000" u="none" strike="noStrike" noProof="0" dirty="0">
                          <a:effectLst/>
                        </a:rPr>
                        <a:t>Creating original solutions for specific problem situations </a:t>
                      </a:r>
                      <a:endParaRPr lang="en-GB" sz="2000" b="0" i="0" u="none" strike="noStrike" noProof="0" dirty="0">
                        <a:solidFill>
                          <a:srgbClr val="000000"/>
                        </a:solidFill>
                        <a:effectLst/>
                        <a:latin typeface="Arial" panose="020B0604020202020204" pitchFamily="34" charset="0"/>
                      </a:endParaRPr>
                    </a:p>
                  </a:txBody>
                  <a:tcPr marL="6350" marR="6350" marT="6350" marB="0">
                    <a:solidFill>
                      <a:schemeClr val="accent6">
                        <a:lumMod val="20000"/>
                        <a:lumOff val="80000"/>
                      </a:schemeClr>
                    </a:solidFill>
                  </a:tcPr>
                </a:tc>
                <a:tc>
                  <a:txBody>
                    <a:bodyPr/>
                    <a:lstStyle/>
                    <a:p>
                      <a:pPr algn="r" fontAlgn="ctr"/>
                      <a:r>
                        <a:rPr lang="hu-HU" sz="2000" u="none" strike="noStrike" dirty="0">
                          <a:effectLst/>
                        </a:rPr>
                        <a:t>,348</a:t>
                      </a:r>
                      <a:endParaRPr lang="hu-HU" sz="2000" b="0" i="0" u="none" strike="noStrike" dirty="0">
                        <a:solidFill>
                          <a:srgbClr val="000000"/>
                        </a:solidFill>
                        <a:effectLst/>
                        <a:latin typeface="Arial" panose="020B0604020202020204" pitchFamily="34" charset="0"/>
                      </a:endParaRPr>
                    </a:p>
                  </a:txBody>
                  <a:tcPr marL="6350" marR="6350" marT="6350" marB="0" anchor="ctr">
                    <a:solidFill>
                      <a:schemeClr val="accent6">
                        <a:lumMod val="20000"/>
                        <a:lumOff val="80000"/>
                      </a:schemeClr>
                    </a:solidFill>
                  </a:tcPr>
                </a:tc>
                <a:tc>
                  <a:txBody>
                    <a:bodyPr/>
                    <a:lstStyle/>
                    <a:p>
                      <a:pPr algn="r" fontAlgn="ctr"/>
                      <a:r>
                        <a:rPr lang="hu-HU" sz="2000" u="none" strike="noStrike" dirty="0">
                          <a:effectLst/>
                        </a:rPr>
                        <a:t>,755</a:t>
                      </a:r>
                      <a:endParaRPr lang="hu-HU" sz="2000" b="0" i="0" u="none" strike="noStrike" dirty="0">
                        <a:solidFill>
                          <a:srgbClr val="000000"/>
                        </a:solidFill>
                        <a:effectLst/>
                        <a:latin typeface="Arial" panose="020B0604020202020204" pitchFamily="34" charset="0"/>
                      </a:endParaRPr>
                    </a:p>
                  </a:txBody>
                  <a:tcPr marL="6350" marR="6350" marT="6350" marB="0" anchor="ctr">
                    <a:solidFill>
                      <a:schemeClr val="accent6">
                        <a:lumMod val="20000"/>
                        <a:lumOff val="80000"/>
                      </a:schemeClr>
                    </a:solidFill>
                  </a:tcPr>
                </a:tc>
                <a:extLst>
                  <a:ext uri="{0D108BD9-81ED-4DB2-BD59-A6C34878D82A}">
                    <a16:rowId xmlns:a16="http://schemas.microsoft.com/office/drawing/2014/main" val="10013"/>
                  </a:ext>
                </a:extLst>
              </a:tr>
              <a:tr h="661891">
                <a:tc>
                  <a:txBody>
                    <a:bodyPr/>
                    <a:lstStyle/>
                    <a:p>
                      <a:pPr algn="l" fontAlgn="t"/>
                      <a:r>
                        <a:rPr lang="en-GB" sz="2000" u="none" strike="noStrike" noProof="0" dirty="0">
                          <a:effectLst/>
                        </a:rPr>
                        <a:t>Follow up on new developments in my field </a:t>
                      </a:r>
                      <a:endParaRPr lang="en-GB" sz="2000" b="0" i="0" u="none" strike="noStrike" noProof="0" dirty="0">
                        <a:solidFill>
                          <a:srgbClr val="000000"/>
                        </a:solidFill>
                        <a:effectLst/>
                        <a:latin typeface="Arial" panose="020B0604020202020204" pitchFamily="34" charset="0"/>
                      </a:endParaRPr>
                    </a:p>
                  </a:txBody>
                  <a:tcPr marL="6350" marR="6350" marT="6350" marB="0">
                    <a:solidFill>
                      <a:schemeClr val="accent6">
                        <a:lumMod val="20000"/>
                        <a:lumOff val="80000"/>
                      </a:schemeClr>
                    </a:solidFill>
                  </a:tcPr>
                </a:tc>
                <a:tc>
                  <a:txBody>
                    <a:bodyPr/>
                    <a:lstStyle/>
                    <a:p>
                      <a:pPr algn="r" fontAlgn="ctr"/>
                      <a:r>
                        <a:rPr lang="hu-HU" sz="2000" u="none" strike="noStrike" dirty="0">
                          <a:effectLst/>
                        </a:rPr>
                        <a:t>,235</a:t>
                      </a:r>
                      <a:endParaRPr lang="hu-HU" sz="2000" b="0" i="0" u="none" strike="noStrike" dirty="0">
                        <a:solidFill>
                          <a:srgbClr val="000000"/>
                        </a:solidFill>
                        <a:effectLst/>
                        <a:latin typeface="Arial" panose="020B0604020202020204" pitchFamily="34" charset="0"/>
                      </a:endParaRPr>
                    </a:p>
                  </a:txBody>
                  <a:tcPr marL="6350" marR="6350" marT="6350" marB="0" anchor="ctr">
                    <a:solidFill>
                      <a:schemeClr val="accent6">
                        <a:lumMod val="20000"/>
                        <a:lumOff val="80000"/>
                      </a:schemeClr>
                    </a:solidFill>
                  </a:tcPr>
                </a:tc>
                <a:tc>
                  <a:txBody>
                    <a:bodyPr/>
                    <a:lstStyle/>
                    <a:p>
                      <a:pPr algn="r" fontAlgn="ctr"/>
                      <a:r>
                        <a:rPr lang="hu-HU" sz="2000" u="none" strike="noStrike" dirty="0">
                          <a:effectLst/>
                        </a:rPr>
                        <a:t>,684</a:t>
                      </a:r>
                      <a:endParaRPr lang="hu-HU" sz="2000" b="0" i="0" u="none" strike="noStrike" dirty="0">
                        <a:solidFill>
                          <a:srgbClr val="000000"/>
                        </a:solidFill>
                        <a:effectLst/>
                        <a:latin typeface="Arial" panose="020B0604020202020204" pitchFamily="34" charset="0"/>
                      </a:endParaRPr>
                    </a:p>
                  </a:txBody>
                  <a:tcPr marL="6350" marR="6350" marT="6350" marB="0" anchor="ctr">
                    <a:solidFill>
                      <a:schemeClr val="accent6">
                        <a:lumMod val="20000"/>
                        <a:lumOff val="80000"/>
                      </a:schemeClr>
                    </a:solidFill>
                  </a:tcPr>
                </a:tc>
                <a:extLst>
                  <a:ext uri="{0D108BD9-81ED-4DB2-BD59-A6C34878D82A}">
                    <a16:rowId xmlns:a16="http://schemas.microsoft.com/office/drawing/2014/main" val="10014"/>
                  </a:ext>
                </a:extLst>
              </a:tr>
              <a:tr h="736733">
                <a:tc gridSpan="3">
                  <a:txBody>
                    <a:bodyPr/>
                    <a:lstStyle/>
                    <a:p>
                      <a:pPr algn="l" fontAlgn="t"/>
                      <a:r>
                        <a:rPr lang="en-GB" sz="1400" u="none" strike="noStrike" noProof="0" dirty="0">
                          <a:effectLst/>
                        </a:rPr>
                        <a:t>Extraction Method: Principal Component Analysis. </a:t>
                      </a:r>
                      <a:br>
                        <a:rPr lang="en-GB" sz="1400" u="none" strike="noStrike" noProof="0" dirty="0">
                          <a:effectLst/>
                        </a:rPr>
                      </a:br>
                      <a:r>
                        <a:rPr lang="en-GB" sz="1400" u="none" strike="noStrike" noProof="0" dirty="0">
                          <a:effectLst/>
                        </a:rPr>
                        <a:t> Rotation Method: </a:t>
                      </a:r>
                      <a:r>
                        <a:rPr lang="en-GB" sz="1400" u="none" strike="noStrike" noProof="0" dirty="0" err="1">
                          <a:effectLst/>
                        </a:rPr>
                        <a:t>Varimax</a:t>
                      </a:r>
                      <a:r>
                        <a:rPr lang="en-GB" sz="1400" u="none" strike="noStrike" noProof="0" dirty="0">
                          <a:effectLst/>
                        </a:rPr>
                        <a:t> with Kaiser Normalization.</a:t>
                      </a:r>
                      <a:endParaRPr lang="en-GB" sz="1400" b="0" i="0" u="none" strike="noStrike" noProof="0" dirty="0">
                        <a:solidFill>
                          <a:srgbClr val="000000"/>
                        </a:solidFill>
                        <a:effectLst/>
                        <a:latin typeface="Arial" panose="020B0604020202020204" pitchFamily="34" charset="0"/>
                      </a:endParaRPr>
                    </a:p>
                  </a:txBody>
                  <a:tcPr marL="6350" marR="6350" marT="635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15"/>
                  </a:ext>
                </a:extLst>
              </a:tr>
            </a:tbl>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A9DAFDA-C733-45CA-B7D9-418D0862658B}"/>
              </a:ext>
            </a:extLst>
          </p:cNvPr>
          <p:cNvSpPr>
            <a:spLocks noGrp="1" noChangeArrowheads="1"/>
          </p:cNvSpPr>
          <p:nvPr>
            <p:ph type="title"/>
          </p:nvPr>
        </p:nvSpPr>
        <p:spPr>
          <a:xfrm>
            <a:off x="107950" y="260350"/>
            <a:ext cx="8856663" cy="865188"/>
          </a:xfrm>
        </p:spPr>
        <p:txBody>
          <a:bodyPr/>
          <a:lstStyle/>
          <a:p>
            <a:r>
              <a:rPr lang="en-GB" altLang="hu-HU" sz="3200"/>
              <a:t>Individual innovation activity in four types of organisations </a:t>
            </a:r>
            <a:r>
              <a:rPr lang="en-GB" altLang="hu-HU" sz="2000"/>
              <a:t>(CII, 1-100 scale)</a:t>
            </a:r>
            <a:endParaRPr lang="en-GB" altLang="hu-HU" sz="2800"/>
          </a:p>
        </p:txBody>
      </p:sp>
      <p:sp>
        <p:nvSpPr>
          <p:cNvPr id="205827" name="Rectangle 3">
            <a:extLst>
              <a:ext uri="{FF2B5EF4-FFF2-40B4-BE49-F238E27FC236}">
                <a16:creationId xmlns:a16="http://schemas.microsoft.com/office/drawing/2014/main" id="{60AEB397-B646-48A3-A907-C14FD592A92D}"/>
              </a:ext>
            </a:extLst>
          </p:cNvPr>
          <p:cNvSpPr>
            <a:spLocks noGrp="1" noChangeArrowheads="1"/>
          </p:cNvSpPr>
          <p:nvPr>
            <p:ph type="body" idx="1"/>
          </p:nvPr>
        </p:nvSpPr>
        <p:spPr>
          <a:xfrm>
            <a:off x="128588" y="6164263"/>
            <a:ext cx="8856662" cy="577850"/>
          </a:xfrm>
        </p:spPr>
        <p:txBody>
          <a:bodyPr/>
          <a:lstStyle/>
          <a:p>
            <a:pPr marL="0" indent="0">
              <a:buFontTx/>
              <a:buNone/>
            </a:pPr>
            <a:r>
              <a:rPr lang="en-GB" altLang="hu-HU" sz="1000"/>
              <a:t>Notes: Data from the Innova2 individual and from the Innova1 organisational database. The scale indicates the value of individual CII (1-100 scale). The numbers above the bars show the number of cases. All differences, except for the difference between the “Empty iron box” and the “Empty shell” people are statistically significant. Unsurprisingly the “Perl in shell" situation seems to be the most favourable for the emergence of high level individual innovation activity.</a:t>
            </a:r>
            <a:endParaRPr lang="hu-HU" altLang="hu-HU" sz="1000"/>
          </a:p>
        </p:txBody>
      </p:sp>
      <p:graphicFrame>
        <p:nvGraphicFramePr>
          <p:cNvPr id="5" name="Diagram 4">
            <a:extLst>
              <a:ext uri="{FF2B5EF4-FFF2-40B4-BE49-F238E27FC236}">
                <a16:creationId xmlns:a16="http://schemas.microsoft.com/office/drawing/2014/main" id="{7FBEC691-34E1-42E7-B198-1D8C2F096D5A}"/>
              </a:ext>
            </a:extLst>
          </p:cNvPr>
          <p:cNvGraphicFramePr/>
          <p:nvPr/>
        </p:nvGraphicFramePr>
        <p:xfrm>
          <a:off x="0" y="1340768"/>
          <a:ext cx="9144000" cy="4680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D7B107F-D663-4DC7-804C-459836263384}"/>
              </a:ext>
            </a:extLst>
          </p:cNvPr>
          <p:cNvSpPr>
            <a:spLocks noGrp="1" noChangeArrowheads="1"/>
          </p:cNvSpPr>
          <p:nvPr>
            <p:ph type="title"/>
          </p:nvPr>
        </p:nvSpPr>
        <p:spPr>
          <a:xfrm>
            <a:off x="107950" y="260350"/>
            <a:ext cx="7200900" cy="720725"/>
          </a:xfrm>
        </p:spPr>
        <p:txBody>
          <a:bodyPr/>
          <a:lstStyle/>
          <a:p>
            <a:r>
              <a:rPr lang="hu-HU" altLang="hu-HU" sz="2800"/>
              <a:t>Innovation activity and learning organisations</a:t>
            </a:r>
            <a:endParaRPr lang="en-GB" altLang="hu-HU" sz="2800"/>
          </a:p>
        </p:txBody>
      </p:sp>
      <p:sp>
        <p:nvSpPr>
          <p:cNvPr id="205827" name="Rectangle 3">
            <a:extLst>
              <a:ext uri="{FF2B5EF4-FFF2-40B4-BE49-F238E27FC236}">
                <a16:creationId xmlns:a16="http://schemas.microsoft.com/office/drawing/2014/main" id="{1755B1E8-5123-4493-8FF9-87AB1F1BB33B}"/>
              </a:ext>
            </a:extLst>
          </p:cNvPr>
          <p:cNvSpPr>
            <a:spLocks noGrp="1" noChangeArrowheads="1"/>
          </p:cNvSpPr>
          <p:nvPr>
            <p:ph type="body" idx="1"/>
          </p:nvPr>
        </p:nvSpPr>
        <p:spPr>
          <a:xfrm>
            <a:off x="179388" y="5949950"/>
            <a:ext cx="8856662" cy="863600"/>
          </a:xfrm>
        </p:spPr>
        <p:txBody>
          <a:bodyPr/>
          <a:lstStyle/>
          <a:p>
            <a:pPr marL="0" indent="0">
              <a:buFontTx/>
              <a:buNone/>
            </a:pPr>
            <a:r>
              <a:rPr lang="en-GB" altLang="hu-HU" sz="1200"/>
              <a:t>Notes: Data from the Innova2 individual and from the Innova1 organisational database. The scale indicates the value of individual CII (1-100 scale). The numbers above the bars show the number of cases. Differences in function of "Coherence/openness" are statistically not significant. Differences between the lover and higher one thirds in "Support for learning and work" are statistically significant as well as the differences between the lover and medium high one thirds of "Learning culture".</a:t>
            </a:r>
            <a:endParaRPr lang="hu-HU" altLang="hu-HU" sz="1200"/>
          </a:p>
        </p:txBody>
      </p:sp>
      <p:graphicFrame>
        <p:nvGraphicFramePr>
          <p:cNvPr id="6" name="Diagram 5">
            <a:extLst>
              <a:ext uri="{FF2B5EF4-FFF2-40B4-BE49-F238E27FC236}">
                <a16:creationId xmlns:a16="http://schemas.microsoft.com/office/drawing/2014/main" id="{B39B3066-0850-467B-A797-9A3C6E516745}"/>
              </a:ext>
            </a:extLst>
          </p:cNvPr>
          <p:cNvGraphicFramePr>
            <a:graphicFrameLocks/>
          </p:cNvGraphicFramePr>
          <p:nvPr/>
        </p:nvGraphicFramePr>
        <p:xfrm>
          <a:off x="179388" y="1052736"/>
          <a:ext cx="8857108" cy="4825106"/>
        </p:xfrm>
        <a:graphic>
          <a:graphicData uri="http://schemas.openxmlformats.org/drawingml/2006/chart">
            <c:chart xmlns:c="http://schemas.openxmlformats.org/drawingml/2006/chart" xmlns:r="http://schemas.openxmlformats.org/officeDocument/2006/relationships" r:id="rId3"/>
          </a:graphicData>
        </a:graphic>
      </p:graphicFrame>
      <p:pic>
        <p:nvPicPr>
          <p:cNvPr id="2" name="Kép 1">
            <a:hlinkClick r:id="" action="ppaction://customshow?id=7&amp;return=true"/>
            <a:extLst>
              <a:ext uri="{FF2B5EF4-FFF2-40B4-BE49-F238E27FC236}">
                <a16:creationId xmlns:a16="http://schemas.microsoft.com/office/drawing/2014/main" id="{F0F6CC8B-92FC-41D8-B046-B715240AAF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112713"/>
            <a:ext cx="1263650" cy="9398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2" name="Táblázat 1">
            <a:extLst>
              <a:ext uri="{FF2B5EF4-FFF2-40B4-BE49-F238E27FC236}">
                <a16:creationId xmlns:a16="http://schemas.microsoft.com/office/drawing/2014/main" id="{78F94D9D-B1D1-4C23-9CC4-7DE3033EF1CE}"/>
              </a:ext>
            </a:extLst>
          </p:cNvPr>
          <p:cNvGraphicFramePr>
            <a:graphicFrameLocks noGrp="1"/>
          </p:cNvGraphicFramePr>
          <p:nvPr/>
        </p:nvGraphicFramePr>
        <p:xfrm>
          <a:off x="0" y="-17463"/>
          <a:ext cx="9123363" cy="6886576"/>
        </p:xfrm>
        <a:graphic>
          <a:graphicData uri="http://schemas.openxmlformats.org/drawingml/2006/table">
            <a:tbl>
              <a:tblPr firstRow="1" firstCol="1" bandRow="1">
                <a:tableStyleId>{5C22544A-7EE6-4342-B048-85BDC9FD1C3A}</a:tableStyleId>
              </a:tblPr>
              <a:tblGrid>
                <a:gridCol w="6047238">
                  <a:extLst>
                    <a:ext uri="{9D8B030D-6E8A-4147-A177-3AD203B41FA5}">
                      <a16:colId xmlns:a16="http://schemas.microsoft.com/office/drawing/2014/main" val="20000"/>
                    </a:ext>
                  </a:extLst>
                </a:gridCol>
                <a:gridCol w="1025375">
                  <a:extLst>
                    <a:ext uri="{9D8B030D-6E8A-4147-A177-3AD203B41FA5}">
                      <a16:colId xmlns:a16="http://schemas.microsoft.com/office/drawing/2014/main" val="20001"/>
                    </a:ext>
                  </a:extLst>
                </a:gridCol>
                <a:gridCol w="1025375">
                  <a:extLst>
                    <a:ext uri="{9D8B030D-6E8A-4147-A177-3AD203B41FA5}">
                      <a16:colId xmlns:a16="http://schemas.microsoft.com/office/drawing/2014/main" val="20002"/>
                    </a:ext>
                  </a:extLst>
                </a:gridCol>
                <a:gridCol w="1025375">
                  <a:extLst>
                    <a:ext uri="{9D8B030D-6E8A-4147-A177-3AD203B41FA5}">
                      <a16:colId xmlns:a16="http://schemas.microsoft.com/office/drawing/2014/main" val="20003"/>
                    </a:ext>
                  </a:extLst>
                </a:gridCol>
              </a:tblGrid>
              <a:tr h="126578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800" dirty="0">
                          <a:effectLst/>
                        </a:rPr>
                        <a:t> </a:t>
                      </a:r>
                      <a:r>
                        <a:rPr lang="hu-HU" altLang="hu-HU" sz="2800" dirty="0"/>
                        <a:t>Schools </a:t>
                      </a:r>
                      <a:r>
                        <a:rPr lang="hu-HU" altLang="hu-HU" sz="2800" dirty="0" err="1"/>
                        <a:t>as</a:t>
                      </a:r>
                      <a:r>
                        <a:rPr lang="hu-HU" altLang="hu-HU" sz="2800" dirty="0"/>
                        <a:t> learning </a:t>
                      </a:r>
                      <a:r>
                        <a:rPr lang="hu-HU" altLang="hu-HU" sz="2800" dirty="0" err="1"/>
                        <a:t>organisations</a:t>
                      </a:r>
                      <a:br>
                        <a:rPr lang="hu-HU" altLang="hu-HU" sz="1200" dirty="0"/>
                      </a:br>
                      <a:r>
                        <a:rPr lang="hu-HU" altLang="hu-HU" sz="1200" dirty="0"/>
                        <a:t>(</a:t>
                      </a:r>
                      <a:r>
                        <a:rPr lang="en-GB" sz="1200" dirty="0"/>
                        <a:t>Notes: Data from the Innova</a:t>
                      </a:r>
                      <a:r>
                        <a:rPr lang="hu-HU" sz="1200" dirty="0"/>
                        <a:t>1</a:t>
                      </a:r>
                      <a:r>
                        <a:rPr lang="en-GB" sz="1200" dirty="0"/>
                        <a:t> </a:t>
                      </a:r>
                      <a:r>
                        <a:rPr lang="hu-HU" sz="1200" dirty="0" err="1"/>
                        <a:t>survey</a:t>
                      </a:r>
                      <a:r>
                        <a:rPr lang="hu-HU" altLang="hu-HU" sz="1200" dirty="0"/>
                        <a:t>)</a:t>
                      </a:r>
                      <a:endParaRPr lang="hu-H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dirty="0">
                          <a:effectLst/>
                          <a:latin typeface="+mn-lt"/>
                        </a:rPr>
                        <a:t>Factor 1 (“Coherence/</a:t>
                      </a:r>
                      <a:endParaRPr lang="hu-HU" sz="1400" dirty="0">
                        <a:effectLst/>
                        <a:latin typeface="+mn-lt"/>
                      </a:endParaRPr>
                    </a:p>
                    <a:p>
                      <a:pPr algn="ctr">
                        <a:lnSpc>
                          <a:spcPct val="107000"/>
                        </a:lnSpc>
                        <a:spcAft>
                          <a:spcPts val="0"/>
                        </a:spcAft>
                      </a:pPr>
                      <a:r>
                        <a:rPr lang="en-GB" sz="1400" dirty="0">
                          <a:effectLst/>
                          <a:latin typeface="+mn-lt"/>
                        </a:rPr>
                        <a:t>openness”)</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a:effectLst/>
                          <a:latin typeface="+mn-lt"/>
                        </a:rPr>
                        <a:t>Factor 2</a:t>
                      </a:r>
                      <a:endParaRPr lang="hu-HU" sz="1400">
                        <a:effectLst/>
                        <a:latin typeface="+mn-lt"/>
                      </a:endParaRPr>
                    </a:p>
                    <a:p>
                      <a:pPr algn="ctr">
                        <a:lnSpc>
                          <a:spcPct val="107000"/>
                        </a:lnSpc>
                        <a:spcAft>
                          <a:spcPts val="0"/>
                        </a:spcAft>
                      </a:pPr>
                      <a:r>
                        <a:rPr lang="en-GB" sz="1400">
                          <a:effectLst/>
                          <a:latin typeface="+mn-lt"/>
                        </a:rPr>
                        <a:t>(“Support for learning and work”)</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dirty="0">
                          <a:effectLst/>
                          <a:latin typeface="+mn-lt"/>
                        </a:rPr>
                        <a:t>Factor 3 (“Learning Culture”)</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00"/>
                  </a:ext>
                </a:extLst>
              </a:tr>
              <a:tr h="461898">
                <a:tc>
                  <a:txBody>
                    <a:bodyPr/>
                    <a:lstStyle/>
                    <a:p>
                      <a:pPr>
                        <a:lnSpc>
                          <a:spcPct val="107000"/>
                        </a:lnSpc>
                        <a:spcAft>
                          <a:spcPts val="0"/>
                        </a:spcAft>
                      </a:pPr>
                      <a:r>
                        <a:rPr lang="en-GB" sz="1300" dirty="0">
                          <a:effectLst/>
                        </a:rPr>
                        <a:t>The organisation/institution encourages employees to seek solutions to problems even beyond the institution</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bg1">
                        <a:lumMod val="60000"/>
                        <a:lumOff val="40000"/>
                      </a:schemeClr>
                    </a:solidFill>
                  </a:tcPr>
                </a:tc>
                <a:tc>
                  <a:txBody>
                    <a:bodyPr/>
                    <a:lstStyle/>
                    <a:p>
                      <a:pPr algn="ctr">
                        <a:lnSpc>
                          <a:spcPct val="107000"/>
                        </a:lnSpc>
                        <a:spcAft>
                          <a:spcPts val="0"/>
                        </a:spcAft>
                      </a:pPr>
                      <a:r>
                        <a:rPr lang="en-GB" sz="1400" dirty="0">
                          <a:effectLst/>
                          <a:latin typeface="+mn-lt"/>
                        </a:rPr>
                        <a:t>,741</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bg1">
                        <a:lumMod val="60000"/>
                        <a:lumOff val="40000"/>
                      </a:schemeClr>
                    </a:solidFill>
                  </a:tcPr>
                </a:tc>
                <a:tc>
                  <a:txBody>
                    <a:bodyPr/>
                    <a:lstStyle/>
                    <a:p>
                      <a:pPr>
                        <a:lnSpc>
                          <a:spcPct val="107000"/>
                        </a:lnSpc>
                      </a:pPr>
                      <a:endParaRPr lang="hu-HU" sz="1400">
                        <a:effectLst/>
                        <a:latin typeface="+mn-lt"/>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a:effectLst/>
                          <a:latin typeface="+mn-lt"/>
                        </a:rPr>
                        <a:t>,112</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01"/>
                  </a:ext>
                </a:extLst>
              </a:tr>
              <a:tr h="461898">
                <a:tc>
                  <a:txBody>
                    <a:bodyPr/>
                    <a:lstStyle/>
                    <a:p>
                      <a:pPr>
                        <a:lnSpc>
                          <a:spcPct val="107000"/>
                        </a:lnSpc>
                        <a:spcAft>
                          <a:spcPts val="0"/>
                        </a:spcAft>
                      </a:pPr>
                      <a:r>
                        <a:rPr lang="en-GB" sz="1300" dirty="0">
                          <a:effectLst/>
                        </a:rPr>
                        <a:t>In our organisation/institution there is a great consideration of how decisions impact the employees’ morale</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bg1">
                        <a:lumMod val="60000"/>
                        <a:lumOff val="40000"/>
                      </a:schemeClr>
                    </a:solidFill>
                  </a:tcPr>
                </a:tc>
                <a:tc>
                  <a:txBody>
                    <a:bodyPr/>
                    <a:lstStyle/>
                    <a:p>
                      <a:pPr algn="ctr">
                        <a:lnSpc>
                          <a:spcPct val="107000"/>
                        </a:lnSpc>
                        <a:spcAft>
                          <a:spcPts val="0"/>
                        </a:spcAft>
                      </a:pPr>
                      <a:r>
                        <a:rPr lang="en-GB" sz="1400" dirty="0">
                          <a:effectLst/>
                          <a:latin typeface="+mn-lt"/>
                        </a:rPr>
                        <a:t>,729</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bg1">
                        <a:lumMod val="60000"/>
                        <a:lumOff val="40000"/>
                      </a:schemeClr>
                    </a:solidFill>
                  </a:tcPr>
                </a:tc>
                <a:tc>
                  <a:txBody>
                    <a:bodyPr/>
                    <a:lstStyle/>
                    <a:p>
                      <a:pPr algn="ctr">
                        <a:lnSpc>
                          <a:spcPct val="107000"/>
                        </a:lnSpc>
                        <a:spcAft>
                          <a:spcPts val="0"/>
                        </a:spcAft>
                      </a:pPr>
                      <a:r>
                        <a:rPr lang="en-GB" sz="1400" dirty="0">
                          <a:effectLst/>
                          <a:latin typeface="+mn-lt"/>
                        </a:rPr>
                        <a:t>,108</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a:effectLst/>
                          <a:latin typeface="+mn-lt"/>
                        </a:rPr>
                        <a:t>,168</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02"/>
                  </a:ext>
                </a:extLst>
              </a:tr>
              <a:tr h="461898">
                <a:tc>
                  <a:txBody>
                    <a:bodyPr/>
                    <a:lstStyle/>
                    <a:p>
                      <a:pPr>
                        <a:lnSpc>
                          <a:spcPct val="107000"/>
                        </a:lnSpc>
                        <a:spcAft>
                          <a:spcPts val="0"/>
                        </a:spcAft>
                      </a:pPr>
                      <a:r>
                        <a:rPr lang="en-GB" sz="1300" dirty="0">
                          <a:effectLst/>
                        </a:rPr>
                        <a:t>In this organisation/institution there is an aspiration of unifying ideas regarding the organisation’s vision for the future</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bg1">
                        <a:lumMod val="60000"/>
                        <a:lumOff val="40000"/>
                      </a:schemeClr>
                    </a:solidFill>
                  </a:tcPr>
                </a:tc>
                <a:tc>
                  <a:txBody>
                    <a:bodyPr/>
                    <a:lstStyle/>
                    <a:p>
                      <a:pPr algn="ctr">
                        <a:lnSpc>
                          <a:spcPct val="107000"/>
                        </a:lnSpc>
                        <a:spcAft>
                          <a:spcPts val="0"/>
                        </a:spcAft>
                      </a:pPr>
                      <a:r>
                        <a:rPr lang="en-GB" sz="1400">
                          <a:effectLst/>
                          <a:latin typeface="+mn-lt"/>
                        </a:rPr>
                        <a:t>,653</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solidFill>
                      <a:schemeClr val="bg1">
                        <a:lumMod val="60000"/>
                        <a:lumOff val="40000"/>
                      </a:schemeClr>
                    </a:solidFill>
                  </a:tcPr>
                </a:tc>
                <a:tc>
                  <a:txBody>
                    <a:bodyPr/>
                    <a:lstStyle/>
                    <a:p>
                      <a:pPr algn="ctr">
                        <a:lnSpc>
                          <a:spcPct val="107000"/>
                        </a:lnSpc>
                        <a:spcAft>
                          <a:spcPts val="0"/>
                        </a:spcAft>
                      </a:pPr>
                      <a:r>
                        <a:rPr lang="en-GB" sz="1400" dirty="0">
                          <a:effectLst/>
                          <a:latin typeface="+mn-lt"/>
                        </a:rPr>
                        <a:t>,335</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a:effectLst/>
                          <a:latin typeface="+mn-lt"/>
                        </a:rPr>
                        <a:t>,261</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03"/>
                  </a:ext>
                </a:extLst>
              </a:tr>
              <a:tr h="423926">
                <a:tc>
                  <a:txBody>
                    <a:bodyPr/>
                    <a:lstStyle/>
                    <a:p>
                      <a:pPr>
                        <a:lnSpc>
                          <a:spcPct val="107000"/>
                        </a:lnSpc>
                        <a:spcAft>
                          <a:spcPts val="0"/>
                        </a:spcAft>
                      </a:pPr>
                      <a:r>
                        <a:rPr lang="en-GB" sz="1300" dirty="0">
                          <a:effectLst/>
                        </a:rPr>
                        <a:t>The organisation/institution supports that employees think in a community perspective </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bg1">
                        <a:lumMod val="60000"/>
                        <a:lumOff val="40000"/>
                      </a:schemeClr>
                    </a:solidFill>
                  </a:tcPr>
                </a:tc>
                <a:tc>
                  <a:txBody>
                    <a:bodyPr/>
                    <a:lstStyle/>
                    <a:p>
                      <a:pPr algn="ctr">
                        <a:lnSpc>
                          <a:spcPct val="107000"/>
                        </a:lnSpc>
                        <a:spcAft>
                          <a:spcPts val="0"/>
                        </a:spcAft>
                      </a:pPr>
                      <a:r>
                        <a:rPr lang="en-GB" sz="1400" dirty="0">
                          <a:effectLst/>
                          <a:latin typeface="+mn-lt"/>
                        </a:rPr>
                        <a:t>,619</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bg1">
                        <a:lumMod val="60000"/>
                        <a:lumOff val="40000"/>
                      </a:schemeClr>
                    </a:solidFill>
                  </a:tcPr>
                </a:tc>
                <a:tc>
                  <a:txBody>
                    <a:bodyPr/>
                    <a:lstStyle/>
                    <a:p>
                      <a:pPr algn="ctr">
                        <a:lnSpc>
                          <a:spcPct val="107000"/>
                        </a:lnSpc>
                        <a:spcAft>
                          <a:spcPts val="0"/>
                        </a:spcAft>
                      </a:pPr>
                      <a:r>
                        <a:rPr lang="en-GB" sz="1400" dirty="0">
                          <a:effectLst/>
                          <a:latin typeface="+mn-lt"/>
                        </a:rPr>
                        <a:t>,320</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a:effectLst/>
                          <a:latin typeface="+mn-lt"/>
                        </a:rPr>
                        <a:t>,313</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04"/>
                  </a:ext>
                </a:extLst>
              </a:tr>
              <a:tr h="307932">
                <a:tc>
                  <a:txBody>
                    <a:bodyPr/>
                    <a:lstStyle/>
                    <a:p>
                      <a:pPr>
                        <a:lnSpc>
                          <a:spcPct val="107000"/>
                        </a:lnSpc>
                        <a:spcAft>
                          <a:spcPts val="0"/>
                        </a:spcAft>
                      </a:pPr>
                      <a:r>
                        <a:rPr lang="en-GB" sz="1300" dirty="0">
                          <a:effectLst/>
                        </a:rPr>
                        <a:t>The organisation/institution recognises staff initiatives</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bg1">
                        <a:lumMod val="60000"/>
                        <a:lumOff val="40000"/>
                      </a:schemeClr>
                    </a:solidFill>
                  </a:tcPr>
                </a:tc>
                <a:tc>
                  <a:txBody>
                    <a:bodyPr/>
                    <a:lstStyle/>
                    <a:p>
                      <a:pPr algn="ctr">
                        <a:lnSpc>
                          <a:spcPct val="107000"/>
                        </a:lnSpc>
                        <a:spcAft>
                          <a:spcPts val="0"/>
                        </a:spcAft>
                      </a:pPr>
                      <a:r>
                        <a:rPr lang="en-GB" sz="1400" dirty="0">
                          <a:effectLst/>
                          <a:latin typeface="+mn-lt"/>
                        </a:rPr>
                        <a:t>,546</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bg1">
                        <a:lumMod val="60000"/>
                        <a:lumOff val="40000"/>
                      </a:schemeClr>
                    </a:solidFill>
                  </a:tcPr>
                </a:tc>
                <a:tc>
                  <a:txBody>
                    <a:bodyPr/>
                    <a:lstStyle/>
                    <a:p>
                      <a:pPr algn="ctr">
                        <a:lnSpc>
                          <a:spcPct val="107000"/>
                        </a:lnSpc>
                        <a:spcAft>
                          <a:spcPts val="0"/>
                        </a:spcAft>
                      </a:pPr>
                      <a:r>
                        <a:rPr lang="en-GB" sz="1400" dirty="0">
                          <a:effectLst/>
                          <a:latin typeface="+mn-lt"/>
                        </a:rPr>
                        <a:t>,531</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a:effectLst/>
                          <a:latin typeface="+mn-lt"/>
                        </a:rPr>
                        <a:t>,190</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05"/>
                  </a:ext>
                </a:extLst>
              </a:tr>
              <a:tr h="307932">
                <a:tc>
                  <a:txBody>
                    <a:bodyPr/>
                    <a:lstStyle/>
                    <a:p>
                      <a:pPr>
                        <a:lnSpc>
                          <a:spcPct val="107000"/>
                        </a:lnSpc>
                        <a:spcAft>
                          <a:spcPts val="0"/>
                        </a:spcAft>
                      </a:pPr>
                      <a:r>
                        <a:rPr lang="en-GB" sz="1300" dirty="0">
                          <a:effectLst/>
                        </a:rPr>
                        <a:t>The organisation/institution works with external partners to achieve common goals</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bg1">
                        <a:lumMod val="60000"/>
                        <a:lumOff val="40000"/>
                      </a:schemeClr>
                    </a:solidFill>
                  </a:tcPr>
                </a:tc>
                <a:tc>
                  <a:txBody>
                    <a:bodyPr/>
                    <a:lstStyle/>
                    <a:p>
                      <a:pPr algn="ctr">
                        <a:lnSpc>
                          <a:spcPct val="107000"/>
                        </a:lnSpc>
                        <a:spcAft>
                          <a:spcPts val="0"/>
                        </a:spcAft>
                      </a:pPr>
                      <a:r>
                        <a:rPr lang="en-GB" sz="1400" dirty="0">
                          <a:effectLst/>
                          <a:latin typeface="+mn-lt"/>
                        </a:rPr>
                        <a:t>,507</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bg1">
                        <a:lumMod val="60000"/>
                        <a:lumOff val="40000"/>
                      </a:schemeClr>
                    </a:solidFill>
                  </a:tcPr>
                </a:tc>
                <a:tc>
                  <a:txBody>
                    <a:bodyPr/>
                    <a:lstStyle/>
                    <a:p>
                      <a:pPr algn="ctr">
                        <a:lnSpc>
                          <a:spcPct val="107000"/>
                        </a:lnSpc>
                        <a:spcAft>
                          <a:spcPts val="0"/>
                        </a:spcAft>
                      </a:pPr>
                      <a:r>
                        <a:rPr lang="en-GB" sz="1400" dirty="0">
                          <a:effectLst/>
                          <a:latin typeface="+mn-lt"/>
                        </a:rPr>
                        <a:t>,386</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a:effectLst/>
                          <a:latin typeface="+mn-lt"/>
                        </a:rPr>
                        <a:t>,180</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06"/>
                  </a:ext>
                </a:extLst>
              </a:tr>
              <a:tr h="461898">
                <a:tc>
                  <a:txBody>
                    <a:bodyPr/>
                    <a:lstStyle/>
                    <a:p>
                      <a:pPr>
                        <a:lnSpc>
                          <a:spcPct val="107000"/>
                        </a:lnSpc>
                        <a:spcAft>
                          <a:spcPts val="0"/>
                        </a:spcAft>
                      </a:pPr>
                      <a:r>
                        <a:rPr lang="en-GB" sz="1300" dirty="0">
                          <a:effectLst/>
                        </a:rPr>
                        <a:t>The organisation/institution provides adequate resources to the employees in order to successfully complete their tasks</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tx2">
                        <a:lumMod val="75000"/>
                      </a:schemeClr>
                    </a:solidFill>
                  </a:tcPr>
                </a:tc>
                <a:tc>
                  <a:txBody>
                    <a:bodyPr/>
                    <a:lstStyle/>
                    <a:p>
                      <a:pPr>
                        <a:lnSpc>
                          <a:spcPct val="107000"/>
                        </a:lnSpc>
                      </a:pPr>
                      <a:endParaRPr lang="hu-HU" sz="1400">
                        <a:effectLst/>
                        <a:latin typeface="+mn-lt"/>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,795</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a:effectLst/>
                          <a:latin typeface="+mn-lt"/>
                        </a:rPr>
                        <a:t>,126</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07"/>
                  </a:ext>
                </a:extLst>
              </a:tr>
              <a:tr h="461898">
                <a:tc>
                  <a:txBody>
                    <a:bodyPr/>
                    <a:lstStyle/>
                    <a:p>
                      <a:pPr>
                        <a:lnSpc>
                          <a:spcPct val="107000"/>
                        </a:lnSpc>
                        <a:spcAft>
                          <a:spcPts val="0"/>
                        </a:spcAft>
                      </a:pPr>
                      <a:r>
                        <a:rPr lang="en-GB" sz="1300" dirty="0">
                          <a:effectLst/>
                        </a:rPr>
                        <a:t>The organisation/institution generally supports the need for learning and training opportunities</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tx2">
                        <a:lumMod val="75000"/>
                      </a:schemeClr>
                    </a:solidFill>
                  </a:tcPr>
                </a:tc>
                <a:tc>
                  <a:txBody>
                    <a:bodyPr/>
                    <a:lstStyle/>
                    <a:p>
                      <a:pPr algn="ctr">
                        <a:lnSpc>
                          <a:spcPct val="107000"/>
                        </a:lnSpc>
                        <a:spcAft>
                          <a:spcPts val="0"/>
                        </a:spcAft>
                      </a:pPr>
                      <a:r>
                        <a:rPr lang="en-GB" sz="1400">
                          <a:effectLst/>
                          <a:latin typeface="+mn-lt"/>
                        </a:rPr>
                        <a:t>,147</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,791</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nSpc>
                          <a:spcPct val="107000"/>
                        </a:lnSpc>
                      </a:pPr>
                      <a:endParaRPr lang="hu-HU" sz="1400">
                        <a:effectLst/>
                        <a:latin typeface="+mn-lt"/>
                        <a:cs typeface="Times New Roman" panose="02020603050405020304" pitchFamily="18" charset="0"/>
                      </a:endParaRPr>
                    </a:p>
                  </a:txBody>
                  <a:tcPr marL="25902" marR="25902" marT="0" marB="0" anchor="ctr"/>
                </a:tc>
                <a:extLst>
                  <a:ext uri="{0D108BD9-81ED-4DB2-BD59-A6C34878D82A}">
                    <a16:rowId xmlns:a16="http://schemas.microsoft.com/office/drawing/2014/main" val="10008"/>
                  </a:ext>
                </a:extLst>
              </a:tr>
              <a:tr h="307932">
                <a:tc>
                  <a:txBody>
                    <a:bodyPr/>
                    <a:lstStyle/>
                    <a:p>
                      <a:pPr>
                        <a:lnSpc>
                          <a:spcPct val="107000"/>
                        </a:lnSpc>
                        <a:spcAft>
                          <a:spcPts val="0"/>
                        </a:spcAft>
                      </a:pPr>
                      <a:r>
                        <a:rPr lang="en-GB" sz="1300" dirty="0">
                          <a:effectLst/>
                        </a:rPr>
                        <a:t>In the organisation/institution, the number of those that learn new skills is growing</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tx2">
                        <a:lumMod val="75000"/>
                      </a:schemeClr>
                    </a:solidFill>
                  </a:tcPr>
                </a:tc>
                <a:tc>
                  <a:txBody>
                    <a:bodyPr/>
                    <a:lstStyle/>
                    <a:p>
                      <a:pPr algn="ctr">
                        <a:lnSpc>
                          <a:spcPct val="107000"/>
                        </a:lnSpc>
                        <a:spcAft>
                          <a:spcPts val="0"/>
                        </a:spcAft>
                      </a:pPr>
                      <a:r>
                        <a:rPr lang="en-GB" sz="1400">
                          <a:effectLst/>
                          <a:latin typeface="+mn-lt"/>
                        </a:rPr>
                        <a:t>,173</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,645</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,300</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09"/>
                  </a:ext>
                </a:extLst>
              </a:tr>
              <a:tr h="461898">
                <a:tc>
                  <a:txBody>
                    <a:bodyPr/>
                    <a:lstStyle/>
                    <a:p>
                      <a:pPr>
                        <a:lnSpc>
                          <a:spcPct val="107000"/>
                        </a:lnSpc>
                        <a:spcAft>
                          <a:spcPts val="0"/>
                        </a:spcAft>
                      </a:pPr>
                      <a:r>
                        <a:rPr lang="en-GB" sz="1300" dirty="0">
                          <a:effectLst/>
                        </a:rPr>
                        <a:t>The organisation/institution provides a quick and easy access to necessary information to the employees</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tx2">
                        <a:lumMod val="75000"/>
                      </a:schemeClr>
                    </a:solidFill>
                  </a:tcPr>
                </a:tc>
                <a:tc>
                  <a:txBody>
                    <a:bodyPr/>
                    <a:lstStyle/>
                    <a:p>
                      <a:pPr algn="ctr">
                        <a:lnSpc>
                          <a:spcPct val="107000"/>
                        </a:lnSpc>
                        <a:spcAft>
                          <a:spcPts val="0"/>
                        </a:spcAft>
                      </a:pPr>
                      <a:r>
                        <a:rPr lang="en-GB" sz="1400" dirty="0">
                          <a:effectLst/>
                          <a:latin typeface="+mn-lt"/>
                        </a:rPr>
                        <a:t>,443</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,573</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,130</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10"/>
                  </a:ext>
                </a:extLst>
              </a:tr>
              <a:tr h="307932">
                <a:tc>
                  <a:txBody>
                    <a:bodyPr/>
                    <a:lstStyle/>
                    <a:p>
                      <a:pPr>
                        <a:lnSpc>
                          <a:spcPct val="107000"/>
                        </a:lnSpc>
                        <a:spcAft>
                          <a:spcPts val="0"/>
                        </a:spcAft>
                      </a:pPr>
                      <a:r>
                        <a:rPr lang="en-GB" sz="1300" dirty="0">
                          <a:effectLst/>
                        </a:rPr>
                        <a:t>The organisation/institution recognises  the learning activities of employees</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tx2">
                        <a:lumMod val="75000"/>
                      </a:schemeClr>
                    </a:solidFill>
                  </a:tcPr>
                </a:tc>
                <a:tc>
                  <a:txBody>
                    <a:bodyPr/>
                    <a:lstStyle/>
                    <a:p>
                      <a:pPr algn="ctr">
                        <a:lnSpc>
                          <a:spcPct val="107000"/>
                        </a:lnSpc>
                        <a:spcAft>
                          <a:spcPts val="0"/>
                        </a:spcAft>
                      </a:pPr>
                      <a:r>
                        <a:rPr lang="en-GB" sz="1400">
                          <a:effectLst/>
                          <a:latin typeface="+mn-lt"/>
                        </a:rPr>
                        <a:t>,461</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,528</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,347</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11"/>
                  </a:ext>
                </a:extLst>
              </a:tr>
              <a:tr h="461898">
                <a:tc>
                  <a:txBody>
                    <a:bodyPr/>
                    <a:lstStyle/>
                    <a:p>
                      <a:pPr>
                        <a:lnSpc>
                          <a:spcPct val="107000"/>
                        </a:lnSpc>
                        <a:spcAft>
                          <a:spcPts val="0"/>
                        </a:spcAft>
                      </a:pPr>
                      <a:r>
                        <a:rPr lang="en-GB" sz="1300" dirty="0">
                          <a:effectLst/>
                        </a:rPr>
                        <a:t>The employees are open to provide and receive honest feedback from and to each other</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accent1">
                        <a:lumMod val="75000"/>
                      </a:schemeClr>
                    </a:solidFill>
                  </a:tcPr>
                </a:tc>
                <a:tc>
                  <a:txBody>
                    <a:bodyPr/>
                    <a:lstStyle/>
                    <a:p>
                      <a:pPr algn="ctr">
                        <a:lnSpc>
                          <a:spcPct val="107000"/>
                        </a:lnSpc>
                        <a:spcAft>
                          <a:spcPts val="0"/>
                        </a:spcAft>
                      </a:pPr>
                      <a:r>
                        <a:rPr lang="en-GB" sz="1400">
                          <a:effectLst/>
                          <a:latin typeface="+mn-lt"/>
                        </a:rPr>
                        <a:t>,167</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tc>
                  <a:txBody>
                    <a:bodyPr/>
                    <a:lstStyle/>
                    <a:p>
                      <a:pPr algn="ctr">
                        <a:lnSpc>
                          <a:spcPct val="107000"/>
                        </a:lnSpc>
                        <a:spcAft>
                          <a:spcPts val="0"/>
                        </a:spcAft>
                      </a:pPr>
                      <a:r>
                        <a:rPr lang="en-GB" sz="1400" dirty="0">
                          <a:effectLst/>
                          <a:latin typeface="+mn-lt"/>
                        </a:rPr>
                        <a:t>,163</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tc>
                  <a:txBody>
                    <a:bodyPr/>
                    <a:lstStyle/>
                    <a:p>
                      <a:pPr algn="ctr">
                        <a:lnSpc>
                          <a:spcPct val="107000"/>
                        </a:lnSpc>
                        <a:spcAft>
                          <a:spcPts val="0"/>
                        </a:spcAft>
                      </a:pPr>
                      <a:r>
                        <a:rPr lang="en-GB" sz="1400" dirty="0">
                          <a:effectLst/>
                          <a:latin typeface="+mn-lt"/>
                        </a:rPr>
                        <a:t>,905</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extLst>
                  <a:ext uri="{0D108BD9-81ED-4DB2-BD59-A6C34878D82A}">
                    <a16:rowId xmlns:a16="http://schemas.microsoft.com/office/drawing/2014/main" val="10012"/>
                  </a:ext>
                </a:extLst>
              </a:tr>
              <a:tr h="307932">
                <a:tc>
                  <a:txBody>
                    <a:bodyPr/>
                    <a:lstStyle/>
                    <a:p>
                      <a:pPr>
                        <a:lnSpc>
                          <a:spcPct val="107000"/>
                        </a:lnSpc>
                        <a:spcAft>
                          <a:spcPts val="0"/>
                        </a:spcAft>
                      </a:pPr>
                      <a:r>
                        <a:rPr lang="en-GB" sz="1300" dirty="0">
                          <a:effectLst/>
                        </a:rPr>
                        <a:t>The employees openly discuss mistakes in order to learn from them</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accent1">
                        <a:lumMod val="75000"/>
                      </a:schemeClr>
                    </a:solidFill>
                  </a:tcPr>
                </a:tc>
                <a:tc>
                  <a:txBody>
                    <a:bodyPr/>
                    <a:lstStyle/>
                    <a:p>
                      <a:pPr algn="ctr">
                        <a:lnSpc>
                          <a:spcPct val="107000"/>
                        </a:lnSpc>
                        <a:spcAft>
                          <a:spcPts val="0"/>
                        </a:spcAft>
                      </a:pPr>
                      <a:r>
                        <a:rPr lang="en-GB" sz="1400">
                          <a:effectLst/>
                          <a:latin typeface="+mn-lt"/>
                        </a:rPr>
                        <a:t>,222</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tc>
                  <a:txBody>
                    <a:bodyPr/>
                    <a:lstStyle/>
                    <a:p>
                      <a:pPr algn="ctr">
                        <a:lnSpc>
                          <a:spcPct val="107000"/>
                        </a:lnSpc>
                        <a:spcAft>
                          <a:spcPts val="0"/>
                        </a:spcAft>
                      </a:pPr>
                      <a:r>
                        <a:rPr lang="en-GB" sz="1400">
                          <a:effectLst/>
                          <a:latin typeface="+mn-lt"/>
                        </a:rPr>
                        <a:t>,109</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tc>
                  <a:txBody>
                    <a:bodyPr/>
                    <a:lstStyle/>
                    <a:p>
                      <a:pPr algn="ctr">
                        <a:lnSpc>
                          <a:spcPct val="107000"/>
                        </a:lnSpc>
                        <a:spcAft>
                          <a:spcPts val="0"/>
                        </a:spcAft>
                      </a:pPr>
                      <a:r>
                        <a:rPr lang="en-GB" sz="1400" dirty="0">
                          <a:effectLst/>
                          <a:latin typeface="+mn-lt"/>
                        </a:rPr>
                        <a:t>,871</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extLst>
                  <a:ext uri="{0D108BD9-81ED-4DB2-BD59-A6C34878D82A}">
                    <a16:rowId xmlns:a16="http://schemas.microsoft.com/office/drawing/2014/main" val="10013"/>
                  </a:ext>
                </a:extLst>
              </a:tr>
              <a:tr h="423926">
                <a:tc>
                  <a:txBody>
                    <a:bodyPr/>
                    <a:lstStyle/>
                    <a:p>
                      <a:pPr>
                        <a:lnSpc>
                          <a:spcPct val="107000"/>
                        </a:lnSpc>
                        <a:spcAft>
                          <a:spcPts val="0"/>
                        </a:spcAft>
                      </a:pPr>
                      <a:r>
                        <a:rPr lang="en-GB" sz="1300" dirty="0">
                          <a:effectLst/>
                        </a:rPr>
                        <a:t>The employees approach problems in their work as opportunities to learn and develop</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accent1">
                        <a:lumMod val="75000"/>
                      </a:schemeClr>
                    </a:solidFill>
                  </a:tcPr>
                </a:tc>
                <a:tc>
                  <a:txBody>
                    <a:bodyPr/>
                    <a:lstStyle/>
                    <a:p>
                      <a:pPr algn="ctr">
                        <a:lnSpc>
                          <a:spcPct val="107000"/>
                        </a:lnSpc>
                        <a:spcAft>
                          <a:spcPts val="0"/>
                        </a:spcAft>
                      </a:pPr>
                      <a:r>
                        <a:rPr lang="en-GB" sz="1400" dirty="0">
                          <a:effectLst/>
                          <a:latin typeface="+mn-lt"/>
                        </a:rPr>
                        <a:t>,294</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tc>
                  <a:txBody>
                    <a:bodyPr/>
                    <a:lstStyle/>
                    <a:p>
                      <a:pPr algn="ctr">
                        <a:lnSpc>
                          <a:spcPct val="107000"/>
                        </a:lnSpc>
                        <a:spcAft>
                          <a:spcPts val="0"/>
                        </a:spcAft>
                      </a:pPr>
                      <a:r>
                        <a:rPr lang="en-GB" sz="1400" dirty="0">
                          <a:effectLst/>
                          <a:latin typeface="+mn-lt"/>
                        </a:rPr>
                        <a:t>,239</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tc>
                  <a:txBody>
                    <a:bodyPr/>
                    <a:lstStyle/>
                    <a:p>
                      <a:pPr algn="ctr">
                        <a:lnSpc>
                          <a:spcPct val="107000"/>
                        </a:lnSpc>
                        <a:spcAft>
                          <a:spcPts val="0"/>
                        </a:spcAft>
                      </a:pPr>
                      <a:r>
                        <a:rPr lang="en-GB" sz="1400" dirty="0">
                          <a:effectLst/>
                          <a:latin typeface="+mn-lt"/>
                        </a:rPr>
                        <a:t>,744</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extLst>
                  <a:ext uri="{0D108BD9-81ED-4DB2-BD59-A6C34878D82A}">
                    <a16:rowId xmlns:a16="http://schemas.microsoft.com/office/drawing/2014/main" val="10014"/>
                  </a:ext>
                </a:extLst>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89CC613-DA0A-4F47-A6ED-DB6333430372}"/>
              </a:ext>
            </a:extLst>
          </p:cNvPr>
          <p:cNvSpPr>
            <a:spLocks noGrp="1" noChangeArrowheads="1"/>
          </p:cNvSpPr>
          <p:nvPr>
            <p:ph type="title"/>
          </p:nvPr>
        </p:nvSpPr>
        <p:spPr>
          <a:xfrm>
            <a:off x="323850" y="260350"/>
            <a:ext cx="8283575" cy="881063"/>
          </a:xfrm>
        </p:spPr>
        <p:txBody>
          <a:bodyPr/>
          <a:lstStyle/>
          <a:p>
            <a:r>
              <a:rPr lang="en-GB" altLang="hu-HU"/>
              <a:t>General background</a:t>
            </a:r>
          </a:p>
        </p:txBody>
      </p:sp>
      <p:sp>
        <p:nvSpPr>
          <p:cNvPr id="205827" name="Rectangle 3">
            <a:extLst>
              <a:ext uri="{FF2B5EF4-FFF2-40B4-BE49-F238E27FC236}">
                <a16:creationId xmlns:a16="http://schemas.microsoft.com/office/drawing/2014/main" id="{11CAD968-5851-45B4-8BAC-7C9BFC6209D8}"/>
              </a:ext>
            </a:extLst>
          </p:cNvPr>
          <p:cNvSpPr>
            <a:spLocks noGrp="1" noChangeArrowheads="1"/>
          </p:cNvSpPr>
          <p:nvPr>
            <p:ph type="body" idx="1"/>
          </p:nvPr>
        </p:nvSpPr>
        <p:spPr>
          <a:xfrm>
            <a:off x="234950" y="1268413"/>
            <a:ext cx="8337550" cy="5332412"/>
          </a:xfrm>
        </p:spPr>
        <p:txBody>
          <a:bodyPr/>
          <a:lstStyle/>
          <a:p>
            <a:pPr>
              <a:spcAft>
                <a:spcPts val="600"/>
              </a:spcAft>
            </a:pPr>
            <a:r>
              <a:rPr lang="en-GB" altLang="hu-HU" sz="3600"/>
              <a:t>Innovation is increasingly</a:t>
            </a:r>
            <a:r>
              <a:rPr lang="hu-HU" altLang="hu-HU" sz="3600"/>
              <a:t> </a:t>
            </a:r>
            <a:r>
              <a:rPr lang="en-GB" altLang="hu-HU" sz="3600"/>
              <a:t>seen </a:t>
            </a:r>
            <a:br>
              <a:rPr lang="en-GB" altLang="hu-HU" sz="3600"/>
            </a:br>
            <a:r>
              <a:rPr lang="en-GB" altLang="hu-HU" sz="3600"/>
              <a:t>as a major source of improving </a:t>
            </a:r>
            <a:br>
              <a:rPr lang="en-GB" altLang="hu-HU" sz="3600"/>
            </a:br>
            <a:r>
              <a:rPr lang="en-GB" altLang="hu-HU" sz="3600"/>
              <a:t>effectiveness in the public </a:t>
            </a:r>
            <a:br>
              <a:rPr lang="en-GB" altLang="hu-HU" sz="3600"/>
            </a:br>
            <a:r>
              <a:rPr lang="en-GB" altLang="hu-HU" sz="3600"/>
              <a:t>sector, including education</a:t>
            </a:r>
          </a:p>
          <a:p>
            <a:pPr>
              <a:spcAft>
                <a:spcPts val="600"/>
              </a:spcAft>
            </a:pPr>
            <a:r>
              <a:rPr lang="en-GB" altLang="hu-HU" sz="3600"/>
              <a:t>Challenges: </a:t>
            </a:r>
          </a:p>
          <a:p>
            <a:pPr lvl="1">
              <a:spcAft>
                <a:spcPts val="600"/>
              </a:spcAft>
            </a:pPr>
            <a:r>
              <a:rPr lang="en-GB" altLang="hu-HU" sz="2400"/>
              <a:t>How to adapt national innovation</a:t>
            </a:r>
            <a:br>
              <a:rPr lang="en-GB" altLang="hu-HU" sz="2400"/>
            </a:br>
            <a:r>
              <a:rPr lang="en-GB" altLang="hu-HU" sz="2400"/>
              <a:t>strategies to the specific </a:t>
            </a:r>
            <a:br>
              <a:rPr lang="en-GB" altLang="hu-HU" sz="2400"/>
            </a:br>
            <a:r>
              <a:rPr lang="en-GB" altLang="hu-HU" sz="2400"/>
              <a:t>education sector context</a:t>
            </a:r>
          </a:p>
          <a:p>
            <a:pPr lvl="1">
              <a:spcAft>
                <a:spcPts val="600"/>
              </a:spcAft>
            </a:pPr>
            <a:r>
              <a:rPr lang="en-GB" altLang="hu-HU" sz="2400"/>
              <a:t>How to measure innovation </a:t>
            </a:r>
            <a:br>
              <a:rPr lang="en-GB" altLang="hu-HU" sz="2400"/>
            </a:br>
            <a:r>
              <a:rPr lang="en-GB" altLang="hu-HU" sz="2400"/>
              <a:t>in the education sector</a:t>
            </a:r>
          </a:p>
        </p:txBody>
      </p:sp>
      <p:pic>
        <p:nvPicPr>
          <p:cNvPr id="6148" name="Kép 4">
            <a:extLst>
              <a:ext uri="{FF2B5EF4-FFF2-40B4-BE49-F238E27FC236}">
                <a16:creationId xmlns:a16="http://schemas.microsoft.com/office/drawing/2014/main" id="{0B3B1395-C8A6-4EA9-A666-4F104E6172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3275" y="4154488"/>
            <a:ext cx="1827213"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Kép 5">
            <a:hlinkClick r:id="rId4"/>
            <a:extLst>
              <a:ext uri="{FF2B5EF4-FFF2-40B4-BE49-F238E27FC236}">
                <a16:creationId xmlns:a16="http://schemas.microsoft.com/office/drawing/2014/main" id="{D9964A31-BBAC-491D-B582-D8E99A0930D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70663" y="5589588"/>
            <a:ext cx="900112" cy="1138237"/>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9" name="Kép 8">
            <a:hlinkClick r:id="rId6"/>
            <a:extLst>
              <a:ext uri="{FF2B5EF4-FFF2-40B4-BE49-F238E27FC236}">
                <a16:creationId xmlns:a16="http://schemas.microsoft.com/office/drawing/2014/main" id="{CC716C36-E755-4759-A6B8-93806670B6F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19738" y="4581525"/>
            <a:ext cx="1416050" cy="1992313"/>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6151" name="Kép 6">
            <a:hlinkClick r:id="rId8"/>
            <a:extLst>
              <a:ext uri="{FF2B5EF4-FFF2-40B4-BE49-F238E27FC236}">
                <a16:creationId xmlns:a16="http://schemas.microsoft.com/office/drawing/2014/main" id="{DABE10E2-2AFD-423A-A2AB-D329884BDDE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86575" y="1268413"/>
            <a:ext cx="1158875" cy="1468437"/>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2" name="Kép 1">
            <a:hlinkClick r:id="rId10"/>
            <a:extLst>
              <a:ext uri="{FF2B5EF4-FFF2-40B4-BE49-F238E27FC236}">
                <a16:creationId xmlns:a16="http://schemas.microsoft.com/office/drawing/2014/main" id="{981280D6-0B75-4745-9A63-9C7798B4755B}"/>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737475" y="2133600"/>
            <a:ext cx="1222375" cy="1570038"/>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151"/>
                                        </p:tgtEl>
                                        <p:attrNameLst>
                                          <p:attrName>style.visibility</p:attrName>
                                        </p:attrNameLst>
                                      </p:cBhvr>
                                      <p:to>
                                        <p:strVal val="visible"/>
                                      </p:to>
                                    </p:set>
                                    <p:animEffect transition="in" filter="wipe(left)">
                                      <p:cBhvr>
                                        <p:cTn id="11" dur="500"/>
                                        <p:tgtEl>
                                          <p:spTgt spid="6151"/>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5827">
                                            <p:txEl>
                                              <p:pRg st="1" end="1"/>
                                            </p:txEl>
                                          </p:spTgt>
                                        </p:tgtEl>
                                        <p:attrNameLst>
                                          <p:attrName>style.visibility</p:attrName>
                                        </p:attrNameLst>
                                      </p:cBhvr>
                                      <p:to>
                                        <p:strVal val="visible"/>
                                      </p:to>
                                    </p:set>
                                    <p:animEffect transition="in" filter="wipe(left)">
                                      <p:cBhvr>
                                        <p:cTn id="19" dur="500"/>
                                        <p:tgtEl>
                                          <p:spTgt spid="205827">
                                            <p:txEl>
                                              <p:pRg st="1" end="1"/>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5827">
                                            <p:txEl>
                                              <p:pRg st="2" end="2"/>
                                            </p:txEl>
                                          </p:spTgt>
                                        </p:tgtEl>
                                        <p:attrNameLst>
                                          <p:attrName>style.visibility</p:attrName>
                                        </p:attrNameLst>
                                      </p:cBhvr>
                                      <p:to>
                                        <p:strVal val="visible"/>
                                      </p:to>
                                    </p:set>
                                    <p:animEffect transition="in" filter="wipe(left)">
                                      <p:cBhvr>
                                        <p:cTn id="23" dur="500"/>
                                        <p:tgtEl>
                                          <p:spTgt spid="205827">
                                            <p:txEl>
                                              <p:pRg st="2" end="2"/>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5827">
                                            <p:txEl>
                                              <p:pRg st="3" end="3"/>
                                            </p:txEl>
                                          </p:spTgt>
                                        </p:tgtEl>
                                        <p:attrNameLst>
                                          <p:attrName>style.visibility</p:attrName>
                                        </p:attrNameLst>
                                      </p:cBhvr>
                                      <p:to>
                                        <p:strVal val="visible"/>
                                      </p:to>
                                    </p:set>
                                    <p:animEffect transition="in" filter="wipe(left)">
                                      <p:cBhvr>
                                        <p:cTn id="27" dur="500"/>
                                        <p:tgtEl>
                                          <p:spTgt spid="205827">
                                            <p:txEl>
                                              <p:pRg st="3" end="3"/>
                                            </p:txEl>
                                          </p:spTgt>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6149"/>
                                        </p:tgtEl>
                                        <p:attrNameLst>
                                          <p:attrName>style.visibility</p:attrName>
                                        </p:attrNameLst>
                                      </p:cBhvr>
                                      <p:to>
                                        <p:strVal val="visible"/>
                                      </p:to>
                                    </p:set>
                                    <p:animEffect transition="in" filter="wipe(left)">
                                      <p:cBhvr>
                                        <p:cTn id="35" dur="500"/>
                                        <p:tgtEl>
                                          <p:spTgt spid="6149"/>
                                        </p:tgtEl>
                                      </p:cBhvr>
                                    </p:animEffect>
                                  </p:childTnLst>
                                </p:cTn>
                              </p:par>
                            </p:childTnLst>
                          </p:cTn>
                        </p:par>
                        <p:par>
                          <p:cTn id="36" fill="hold" nodeType="afterGroup">
                            <p:stCondLst>
                              <p:cond delay="4000"/>
                            </p:stCondLst>
                            <p:childTnLst>
                              <p:par>
                                <p:cTn id="37" presetID="22" presetClass="entr" presetSubtype="8" fill="hold" nodeType="afterEffect">
                                  <p:stCondLst>
                                    <p:cond delay="0"/>
                                  </p:stCondLst>
                                  <p:childTnLst>
                                    <p:set>
                                      <p:cBhvr>
                                        <p:cTn id="38" dur="1" fill="hold">
                                          <p:stCondLst>
                                            <p:cond delay="0"/>
                                          </p:stCondLst>
                                        </p:cTn>
                                        <p:tgtEl>
                                          <p:spTgt spid="6148"/>
                                        </p:tgtEl>
                                        <p:attrNameLst>
                                          <p:attrName>style.visibility</p:attrName>
                                        </p:attrNameLst>
                                      </p:cBhvr>
                                      <p:to>
                                        <p:strVal val="visible"/>
                                      </p:to>
                                    </p:set>
                                    <p:animEffect transition="in" filter="wipe(left)">
                                      <p:cBhvr>
                                        <p:cTn id="39"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40ED839-91AC-4BA3-B0F9-F3EF95DFFA1B}"/>
              </a:ext>
            </a:extLst>
          </p:cNvPr>
          <p:cNvSpPr>
            <a:spLocks noGrp="1" noChangeArrowheads="1"/>
          </p:cNvSpPr>
          <p:nvPr>
            <p:ph type="title"/>
          </p:nvPr>
        </p:nvSpPr>
        <p:spPr>
          <a:xfrm>
            <a:off x="107950" y="260350"/>
            <a:ext cx="8856663" cy="865188"/>
          </a:xfrm>
        </p:spPr>
        <p:txBody>
          <a:bodyPr/>
          <a:lstStyle/>
          <a:p>
            <a:r>
              <a:rPr lang="en-GB" altLang="hu-HU" sz="2800"/>
              <a:t>The level of innovation activity of individuals (CII scores) working in different organisational environments</a:t>
            </a:r>
          </a:p>
        </p:txBody>
      </p:sp>
      <p:sp>
        <p:nvSpPr>
          <p:cNvPr id="205827" name="Rectangle 3">
            <a:extLst>
              <a:ext uri="{FF2B5EF4-FFF2-40B4-BE49-F238E27FC236}">
                <a16:creationId xmlns:a16="http://schemas.microsoft.com/office/drawing/2014/main" id="{82E1950F-09C1-4AF6-8C92-97F3711065BD}"/>
              </a:ext>
            </a:extLst>
          </p:cNvPr>
          <p:cNvSpPr>
            <a:spLocks noGrp="1" noChangeArrowheads="1"/>
          </p:cNvSpPr>
          <p:nvPr>
            <p:ph type="body" idx="1"/>
          </p:nvPr>
        </p:nvSpPr>
        <p:spPr>
          <a:xfrm>
            <a:off x="179388" y="6092825"/>
            <a:ext cx="8856662" cy="720725"/>
          </a:xfrm>
        </p:spPr>
        <p:txBody>
          <a:bodyPr/>
          <a:lstStyle/>
          <a:p>
            <a:pPr marL="0" indent="0">
              <a:buFontTx/>
              <a:buNone/>
            </a:pPr>
            <a:r>
              <a:rPr lang="en-GB" altLang="hu-HU" sz="1200"/>
              <a:t>Notes: Data from the Innova2 individual and organisational databases. The scale indicates the value of the CII score (1-100 scale). The numbers above the bars show the number of cases. Differences between, except between two highest values are statistically significant. The four types are based on a factor analysis of Quinn questionnaire items</a:t>
            </a:r>
          </a:p>
        </p:txBody>
      </p:sp>
      <p:graphicFrame>
        <p:nvGraphicFramePr>
          <p:cNvPr id="5" name="Diagram 4">
            <a:extLst>
              <a:ext uri="{FF2B5EF4-FFF2-40B4-BE49-F238E27FC236}">
                <a16:creationId xmlns:a16="http://schemas.microsoft.com/office/drawing/2014/main" id="{630D9FA7-6624-4EC1-BA5F-07115F5E732F}"/>
              </a:ext>
            </a:extLst>
          </p:cNvPr>
          <p:cNvGraphicFramePr/>
          <p:nvPr/>
        </p:nvGraphicFramePr>
        <p:xfrm>
          <a:off x="107951" y="1268760"/>
          <a:ext cx="8856662" cy="4680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336232A-094D-464E-BFAF-0B90EA93E5D6}"/>
              </a:ext>
            </a:extLst>
          </p:cNvPr>
          <p:cNvSpPr>
            <a:spLocks noGrp="1" noChangeArrowheads="1"/>
          </p:cNvSpPr>
          <p:nvPr>
            <p:ph type="title"/>
          </p:nvPr>
        </p:nvSpPr>
        <p:spPr>
          <a:xfrm>
            <a:off x="107950" y="260350"/>
            <a:ext cx="8856663" cy="1296988"/>
          </a:xfrm>
        </p:spPr>
        <p:txBody>
          <a:bodyPr/>
          <a:lstStyle/>
          <a:p>
            <a:r>
              <a:rPr lang="en-GB" altLang="hu-HU" sz="2800"/>
              <a:t>The distribution of individuals belonging to different IWB categories within the four groups of organisations with different organisational profiles (OP) </a:t>
            </a:r>
          </a:p>
        </p:txBody>
      </p:sp>
      <p:sp>
        <p:nvSpPr>
          <p:cNvPr id="205827" name="Rectangle 3">
            <a:extLst>
              <a:ext uri="{FF2B5EF4-FFF2-40B4-BE49-F238E27FC236}">
                <a16:creationId xmlns:a16="http://schemas.microsoft.com/office/drawing/2014/main" id="{A48AD4BD-F6B1-4EC4-BF1C-D3254D1A959E}"/>
              </a:ext>
            </a:extLst>
          </p:cNvPr>
          <p:cNvSpPr>
            <a:spLocks noGrp="1" noChangeArrowheads="1"/>
          </p:cNvSpPr>
          <p:nvPr>
            <p:ph type="body" idx="1"/>
          </p:nvPr>
        </p:nvSpPr>
        <p:spPr>
          <a:xfrm>
            <a:off x="179388" y="6454775"/>
            <a:ext cx="8001000" cy="287338"/>
          </a:xfrm>
        </p:spPr>
        <p:txBody>
          <a:bodyPr/>
          <a:lstStyle/>
          <a:p>
            <a:pPr marL="0" indent="0">
              <a:buFontTx/>
              <a:buNone/>
            </a:pPr>
            <a:r>
              <a:rPr lang="en-GB" altLang="hu-HU" sz="1400"/>
              <a:t>Source: Data from the Innova2 individual and organisational databases</a:t>
            </a:r>
          </a:p>
        </p:txBody>
      </p:sp>
      <p:graphicFrame>
        <p:nvGraphicFramePr>
          <p:cNvPr id="7" name="Diagram 6">
            <a:extLst>
              <a:ext uri="{FF2B5EF4-FFF2-40B4-BE49-F238E27FC236}">
                <a16:creationId xmlns:a16="http://schemas.microsoft.com/office/drawing/2014/main" id="{8B40839E-A955-49B5-977C-022CE8F5FB6D}"/>
              </a:ext>
            </a:extLst>
          </p:cNvPr>
          <p:cNvGraphicFramePr>
            <a:graphicFrameLocks/>
          </p:cNvGraphicFramePr>
          <p:nvPr/>
        </p:nvGraphicFramePr>
        <p:xfrm>
          <a:off x="107950" y="1628800"/>
          <a:ext cx="8856663" cy="48252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1674ADC-FCAD-4C97-AA3E-D564CD2D4D57}"/>
              </a:ext>
            </a:extLst>
          </p:cNvPr>
          <p:cNvSpPr>
            <a:spLocks noGrp="1" noChangeArrowheads="1"/>
          </p:cNvSpPr>
          <p:nvPr>
            <p:ph type="title"/>
          </p:nvPr>
        </p:nvSpPr>
        <p:spPr>
          <a:xfrm>
            <a:off x="84138" y="188913"/>
            <a:ext cx="6359525" cy="504825"/>
          </a:xfrm>
        </p:spPr>
        <p:txBody>
          <a:bodyPr/>
          <a:lstStyle/>
          <a:p>
            <a:r>
              <a:rPr lang="en-GB" altLang="hu-HU" sz="2800"/>
              <a:t>Clusters of education units on the basis of the six organisational indicators</a:t>
            </a:r>
          </a:p>
        </p:txBody>
      </p:sp>
      <p:sp>
        <p:nvSpPr>
          <p:cNvPr id="205827" name="Rectangle 3">
            <a:extLst>
              <a:ext uri="{FF2B5EF4-FFF2-40B4-BE49-F238E27FC236}">
                <a16:creationId xmlns:a16="http://schemas.microsoft.com/office/drawing/2014/main" id="{A3FB8A23-2D4C-454D-BD2D-A6D883B8449F}"/>
              </a:ext>
            </a:extLst>
          </p:cNvPr>
          <p:cNvSpPr>
            <a:spLocks noGrp="1" noChangeArrowheads="1"/>
          </p:cNvSpPr>
          <p:nvPr>
            <p:ph type="body" idx="1"/>
          </p:nvPr>
        </p:nvSpPr>
        <p:spPr>
          <a:xfrm>
            <a:off x="179388" y="6308725"/>
            <a:ext cx="8569325" cy="433388"/>
          </a:xfrm>
        </p:spPr>
        <p:txBody>
          <a:bodyPr/>
          <a:lstStyle/>
          <a:p>
            <a:pPr marL="0" indent="0">
              <a:buFontTx/>
              <a:buNone/>
            </a:pPr>
            <a:r>
              <a:rPr lang="en-GB" altLang="hu-HU" sz="1400"/>
              <a:t>Source: Data from the Innova1 (2a, 2b, 2c) and from the Innova2 (1, 3a, 3b) organisational databases. Only cases with data from both Innova surveys are included</a:t>
            </a:r>
          </a:p>
        </p:txBody>
      </p:sp>
      <p:graphicFrame>
        <p:nvGraphicFramePr>
          <p:cNvPr id="6" name="Diagram 5">
            <a:extLst>
              <a:ext uri="{FF2B5EF4-FFF2-40B4-BE49-F238E27FC236}">
                <a16:creationId xmlns:a16="http://schemas.microsoft.com/office/drawing/2014/main" id="{DC5813C1-5A0E-41E9-B4E4-82B9B1EDECAD}"/>
              </a:ext>
            </a:extLst>
          </p:cNvPr>
          <p:cNvGraphicFramePr/>
          <p:nvPr/>
        </p:nvGraphicFramePr>
        <p:xfrm>
          <a:off x="113584" y="980729"/>
          <a:ext cx="8856663" cy="5256584"/>
        </p:xfrm>
        <a:graphic>
          <a:graphicData uri="http://schemas.openxmlformats.org/drawingml/2006/chart">
            <c:chart xmlns:c="http://schemas.openxmlformats.org/drawingml/2006/chart" xmlns:r="http://schemas.openxmlformats.org/officeDocument/2006/relationships" r:id="rId3"/>
          </a:graphicData>
        </a:graphic>
      </p:graphicFrame>
      <p:pic>
        <p:nvPicPr>
          <p:cNvPr id="2" name="Kép 1">
            <a:hlinkClick r:id="" action="ppaction://customshow?id=11&amp;return=true"/>
            <a:extLst>
              <a:ext uri="{FF2B5EF4-FFF2-40B4-BE49-F238E27FC236}">
                <a16:creationId xmlns:a16="http://schemas.microsoft.com/office/drawing/2014/main" id="{1D8AF1EE-0C51-44DE-8093-0DC8B89FA1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309563"/>
            <a:ext cx="1590675" cy="117475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0F1043D-77E8-4388-83D7-C600326A6A97}"/>
              </a:ext>
            </a:extLst>
          </p:cNvPr>
          <p:cNvSpPr>
            <a:spLocks noGrp="1" noChangeArrowheads="1"/>
          </p:cNvSpPr>
          <p:nvPr>
            <p:ph type="title"/>
          </p:nvPr>
        </p:nvSpPr>
        <p:spPr>
          <a:xfrm>
            <a:off x="0" y="260350"/>
            <a:ext cx="8856663" cy="504825"/>
          </a:xfrm>
        </p:spPr>
        <p:txBody>
          <a:bodyPr/>
          <a:lstStyle/>
          <a:p>
            <a:r>
              <a:rPr lang="en-GB" altLang="hu-HU" sz="2800"/>
              <a:t>Individual innovation activity and behaviour in the four clusters</a:t>
            </a:r>
          </a:p>
        </p:txBody>
      </p:sp>
      <p:sp>
        <p:nvSpPr>
          <p:cNvPr id="205827" name="Rectangle 3">
            <a:extLst>
              <a:ext uri="{FF2B5EF4-FFF2-40B4-BE49-F238E27FC236}">
                <a16:creationId xmlns:a16="http://schemas.microsoft.com/office/drawing/2014/main" id="{CC64C862-F731-4355-B46D-24392A3A347F}"/>
              </a:ext>
            </a:extLst>
          </p:cNvPr>
          <p:cNvSpPr>
            <a:spLocks noGrp="1" noChangeArrowheads="1"/>
          </p:cNvSpPr>
          <p:nvPr>
            <p:ph type="body" idx="1"/>
          </p:nvPr>
        </p:nvSpPr>
        <p:spPr>
          <a:xfrm>
            <a:off x="142875" y="6092825"/>
            <a:ext cx="8858250" cy="720725"/>
          </a:xfrm>
        </p:spPr>
        <p:txBody>
          <a:bodyPr/>
          <a:lstStyle/>
          <a:p>
            <a:pPr marL="0" indent="0">
              <a:buFontTx/>
              <a:buNone/>
            </a:pPr>
            <a:r>
              <a:rPr lang="en-GB" altLang="hu-HU" sz="1200"/>
              <a:t>Notes: Data from the Innova2 individual and the Innova1 and Innova2 organisational databases. The characteristics of the four clusters are presented in the figure on clusters. The differences between the IWB scores of cluster 1 and 2 are statistically significant but those between cluster 1 and 3 are not. In the case of CII only differences between cluster 3 and cluster</a:t>
            </a:r>
            <a:r>
              <a:rPr lang="hu-HU" altLang="hu-HU" sz="1200"/>
              <a:t>s</a:t>
            </a:r>
            <a:r>
              <a:rPr lang="en-GB" altLang="hu-HU" sz="1200"/>
              <a:t> </a:t>
            </a:r>
            <a:r>
              <a:rPr lang="hu-HU" altLang="hu-HU" sz="1200"/>
              <a:t>2 and </a:t>
            </a:r>
            <a:r>
              <a:rPr lang="en-GB" altLang="hu-HU" sz="1200"/>
              <a:t>4 are statistically significant</a:t>
            </a:r>
          </a:p>
        </p:txBody>
      </p:sp>
      <p:graphicFrame>
        <p:nvGraphicFramePr>
          <p:cNvPr id="5" name="Diagram 4">
            <a:extLst>
              <a:ext uri="{FF2B5EF4-FFF2-40B4-BE49-F238E27FC236}">
                <a16:creationId xmlns:a16="http://schemas.microsoft.com/office/drawing/2014/main" id="{283B92F8-6F9A-4078-A2FC-5FB1BF6A5A5E}"/>
              </a:ext>
            </a:extLst>
          </p:cNvPr>
          <p:cNvGraphicFramePr/>
          <p:nvPr/>
        </p:nvGraphicFramePr>
        <p:xfrm>
          <a:off x="143445" y="1196752"/>
          <a:ext cx="8857108" cy="475252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0178" name="Rectangle 1026">
            <a:extLst>
              <a:ext uri="{FF2B5EF4-FFF2-40B4-BE49-F238E27FC236}">
                <a16:creationId xmlns:a16="http://schemas.microsoft.com/office/drawing/2014/main" id="{EA26212D-10E4-499A-B658-3FBCF48279B0}"/>
              </a:ext>
            </a:extLst>
          </p:cNvPr>
          <p:cNvSpPr>
            <a:spLocks noGrp="1" noChangeArrowheads="1"/>
          </p:cNvSpPr>
          <p:nvPr>
            <p:ph type="title"/>
          </p:nvPr>
        </p:nvSpPr>
        <p:spPr>
          <a:xfrm>
            <a:off x="152400" y="228600"/>
            <a:ext cx="8915400" cy="533400"/>
          </a:xfrm>
        </p:spPr>
        <p:txBody>
          <a:bodyPr/>
          <a:lstStyle/>
          <a:p>
            <a:r>
              <a:rPr lang="en-GB" altLang="hu-HU" sz="4000"/>
              <a:t>Innovation triangle</a:t>
            </a:r>
            <a:endParaRPr lang="en-GB" altLang="hu-HU" sz="3600"/>
          </a:p>
        </p:txBody>
      </p:sp>
      <p:sp>
        <p:nvSpPr>
          <p:cNvPr id="50179" name="Oval 1027">
            <a:extLst>
              <a:ext uri="{FF2B5EF4-FFF2-40B4-BE49-F238E27FC236}">
                <a16:creationId xmlns:a16="http://schemas.microsoft.com/office/drawing/2014/main" id="{92AE0B95-7A5E-4FF5-9A07-0B0EC4AA4752}"/>
              </a:ext>
            </a:extLst>
          </p:cNvPr>
          <p:cNvSpPr>
            <a:spLocks noChangeArrowheads="1"/>
          </p:cNvSpPr>
          <p:nvPr/>
        </p:nvSpPr>
        <p:spPr bwMode="auto">
          <a:xfrm>
            <a:off x="3200400" y="1066800"/>
            <a:ext cx="2743200" cy="2133600"/>
          </a:xfrm>
          <a:prstGeom prst="ellipse">
            <a:avLst/>
          </a:prstGeom>
          <a:noFill/>
          <a:ln w="38100">
            <a:solidFill>
              <a:srgbClr val="FFCC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endParaRPr lang="hu-HU" altLang="hu-HU">
              <a:latin typeface="Times.New.Roman.Gras0171"/>
            </a:endParaRPr>
          </a:p>
        </p:txBody>
      </p:sp>
      <p:sp>
        <p:nvSpPr>
          <p:cNvPr id="50180" name="Oval 1028">
            <a:extLst>
              <a:ext uri="{FF2B5EF4-FFF2-40B4-BE49-F238E27FC236}">
                <a16:creationId xmlns:a16="http://schemas.microsoft.com/office/drawing/2014/main" id="{833B86ED-A11E-4B41-8814-0DA17B90665E}"/>
              </a:ext>
            </a:extLst>
          </p:cNvPr>
          <p:cNvSpPr>
            <a:spLocks noChangeArrowheads="1"/>
          </p:cNvSpPr>
          <p:nvPr/>
        </p:nvSpPr>
        <p:spPr bwMode="auto">
          <a:xfrm>
            <a:off x="533400" y="4343400"/>
            <a:ext cx="2590800" cy="2133600"/>
          </a:xfrm>
          <a:prstGeom prst="ellipse">
            <a:avLst/>
          </a:prstGeom>
          <a:noFill/>
          <a:ln w="38100">
            <a:solidFill>
              <a:srgbClr val="FFCC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endParaRPr lang="hu-HU" altLang="hu-HU">
              <a:latin typeface="Times.New.Roman.Gras0171"/>
            </a:endParaRPr>
          </a:p>
        </p:txBody>
      </p:sp>
      <p:sp>
        <p:nvSpPr>
          <p:cNvPr id="50181" name="Oval 1029">
            <a:extLst>
              <a:ext uri="{FF2B5EF4-FFF2-40B4-BE49-F238E27FC236}">
                <a16:creationId xmlns:a16="http://schemas.microsoft.com/office/drawing/2014/main" id="{E4A7543B-45CF-43D8-B035-FDB415655617}"/>
              </a:ext>
            </a:extLst>
          </p:cNvPr>
          <p:cNvSpPr>
            <a:spLocks noChangeArrowheads="1"/>
          </p:cNvSpPr>
          <p:nvPr/>
        </p:nvSpPr>
        <p:spPr bwMode="auto">
          <a:xfrm>
            <a:off x="6172200" y="4343400"/>
            <a:ext cx="2590800" cy="2133600"/>
          </a:xfrm>
          <a:prstGeom prst="ellipse">
            <a:avLst/>
          </a:prstGeom>
          <a:noFill/>
          <a:ln w="38100">
            <a:solidFill>
              <a:srgbClr val="FFCC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endParaRPr lang="hu-HU" altLang="hu-HU">
              <a:latin typeface="Times.New.Roman.Gras0171"/>
            </a:endParaRPr>
          </a:p>
        </p:txBody>
      </p:sp>
      <p:sp>
        <p:nvSpPr>
          <p:cNvPr id="50182" name="Line 1030">
            <a:extLst>
              <a:ext uri="{FF2B5EF4-FFF2-40B4-BE49-F238E27FC236}">
                <a16:creationId xmlns:a16="http://schemas.microsoft.com/office/drawing/2014/main" id="{22D111A2-A210-4177-AC96-9E73D43937BC}"/>
              </a:ext>
            </a:extLst>
          </p:cNvPr>
          <p:cNvSpPr>
            <a:spLocks noChangeShapeType="1"/>
          </p:cNvSpPr>
          <p:nvPr/>
        </p:nvSpPr>
        <p:spPr bwMode="auto">
          <a:xfrm flipH="1">
            <a:off x="2514600" y="2971800"/>
            <a:ext cx="1295400" cy="1524000"/>
          </a:xfrm>
          <a:prstGeom prst="line">
            <a:avLst/>
          </a:prstGeom>
          <a:noFill/>
          <a:ln w="38100">
            <a:solidFill>
              <a:srgbClr val="FFCCCC"/>
            </a:solidFill>
            <a:prstDash val="sysDot"/>
            <a:round/>
            <a:headEnd/>
            <a:tailEnd/>
          </a:ln>
          <a:extLst>
            <a:ext uri="{909E8E84-426E-40DD-AFC4-6F175D3DCCD1}">
              <a14:hiddenFill xmlns:a14="http://schemas.microsoft.com/office/drawing/2010/main">
                <a:noFill/>
              </a14:hiddenFill>
            </a:ext>
          </a:extLst>
        </p:spPr>
        <p:txBody>
          <a:bodyPr/>
          <a:lstStyle/>
          <a:p>
            <a:endParaRPr lang="hu-HU"/>
          </a:p>
        </p:txBody>
      </p:sp>
      <p:sp>
        <p:nvSpPr>
          <p:cNvPr id="50183" name="Line 1031">
            <a:extLst>
              <a:ext uri="{FF2B5EF4-FFF2-40B4-BE49-F238E27FC236}">
                <a16:creationId xmlns:a16="http://schemas.microsoft.com/office/drawing/2014/main" id="{71188894-06A1-468A-BF56-2E04C4786889}"/>
              </a:ext>
            </a:extLst>
          </p:cNvPr>
          <p:cNvSpPr>
            <a:spLocks noChangeShapeType="1"/>
          </p:cNvSpPr>
          <p:nvPr/>
        </p:nvSpPr>
        <p:spPr bwMode="auto">
          <a:xfrm>
            <a:off x="5562600" y="2971800"/>
            <a:ext cx="1219200" cy="1524000"/>
          </a:xfrm>
          <a:prstGeom prst="line">
            <a:avLst/>
          </a:prstGeom>
          <a:noFill/>
          <a:ln w="38100">
            <a:solidFill>
              <a:schemeClr val="accent1"/>
            </a:solidFill>
            <a:prstDash val="sysDot"/>
            <a:round/>
            <a:headEnd/>
            <a:tailEnd/>
          </a:ln>
          <a:extLst>
            <a:ext uri="{909E8E84-426E-40DD-AFC4-6F175D3DCCD1}">
              <a14:hiddenFill xmlns:a14="http://schemas.microsoft.com/office/drawing/2010/main">
                <a:noFill/>
              </a14:hiddenFill>
            </a:ext>
          </a:extLst>
        </p:spPr>
        <p:txBody>
          <a:bodyPr/>
          <a:lstStyle/>
          <a:p>
            <a:endParaRPr lang="hu-HU"/>
          </a:p>
        </p:txBody>
      </p:sp>
      <p:sp>
        <p:nvSpPr>
          <p:cNvPr id="50184" name="Line 1032">
            <a:extLst>
              <a:ext uri="{FF2B5EF4-FFF2-40B4-BE49-F238E27FC236}">
                <a16:creationId xmlns:a16="http://schemas.microsoft.com/office/drawing/2014/main" id="{7D610D9A-54E6-4DD3-A5A8-2849A791662E}"/>
              </a:ext>
            </a:extLst>
          </p:cNvPr>
          <p:cNvSpPr>
            <a:spLocks noChangeShapeType="1"/>
          </p:cNvSpPr>
          <p:nvPr/>
        </p:nvSpPr>
        <p:spPr bwMode="auto">
          <a:xfrm>
            <a:off x="3124200" y="5257800"/>
            <a:ext cx="3048000" cy="0"/>
          </a:xfrm>
          <a:prstGeom prst="line">
            <a:avLst/>
          </a:prstGeom>
          <a:noFill/>
          <a:ln w="38100">
            <a:solidFill>
              <a:schemeClr val="accent2"/>
            </a:solidFill>
            <a:prstDash val="sysDot"/>
            <a:round/>
            <a:headEnd/>
            <a:tailEnd/>
          </a:ln>
          <a:extLst>
            <a:ext uri="{909E8E84-426E-40DD-AFC4-6F175D3DCCD1}">
              <a14:hiddenFill xmlns:a14="http://schemas.microsoft.com/office/drawing/2010/main">
                <a:noFill/>
              </a14:hiddenFill>
            </a:ext>
          </a:extLst>
        </p:spPr>
        <p:txBody>
          <a:bodyPr/>
          <a:lstStyle/>
          <a:p>
            <a:endParaRPr lang="hu-HU"/>
          </a:p>
        </p:txBody>
      </p:sp>
      <p:sp>
        <p:nvSpPr>
          <p:cNvPr id="50185" name="Text Box 1033">
            <a:extLst>
              <a:ext uri="{FF2B5EF4-FFF2-40B4-BE49-F238E27FC236}">
                <a16:creationId xmlns:a16="http://schemas.microsoft.com/office/drawing/2014/main" id="{E47F7572-030B-42F6-AC49-AE28C6D3306E}"/>
              </a:ext>
            </a:extLst>
          </p:cNvPr>
          <p:cNvSpPr txBox="1">
            <a:spLocks noChangeArrowheads="1"/>
          </p:cNvSpPr>
          <p:nvPr/>
        </p:nvSpPr>
        <p:spPr bwMode="auto">
          <a:xfrm>
            <a:off x="3708400" y="1800225"/>
            <a:ext cx="17065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hu-HU" sz="2800">
                <a:latin typeface="Times.New.Roman.Gras0171"/>
              </a:rPr>
              <a:t>Cognition</a:t>
            </a:r>
          </a:p>
        </p:txBody>
      </p:sp>
      <p:sp>
        <p:nvSpPr>
          <p:cNvPr id="50186" name="Text Box 1034">
            <a:extLst>
              <a:ext uri="{FF2B5EF4-FFF2-40B4-BE49-F238E27FC236}">
                <a16:creationId xmlns:a16="http://schemas.microsoft.com/office/drawing/2014/main" id="{F3E76646-0701-468C-A4C0-3D33FD36A39D}"/>
              </a:ext>
            </a:extLst>
          </p:cNvPr>
          <p:cNvSpPr txBox="1">
            <a:spLocks noChangeArrowheads="1"/>
          </p:cNvSpPr>
          <p:nvPr/>
        </p:nvSpPr>
        <p:spPr bwMode="auto">
          <a:xfrm>
            <a:off x="838200" y="5405438"/>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GB" altLang="hu-HU" sz="2800">
                <a:latin typeface="Times.New.Roman.Gras0171"/>
              </a:rPr>
              <a:t>Task</a:t>
            </a:r>
          </a:p>
        </p:txBody>
      </p:sp>
      <p:sp>
        <p:nvSpPr>
          <p:cNvPr id="50187" name="Text Box 1035">
            <a:extLst>
              <a:ext uri="{FF2B5EF4-FFF2-40B4-BE49-F238E27FC236}">
                <a16:creationId xmlns:a16="http://schemas.microsoft.com/office/drawing/2014/main" id="{43D957BB-761F-4C32-B82F-B3A53C807D97}"/>
              </a:ext>
            </a:extLst>
          </p:cNvPr>
          <p:cNvSpPr txBox="1">
            <a:spLocks noChangeArrowheads="1"/>
          </p:cNvSpPr>
          <p:nvPr/>
        </p:nvSpPr>
        <p:spPr bwMode="auto">
          <a:xfrm>
            <a:off x="6477000" y="5029200"/>
            <a:ext cx="220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hu-HU" sz="2800">
                <a:latin typeface="Times.New.Roman.Gras0171"/>
              </a:rPr>
              <a:t>Interaction</a:t>
            </a:r>
          </a:p>
        </p:txBody>
      </p:sp>
      <p:pic>
        <p:nvPicPr>
          <p:cNvPr id="2" name="Kép 1">
            <a:extLst>
              <a:ext uri="{FF2B5EF4-FFF2-40B4-BE49-F238E27FC236}">
                <a16:creationId xmlns:a16="http://schemas.microsoft.com/office/drawing/2014/main" id="{27DCCB98-CA2A-4AAD-AFC9-519A1D389C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5063" y="2422525"/>
            <a:ext cx="181451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ép 2">
            <a:extLst>
              <a:ext uri="{FF2B5EF4-FFF2-40B4-BE49-F238E27FC236}">
                <a16:creationId xmlns:a16="http://schemas.microsoft.com/office/drawing/2014/main" id="{B87D4E2D-ED80-4869-8822-385F42F3DF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3573463"/>
            <a:ext cx="211137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Kép 3">
            <a:extLst>
              <a:ext uri="{FF2B5EF4-FFF2-40B4-BE49-F238E27FC236}">
                <a16:creationId xmlns:a16="http://schemas.microsoft.com/office/drawing/2014/main" id="{A0A25504-6429-489F-A963-9D4D58BC20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3538" y="3765550"/>
            <a:ext cx="2073275"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459E2B4-5537-4E22-81D2-8A4718169642}"/>
              </a:ext>
            </a:extLst>
          </p:cNvPr>
          <p:cNvSpPr>
            <a:spLocks noGrp="1" noChangeArrowheads="1"/>
          </p:cNvSpPr>
          <p:nvPr>
            <p:ph type="title"/>
          </p:nvPr>
        </p:nvSpPr>
        <p:spPr>
          <a:xfrm>
            <a:off x="684213" y="176213"/>
            <a:ext cx="7726362" cy="949325"/>
          </a:xfrm>
        </p:spPr>
        <p:txBody>
          <a:bodyPr/>
          <a:lstStyle/>
          <a:p>
            <a:r>
              <a:rPr lang="en-GB" altLang="hu-HU" sz="4800"/>
              <a:t>The Innova research</a:t>
            </a:r>
            <a:r>
              <a:rPr lang="hu-HU" altLang="hu-HU" sz="4800"/>
              <a:t> project</a:t>
            </a:r>
            <a:endParaRPr lang="en-GB" altLang="hu-HU" sz="4800"/>
          </a:p>
        </p:txBody>
      </p:sp>
      <p:sp>
        <p:nvSpPr>
          <p:cNvPr id="205827" name="Rectangle 3">
            <a:extLst>
              <a:ext uri="{FF2B5EF4-FFF2-40B4-BE49-F238E27FC236}">
                <a16:creationId xmlns:a16="http://schemas.microsoft.com/office/drawing/2014/main" id="{23AE5D33-52C3-4199-8577-69DEF04CC55A}"/>
              </a:ext>
            </a:extLst>
          </p:cNvPr>
          <p:cNvSpPr>
            <a:spLocks noGrp="1" noChangeArrowheads="1"/>
          </p:cNvSpPr>
          <p:nvPr>
            <p:ph type="body" idx="1"/>
          </p:nvPr>
        </p:nvSpPr>
        <p:spPr>
          <a:xfrm>
            <a:off x="323850" y="1412875"/>
            <a:ext cx="9001125" cy="4918075"/>
          </a:xfrm>
        </p:spPr>
        <p:txBody>
          <a:bodyPr/>
          <a:lstStyle/>
          <a:p>
            <a:r>
              <a:rPr lang="en-GB" altLang="hu-HU" sz="3600"/>
              <a:t>„</a:t>
            </a:r>
            <a:r>
              <a:rPr lang="en-GB" altLang="hu-HU" sz="3600" i="1"/>
              <a:t>The emergence and </a:t>
            </a:r>
            <a:br>
              <a:rPr lang="hu-HU" altLang="hu-HU" sz="3600" i="1"/>
            </a:br>
            <a:r>
              <a:rPr lang="en-GB" altLang="hu-HU" sz="3600" i="1"/>
              <a:t>diffusion of local </a:t>
            </a:r>
            <a:br>
              <a:rPr lang="hu-HU" altLang="hu-HU" sz="3600" i="1"/>
            </a:br>
            <a:r>
              <a:rPr lang="en-GB" altLang="hu-HU" sz="3600" i="1"/>
              <a:t>innovations and their </a:t>
            </a:r>
            <a:br>
              <a:rPr lang="hu-HU" altLang="hu-HU" sz="3600" i="1"/>
            </a:br>
            <a:r>
              <a:rPr lang="en-GB" altLang="hu-HU" sz="3600" i="1"/>
              <a:t>systemic impact in the </a:t>
            </a:r>
            <a:br>
              <a:rPr lang="hu-HU" altLang="hu-HU" sz="3600" i="1"/>
            </a:br>
            <a:r>
              <a:rPr lang="en-GB" altLang="hu-HU" sz="3600" i="1"/>
              <a:t>education sector</a:t>
            </a:r>
            <a:r>
              <a:rPr lang="hu-HU" altLang="hu-HU" sz="3600" i="1"/>
              <a:t>”</a:t>
            </a:r>
            <a:endParaRPr lang="en-GB" altLang="hu-HU" sz="3600"/>
          </a:p>
          <a:p>
            <a:r>
              <a:rPr lang="hu-HU" altLang="hu-HU" sz="3300"/>
              <a:t>A project funded by the </a:t>
            </a:r>
            <a:br>
              <a:rPr lang="hu-HU" altLang="hu-HU" sz="3300"/>
            </a:br>
            <a:r>
              <a:rPr lang="en-GB" altLang="hu-HU" sz="3600"/>
              <a:t>Hungarian National Research, </a:t>
            </a:r>
            <a:br>
              <a:rPr lang="hu-HU" altLang="hu-HU" sz="3600"/>
            </a:br>
            <a:r>
              <a:rPr lang="en-GB" altLang="hu-HU" sz="3600"/>
              <a:t>Development and Innovation Office</a:t>
            </a:r>
            <a:br>
              <a:rPr lang="hu-HU" altLang="hu-HU" sz="3600"/>
            </a:br>
            <a:r>
              <a:rPr lang="hu-HU" altLang="hu-HU" sz="3600"/>
              <a:t>(2016-2019)</a:t>
            </a:r>
          </a:p>
        </p:txBody>
      </p:sp>
      <p:pic>
        <p:nvPicPr>
          <p:cNvPr id="3" name="Kép 2">
            <a:hlinkClick r:id="rId3"/>
            <a:extLst>
              <a:ext uri="{FF2B5EF4-FFF2-40B4-BE49-F238E27FC236}">
                <a16:creationId xmlns:a16="http://schemas.microsoft.com/office/drawing/2014/main" id="{EABE2753-45D6-4C77-B6F3-2DF8B31939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5363" y="1557338"/>
            <a:ext cx="2335212" cy="2384425"/>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5827">
                                            <p:txEl>
                                              <p:pRg st="1" end="1"/>
                                            </p:txEl>
                                          </p:spTgt>
                                        </p:tgtEl>
                                        <p:attrNameLst>
                                          <p:attrName>style.visibility</p:attrName>
                                        </p:attrNameLst>
                                      </p:cBhvr>
                                      <p:to>
                                        <p:strVal val="visible"/>
                                      </p:to>
                                    </p:set>
                                    <p:animEffect transition="in" filter="wipe(left)">
                                      <p:cBhvr>
                                        <p:cTn id="11" dur="500"/>
                                        <p:tgtEl>
                                          <p:spTgt spid="205827">
                                            <p:txEl>
                                              <p:pRg st="1" end="1"/>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5DFD0E4-DD7D-4321-9453-CAD032209DF7}"/>
              </a:ext>
            </a:extLst>
          </p:cNvPr>
          <p:cNvSpPr>
            <a:spLocks noGrp="1" noChangeArrowheads="1"/>
          </p:cNvSpPr>
          <p:nvPr>
            <p:ph type="title"/>
          </p:nvPr>
        </p:nvSpPr>
        <p:spPr>
          <a:xfrm>
            <a:off x="323850" y="176213"/>
            <a:ext cx="8569325" cy="858837"/>
          </a:xfrm>
        </p:spPr>
        <p:txBody>
          <a:bodyPr/>
          <a:lstStyle/>
          <a:p>
            <a:r>
              <a:rPr lang="en-GB" altLang="hu-HU" sz="4600"/>
              <a:t>Conceptualisation and survey tool</a:t>
            </a:r>
            <a:r>
              <a:rPr lang="hu-HU" altLang="hu-HU" sz="4600"/>
              <a:t>s</a:t>
            </a:r>
            <a:endParaRPr lang="en-GB" altLang="hu-HU" sz="4600"/>
          </a:p>
        </p:txBody>
      </p:sp>
      <p:sp>
        <p:nvSpPr>
          <p:cNvPr id="205827" name="Rectangle 3">
            <a:extLst>
              <a:ext uri="{FF2B5EF4-FFF2-40B4-BE49-F238E27FC236}">
                <a16:creationId xmlns:a16="http://schemas.microsoft.com/office/drawing/2014/main" id="{9B7AF3E6-2DCD-4248-B8E8-6D29E50F5FA7}"/>
              </a:ext>
            </a:extLst>
          </p:cNvPr>
          <p:cNvSpPr>
            <a:spLocks noGrp="1" noChangeArrowheads="1"/>
          </p:cNvSpPr>
          <p:nvPr>
            <p:ph type="body" idx="1"/>
          </p:nvPr>
        </p:nvSpPr>
        <p:spPr>
          <a:xfrm>
            <a:off x="323850" y="1196975"/>
            <a:ext cx="7848600" cy="5472113"/>
          </a:xfrm>
        </p:spPr>
        <p:txBody>
          <a:bodyPr/>
          <a:lstStyle/>
          <a:p>
            <a:r>
              <a:rPr lang="en-GB" altLang="hu-HU" sz="3300"/>
              <a:t>Creating an analytical</a:t>
            </a:r>
            <a:br>
              <a:rPr lang="en-GB" altLang="hu-HU" sz="3300"/>
            </a:br>
            <a:r>
              <a:rPr lang="en-GB" altLang="hu-HU" sz="3300"/>
              <a:t>framework (defining relevant</a:t>
            </a:r>
            <a:br>
              <a:rPr lang="en-GB" altLang="hu-HU" sz="3300"/>
            </a:br>
            <a:r>
              <a:rPr lang="en-GB" altLang="hu-HU" sz="3300"/>
              <a:t>perspectives and dimensions)</a:t>
            </a:r>
          </a:p>
          <a:p>
            <a:r>
              <a:rPr lang="en-GB" altLang="hu-HU" sz="3300"/>
              <a:t>Designing theoretical models</a:t>
            </a:r>
            <a:br>
              <a:rPr lang="en-GB" altLang="hu-HU" sz="3300"/>
            </a:br>
            <a:r>
              <a:rPr lang="en-GB" altLang="hu-HU" sz="2800"/>
              <a:t>(both static and dynamic)</a:t>
            </a:r>
          </a:p>
          <a:p>
            <a:r>
              <a:rPr lang="en-GB" altLang="hu-HU" sz="3300"/>
              <a:t>Survey tools and </a:t>
            </a:r>
            <a:br>
              <a:rPr lang="en-GB" altLang="hu-HU" sz="3300"/>
            </a:br>
            <a:r>
              <a:rPr lang="en-GB" altLang="hu-HU" sz="3300"/>
              <a:t>rounds of data collection</a:t>
            </a:r>
          </a:p>
          <a:p>
            <a:pPr lvl="1"/>
            <a:r>
              <a:rPr lang="en-GB" altLang="hu-HU" sz="2200"/>
              <a:t>All subsystems (a major challenge!)</a:t>
            </a:r>
          </a:p>
          <a:p>
            <a:pPr lvl="1"/>
            <a:r>
              <a:rPr lang="en-GB" altLang="hu-HU" sz="2200"/>
              <a:t>Organisational and individual level</a:t>
            </a:r>
          </a:p>
          <a:p>
            <a:pPr lvl="1"/>
            <a:r>
              <a:rPr lang="en-GB" altLang="hu-HU" sz="2200"/>
              <a:t>General processes and specific innovations</a:t>
            </a:r>
          </a:p>
          <a:p>
            <a:pPr lvl="1"/>
            <a:r>
              <a:rPr lang="en-GB" altLang="hu-HU" sz="2200"/>
              <a:t>Contextual variables</a:t>
            </a:r>
          </a:p>
        </p:txBody>
      </p:sp>
      <p:pic>
        <p:nvPicPr>
          <p:cNvPr id="2" name="Kép 1">
            <a:hlinkClick r:id="" action="ppaction://customshow?id=0&amp;return=true"/>
            <a:extLst>
              <a:ext uri="{FF2B5EF4-FFF2-40B4-BE49-F238E27FC236}">
                <a16:creationId xmlns:a16="http://schemas.microsoft.com/office/drawing/2014/main" id="{197043DE-B8DA-4BDF-BFF6-5B6849D579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293813"/>
            <a:ext cx="1679575" cy="1247775"/>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3" name="Kép 2">
            <a:hlinkClick r:id="" action="ppaction://customshow?id=1&amp;return=true"/>
            <a:extLst>
              <a:ext uri="{FF2B5EF4-FFF2-40B4-BE49-F238E27FC236}">
                <a16:creationId xmlns:a16="http://schemas.microsoft.com/office/drawing/2014/main" id="{53AD40BF-CAA7-4264-9875-21AF474235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94513" y="2800350"/>
            <a:ext cx="1681162" cy="1258888"/>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6" name="Kép 5">
            <a:hlinkClick r:id="" action="ppaction://customshow?id=2&amp;return=true"/>
            <a:extLst>
              <a:ext uri="{FF2B5EF4-FFF2-40B4-BE49-F238E27FC236}">
                <a16:creationId xmlns:a16="http://schemas.microsoft.com/office/drawing/2014/main" id="{F0092F7A-FC90-44D9-BBA8-A63777C0DB8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2388" y="4724400"/>
            <a:ext cx="2201862" cy="157797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5827">
                                            <p:txEl>
                                              <p:pRg st="1" end="1"/>
                                            </p:txEl>
                                          </p:spTgt>
                                        </p:tgtEl>
                                        <p:attrNameLst>
                                          <p:attrName>style.visibility</p:attrName>
                                        </p:attrNameLst>
                                      </p:cBhvr>
                                      <p:to>
                                        <p:strVal val="visible"/>
                                      </p:to>
                                    </p:set>
                                    <p:animEffect transition="in" filter="wipe(left)">
                                      <p:cBhvr>
                                        <p:cTn id="15" dur="500"/>
                                        <p:tgtEl>
                                          <p:spTgt spid="205827">
                                            <p:txEl>
                                              <p:pRg st="1" end="1"/>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5827">
                                            <p:txEl>
                                              <p:pRg st="2" end="2"/>
                                            </p:txEl>
                                          </p:spTgt>
                                        </p:tgtEl>
                                        <p:attrNameLst>
                                          <p:attrName>style.visibility</p:attrName>
                                        </p:attrNameLst>
                                      </p:cBhvr>
                                      <p:to>
                                        <p:strVal val="visible"/>
                                      </p:to>
                                    </p:set>
                                    <p:animEffect transition="in" filter="wipe(left)">
                                      <p:cBhvr>
                                        <p:cTn id="23" dur="500"/>
                                        <p:tgtEl>
                                          <p:spTgt spid="205827">
                                            <p:txEl>
                                              <p:pRg st="2" end="2"/>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5827">
                                            <p:txEl>
                                              <p:pRg st="3" end="3"/>
                                            </p:txEl>
                                          </p:spTgt>
                                        </p:tgtEl>
                                        <p:attrNameLst>
                                          <p:attrName>style.visibility</p:attrName>
                                        </p:attrNameLst>
                                      </p:cBhvr>
                                      <p:to>
                                        <p:strVal val="visible"/>
                                      </p:to>
                                    </p:set>
                                    <p:animEffect transition="in" filter="wipe(left)">
                                      <p:cBhvr>
                                        <p:cTn id="27" dur="500"/>
                                        <p:tgtEl>
                                          <p:spTgt spid="205827">
                                            <p:txEl>
                                              <p:pRg st="3" end="3"/>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5827">
                                            <p:txEl>
                                              <p:pRg st="4" end="4"/>
                                            </p:txEl>
                                          </p:spTgt>
                                        </p:tgtEl>
                                        <p:attrNameLst>
                                          <p:attrName>style.visibility</p:attrName>
                                        </p:attrNameLst>
                                      </p:cBhvr>
                                      <p:to>
                                        <p:strVal val="visible"/>
                                      </p:to>
                                    </p:set>
                                    <p:animEffect transition="in" filter="wipe(left)">
                                      <p:cBhvr>
                                        <p:cTn id="31" dur="500"/>
                                        <p:tgtEl>
                                          <p:spTgt spid="205827">
                                            <p:txEl>
                                              <p:pRg st="4" end="4"/>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05827">
                                            <p:txEl>
                                              <p:pRg st="5" end="5"/>
                                            </p:txEl>
                                          </p:spTgt>
                                        </p:tgtEl>
                                        <p:attrNameLst>
                                          <p:attrName>style.visibility</p:attrName>
                                        </p:attrNameLst>
                                      </p:cBhvr>
                                      <p:to>
                                        <p:strVal val="visible"/>
                                      </p:to>
                                    </p:set>
                                    <p:animEffect transition="in" filter="wipe(left)">
                                      <p:cBhvr>
                                        <p:cTn id="35" dur="500"/>
                                        <p:tgtEl>
                                          <p:spTgt spid="205827">
                                            <p:txEl>
                                              <p:pRg st="5" end="5"/>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05827">
                                            <p:txEl>
                                              <p:pRg st="6" end="6"/>
                                            </p:txEl>
                                          </p:spTgt>
                                        </p:tgtEl>
                                        <p:attrNameLst>
                                          <p:attrName>style.visibility</p:attrName>
                                        </p:attrNameLst>
                                      </p:cBhvr>
                                      <p:to>
                                        <p:strVal val="visible"/>
                                      </p:to>
                                    </p:set>
                                    <p:animEffect transition="in" filter="wipe(left)">
                                      <p:cBhvr>
                                        <p:cTn id="39" dur="500"/>
                                        <p:tgtEl>
                                          <p:spTgt spid="205827">
                                            <p:txEl>
                                              <p:pRg st="6" end="6"/>
                                            </p:txEl>
                                          </p:spTgt>
                                        </p:tgtEl>
                                      </p:cBhvr>
                                    </p:animEffect>
                                  </p:childTnLst>
                                </p:cTn>
                              </p:par>
                            </p:childTnLst>
                          </p:cTn>
                        </p:par>
                        <p:par>
                          <p:cTn id="40" fill="hold" nodeType="afterGroup">
                            <p:stCondLst>
                              <p:cond delay="4500"/>
                            </p:stCondLst>
                            <p:childTnLst>
                              <p:par>
                                <p:cTn id="41" presetID="22" presetClass="entr" presetSubtype="8"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A0C373C-4A7B-4355-9AF0-C0FF4453DCF8}"/>
              </a:ext>
            </a:extLst>
          </p:cNvPr>
          <p:cNvSpPr>
            <a:spLocks noGrp="1" noChangeArrowheads="1"/>
          </p:cNvSpPr>
          <p:nvPr>
            <p:ph type="title"/>
          </p:nvPr>
        </p:nvSpPr>
        <p:spPr>
          <a:xfrm>
            <a:off x="250825" y="188913"/>
            <a:ext cx="8713788" cy="647700"/>
          </a:xfrm>
        </p:spPr>
        <p:txBody>
          <a:bodyPr/>
          <a:lstStyle/>
          <a:p>
            <a:r>
              <a:rPr lang="en-GB" altLang="hu-HU" sz="4000"/>
              <a:t>Indicators used in this analysis</a:t>
            </a:r>
          </a:p>
        </p:txBody>
      </p:sp>
      <p:sp>
        <p:nvSpPr>
          <p:cNvPr id="205827" name="Rectangle 3">
            <a:extLst>
              <a:ext uri="{FF2B5EF4-FFF2-40B4-BE49-F238E27FC236}">
                <a16:creationId xmlns:a16="http://schemas.microsoft.com/office/drawing/2014/main" id="{53647C40-CFF4-4F6B-85AF-CE8F3225A31D}"/>
              </a:ext>
            </a:extLst>
          </p:cNvPr>
          <p:cNvSpPr>
            <a:spLocks noGrp="1" noChangeArrowheads="1"/>
          </p:cNvSpPr>
          <p:nvPr>
            <p:ph type="body" idx="1"/>
          </p:nvPr>
        </p:nvSpPr>
        <p:spPr>
          <a:xfrm>
            <a:off x="487363" y="836613"/>
            <a:ext cx="7829550" cy="5905500"/>
          </a:xfrm>
        </p:spPr>
        <p:txBody>
          <a:bodyPr/>
          <a:lstStyle/>
          <a:p>
            <a:pPr>
              <a:spcBef>
                <a:spcPts val="300"/>
              </a:spcBef>
              <a:spcAft>
                <a:spcPts val="300"/>
              </a:spcAft>
            </a:pPr>
            <a:r>
              <a:rPr lang="en-GB" altLang="hu-HU" sz="3600"/>
              <a:t>Individual characteristics</a:t>
            </a:r>
          </a:p>
          <a:p>
            <a:pPr lvl="1">
              <a:spcBef>
                <a:spcPts val="300"/>
              </a:spcBef>
              <a:spcAft>
                <a:spcPts val="300"/>
              </a:spcAft>
            </a:pPr>
            <a:r>
              <a:rPr lang="en-GB" altLang="hu-HU"/>
              <a:t>Innovation activity (CII)</a:t>
            </a:r>
          </a:p>
          <a:p>
            <a:pPr lvl="1">
              <a:spcBef>
                <a:spcPts val="300"/>
              </a:spcBef>
              <a:spcAft>
                <a:spcPts val="300"/>
              </a:spcAft>
            </a:pPr>
            <a:r>
              <a:rPr lang="en-GB" altLang="hu-HU"/>
              <a:t>Innovation workplace behaviour (IWB)</a:t>
            </a:r>
            <a:br>
              <a:rPr lang="en-GB" altLang="hu-HU"/>
            </a:br>
            <a:r>
              <a:rPr lang="en-GB" altLang="hu-HU" sz="1600"/>
              <a:t>(creative - implementer)</a:t>
            </a:r>
          </a:p>
          <a:p>
            <a:pPr>
              <a:spcBef>
                <a:spcPts val="300"/>
              </a:spcBef>
              <a:spcAft>
                <a:spcPts val="300"/>
              </a:spcAft>
            </a:pPr>
            <a:r>
              <a:rPr lang="en-GB" altLang="hu-HU" sz="3600"/>
              <a:t>Organisational (workplace) characteristics</a:t>
            </a:r>
          </a:p>
          <a:p>
            <a:pPr lvl="1">
              <a:spcBef>
                <a:spcPts val="300"/>
              </a:spcBef>
              <a:spcAft>
                <a:spcPts val="300"/>
              </a:spcAft>
            </a:pPr>
            <a:r>
              <a:rPr lang="en-GB" altLang="hu-HU"/>
              <a:t>Organisational innovation activity </a:t>
            </a:r>
          </a:p>
          <a:p>
            <a:pPr lvl="1">
              <a:spcBef>
                <a:spcPts val="300"/>
              </a:spcBef>
              <a:spcAft>
                <a:spcPts val="300"/>
              </a:spcAft>
            </a:pPr>
            <a:r>
              <a:rPr lang="en-GB" altLang="hu-HU"/>
              <a:t>Learning organisation </a:t>
            </a:r>
            <a:br>
              <a:rPr lang="en-GB" altLang="hu-HU"/>
            </a:br>
            <a:r>
              <a:rPr lang="en-GB" altLang="hu-HU" sz="1600"/>
              <a:t>(coherence/openness; support for learning/work; learning culture)</a:t>
            </a:r>
          </a:p>
          <a:p>
            <a:pPr lvl="1">
              <a:spcBef>
                <a:spcPts val="300"/>
              </a:spcBef>
              <a:spcAft>
                <a:spcPts val="300"/>
              </a:spcAft>
            </a:pPr>
            <a:r>
              <a:rPr lang="en-GB" altLang="hu-HU"/>
              <a:t>Organisational culture profile</a:t>
            </a:r>
            <a:br>
              <a:rPr lang="en-GB" altLang="hu-HU"/>
            </a:br>
            <a:r>
              <a:rPr lang="en-GB" altLang="hu-HU" sz="1600"/>
              <a:t>(effectiveness, dynamism)</a:t>
            </a:r>
          </a:p>
          <a:p>
            <a:pPr>
              <a:spcBef>
                <a:spcPts val="300"/>
              </a:spcBef>
              <a:spcAft>
                <a:spcPts val="300"/>
              </a:spcAft>
            </a:pPr>
            <a:r>
              <a:rPr lang="en-GB" altLang="hu-HU" sz="3600"/>
              <a:t>Analysis base</a:t>
            </a:r>
            <a:r>
              <a:rPr lang="hu-HU" altLang="hu-HU" sz="3600"/>
              <a:t>d</a:t>
            </a:r>
            <a:r>
              <a:rPr lang="en-GB" altLang="hu-HU" sz="3600"/>
              <a:t> on a limited sample </a:t>
            </a:r>
            <a:br>
              <a:rPr lang="en-GB" altLang="hu-HU" sz="3600"/>
            </a:br>
            <a:r>
              <a:rPr lang="en-GB" altLang="hu-HU" sz="1600"/>
              <a:t>(Only those who presented a concrete innovation!)</a:t>
            </a:r>
          </a:p>
        </p:txBody>
      </p:sp>
      <p:pic>
        <p:nvPicPr>
          <p:cNvPr id="8" name="Kép 7">
            <a:extLst>
              <a:ext uri="{FF2B5EF4-FFF2-40B4-BE49-F238E27FC236}">
                <a16:creationId xmlns:a16="http://schemas.microsoft.com/office/drawing/2014/main" id="{208FA99B-E7D8-4025-8D8D-CD796CAF56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1089025"/>
            <a:ext cx="166528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Kép 8">
            <a:extLst>
              <a:ext uri="{FF2B5EF4-FFF2-40B4-BE49-F238E27FC236}">
                <a16:creationId xmlns:a16="http://schemas.microsoft.com/office/drawing/2014/main" id="{8F1E33B1-ECEC-456C-848E-C7F8555F9E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89763" y="3213100"/>
            <a:ext cx="196215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5827">
                                            <p:txEl>
                                              <p:pRg st="1" end="1"/>
                                            </p:txEl>
                                          </p:spTgt>
                                        </p:tgtEl>
                                        <p:attrNameLst>
                                          <p:attrName>style.visibility</p:attrName>
                                        </p:attrNameLst>
                                      </p:cBhvr>
                                      <p:to>
                                        <p:strVal val="visible"/>
                                      </p:to>
                                    </p:set>
                                    <p:animEffect transition="in" filter="wipe(left)">
                                      <p:cBhvr>
                                        <p:cTn id="15" dur="500"/>
                                        <p:tgtEl>
                                          <p:spTgt spid="205827">
                                            <p:txEl>
                                              <p:pRg st="1" end="1"/>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5827">
                                            <p:txEl>
                                              <p:pRg st="2" end="2"/>
                                            </p:txEl>
                                          </p:spTgt>
                                        </p:tgtEl>
                                        <p:attrNameLst>
                                          <p:attrName>style.visibility</p:attrName>
                                        </p:attrNameLst>
                                      </p:cBhvr>
                                      <p:to>
                                        <p:strVal val="visible"/>
                                      </p:to>
                                    </p:set>
                                    <p:animEffect transition="in" filter="wipe(left)">
                                      <p:cBhvr>
                                        <p:cTn id="19" dur="500"/>
                                        <p:tgtEl>
                                          <p:spTgt spid="205827">
                                            <p:txEl>
                                              <p:pRg st="2" end="2"/>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5827">
                                            <p:txEl>
                                              <p:pRg st="3" end="3"/>
                                            </p:txEl>
                                          </p:spTgt>
                                        </p:tgtEl>
                                        <p:attrNameLst>
                                          <p:attrName>style.visibility</p:attrName>
                                        </p:attrNameLst>
                                      </p:cBhvr>
                                      <p:to>
                                        <p:strVal val="visible"/>
                                      </p:to>
                                    </p:set>
                                    <p:animEffect transition="in" filter="wipe(left)">
                                      <p:cBhvr>
                                        <p:cTn id="23" dur="500"/>
                                        <p:tgtEl>
                                          <p:spTgt spid="205827">
                                            <p:txEl>
                                              <p:pRg st="3" end="3"/>
                                            </p:txEl>
                                          </p:spTgt>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5827">
                                            <p:txEl>
                                              <p:pRg st="4" end="4"/>
                                            </p:txEl>
                                          </p:spTgt>
                                        </p:tgtEl>
                                        <p:attrNameLst>
                                          <p:attrName>style.visibility</p:attrName>
                                        </p:attrNameLst>
                                      </p:cBhvr>
                                      <p:to>
                                        <p:strVal val="visible"/>
                                      </p:to>
                                    </p:set>
                                    <p:animEffect transition="in" filter="wipe(left)">
                                      <p:cBhvr>
                                        <p:cTn id="31" dur="500"/>
                                        <p:tgtEl>
                                          <p:spTgt spid="205827">
                                            <p:txEl>
                                              <p:pRg st="4" end="4"/>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05827">
                                            <p:txEl>
                                              <p:pRg st="5" end="5"/>
                                            </p:txEl>
                                          </p:spTgt>
                                        </p:tgtEl>
                                        <p:attrNameLst>
                                          <p:attrName>style.visibility</p:attrName>
                                        </p:attrNameLst>
                                      </p:cBhvr>
                                      <p:to>
                                        <p:strVal val="visible"/>
                                      </p:to>
                                    </p:set>
                                    <p:animEffect transition="in" filter="wipe(left)">
                                      <p:cBhvr>
                                        <p:cTn id="35" dur="500"/>
                                        <p:tgtEl>
                                          <p:spTgt spid="205827">
                                            <p:txEl>
                                              <p:pRg st="5" end="5"/>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05827">
                                            <p:txEl>
                                              <p:pRg st="6" end="6"/>
                                            </p:txEl>
                                          </p:spTgt>
                                        </p:tgtEl>
                                        <p:attrNameLst>
                                          <p:attrName>style.visibility</p:attrName>
                                        </p:attrNameLst>
                                      </p:cBhvr>
                                      <p:to>
                                        <p:strVal val="visible"/>
                                      </p:to>
                                    </p:set>
                                    <p:animEffect transition="in" filter="wipe(left)">
                                      <p:cBhvr>
                                        <p:cTn id="39" dur="500"/>
                                        <p:tgtEl>
                                          <p:spTgt spid="205827">
                                            <p:txEl>
                                              <p:pRg st="6" end="6"/>
                                            </p:txEl>
                                          </p:spTgt>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05827">
                                            <p:txEl>
                                              <p:pRg st="7" end="7"/>
                                            </p:txEl>
                                          </p:spTgt>
                                        </p:tgtEl>
                                        <p:attrNameLst>
                                          <p:attrName>style.visibility</p:attrName>
                                        </p:attrNameLst>
                                      </p:cBhvr>
                                      <p:to>
                                        <p:strVal val="visible"/>
                                      </p:to>
                                    </p:set>
                                    <p:animEffect transition="in" filter="wipe(left)">
                                      <p:cBhvr>
                                        <p:cTn id="43" dur="500"/>
                                        <p:tgtEl>
                                          <p:spTgt spid="2058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41E6EA9-752A-41BE-A333-6504AA9A5E84}"/>
              </a:ext>
            </a:extLst>
          </p:cNvPr>
          <p:cNvSpPr>
            <a:spLocks noGrp="1" noChangeArrowheads="1"/>
          </p:cNvSpPr>
          <p:nvPr>
            <p:ph type="title"/>
          </p:nvPr>
        </p:nvSpPr>
        <p:spPr>
          <a:xfrm>
            <a:off x="107950" y="263525"/>
            <a:ext cx="8856663" cy="731838"/>
          </a:xfrm>
        </p:spPr>
        <p:txBody>
          <a:bodyPr/>
          <a:lstStyle/>
          <a:p>
            <a:r>
              <a:rPr lang="en-GB" altLang="hu-HU" sz="4000"/>
              <a:t>Individual behaviour and organisational context</a:t>
            </a:r>
          </a:p>
        </p:txBody>
      </p:sp>
      <p:sp>
        <p:nvSpPr>
          <p:cNvPr id="205827" name="Rectangle 3">
            <a:extLst>
              <a:ext uri="{FF2B5EF4-FFF2-40B4-BE49-F238E27FC236}">
                <a16:creationId xmlns:a16="http://schemas.microsoft.com/office/drawing/2014/main" id="{750819FC-B73A-4705-938D-FE222A4AE591}"/>
              </a:ext>
            </a:extLst>
          </p:cNvPr>
          <p:cNvSpPr>
            <a:spLocks noGrp="1" noChangeArrowheads="1"/>
          </p:cNvSpPr>
          <p:nvPr>
            <p:ph type="body" idx="1"/>
          </p:nvPr>
        </p:nvSpPr>
        <p:spPr>
          <a:xfrm>
            <a:off x="250825" y="1354138"/>
            <a:ext cx="6089650" cy="5722937"/>
          </a:xfrm>
        </p:spPr>
        <p:txBody>
          <a:bodyPr/>
          <a:lstStyle/>
          <a:p>
            <a:r>
              <a:rPr lang="en-GB" altLang="hu-HU" sz="3000"/>
              <a:t>Innovation activity + behaviour</a:t>
            </a:r>
          </a:p>
          <a:p>
            <a:r>
              <a:rPr lang="en-GB" altLang="hu-HU" sz="3000"/>
              <a:t>Individual innovation activity in different organisations </a:t>
            </a:r>
          </a:p>
          <a:p>
            <a:pPr lvl="1">
              <a:spcAft>
                <a:spcPts val="600"/>
              </a:spcAft>
            </a:pPr>
            <a:r>
              <a:rPr lang="en-GB" altLang="hu-HU" sz="2400"/>
              <a:t>Individuals and organisations (4 types)</a:t>
            </a:r>
          </a:p>
          <a:p>
            <a:pPr lvl="1">
              <a:spcAft>
                <a:spcPts val="600"/>
              </a:spcAft>
            </a:pPr>
            <a:r>
              <a:rPr lang="en-GB" altLang="hu-HU" sz="2400"/>
              <a:t>Organisational profile (Quinn items)</a:t>
            </a:r>
          </a:p>
          <a:p>
            <a:pPr lvl="1">
              <a:spcAft>
                <a:spcPts val="600"/>
              </a:spcAft>
            </a:pPr>
            <a:r>
              <a:rPr lang="en-GB" altLang="hu-HU" sz="2400"/>
              <a:t>Organisational learning (DLOQ)</a:t>
            </a:r>
          </a:p>
          <a:p>
            <a:r>
              <a:rPr lang="en-GB" altLang="hu-HU" sz="3000"/>
              <a:t>Innovation behaviour in different organisations (Quinn profile)</a:t>
            </a:r>
          </a:p>
          <a:p>
            <a:r>
              <a:rPr lang="en-GB" altLang="hu-HU" sz="3000"/>
              <a:t>Individual innovation and behaviour in different clusters of organisations</a:t>
            </a:r>
            <a:endParaRPr lang="en-GB" altLang="hu-HU"/>
          </a:p>
        </p:txBody>
      </p:sp>
      <p:pic>
        <p:nvPicPr>
          <p:cNvPr id="2" name="Kép 1">
            <a:hlinkClick r:id="" action="ppaction://customshow?id=4&amp;return=true"/>
            <a:extLst>
              <a:ext uri="{FF2B5EF4-FFF2-40B4-BE49-F238E27FC236}">
                <a16:creationId xmlns:a16="http://schemas.microsoft.com/office/drawing/2014/main" id="{04B33085-D5F7-4FF1-BDB5-F1ACB8F643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354138"/>
            <a:ext cx="1203325" cy="88265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 name="Kép 2">
            <a:hlinkClick r:id="" action="ppaction://customshow?id=5&amp;return=true"/>
            <a:extLst>
              <a:ext uri="{FF2B5EF4-FFF2-40B4-BE49-F238E27FC236}">
                <a16:creationId xmlns:a16="http://schemas.microsoft.com/office/drawing/2014/main" id="{77A725F6-77E9-48AD-BB22-89D522EC1F2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76988" y="2630488"/>
            <a:ext cx="1147762" cy="6858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 name="Kép 3">
            <a:hlinkClick r:id="" action="ppaction://customshow?id=12&amp;return=true"/>
            <a:extLst>
              <a:ext uri="{FF2B5EF4-FFF2-40B4-BE49-F238E27FC236}">
                <a16:creationId xmlns:a16="http://schemas.microsoft.com/office/drawing/2014/main" id="{A302AE44-24C8-406A-830D-46468B8A9CF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42025" y="3497263"/>
            <a:ext cx="977900" cy="63976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 name="Kép 4">
            <a:hlinkClick r:id="" action="ppaction://customshow?id=6&amp;return=true"/>
            <a:extLst>
              <a:ext uri="{FF2B5EF4-FFF2-40B4-BE49-F238E27FC236}">
                <a16:creationId xmlns:a16="http://schemas.microsoft.com/office/drawing/2014/main" id="{D0DCC42B-E8F4-44E7-A6A8-24F958EFE25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56463" y="3668713"/>
            <a:ext cx="1060450" cy="66516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 name="Kép 5">
            <a:hlinkClick r:id="" action="ppaction://customshow?id=9&amp;return=true"/>
            <a:extLst>
              <a:ext uri="{FF2B5EF4-FFF2-40B4-BE49-F238E27FC236}">
                <a16:creationId xmlns:a16="http://schemas.microsoft.com/office/drawing/2014/main" id="{28DE2E72-E199-4919-8ED4-9D43AA4BA20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59525" y="4659313"/>
            <a:ext cx="1193800" cy="79851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7" name="Kép 6">
            <a:hlinkClick r:id="" action="ppaction://customshow?id=10&amp;return=true"/>
            <a:extLst>
              <a:ext uri="{FF2B5EF4-FFF2-40B4-BE49-F238E27FC236}">
                <a16:creationId xmlns:a16="http://schemas.microsoft.com/office/drawing/2014/main" id="{7D567DCD-20E5-4FA4-A7DA-CF80035EF02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18400" y="5707063"/>
            <a:ext cx="1123950" cy="80962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8" name="Kép 7">
            <a:hlinkClick r:id="" action="ppaction://customshow?id=14&amp;return=true"/>
            <a:extLst>
              <a:ext uri="{FF2B5EF4-FFF2-40B4-BE49-F238E27FC236}">
                <a16:creationId xmlns:a16="http://schemas.microsoft.com/office/drawing/2014/main" id="{D76C2003-F7FF-448A-932F-252498FEBA6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956550" y="1944688"/>
            <a:ext cx="1014413" cy="76358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5827">
                                            <p:txEl>
                                              <p:pRg st="1" end="1"/>
                                            </p:txEl>
                                          </p:spTgt>
                                        </p:tgtEl>
                                        <p:attrNameLst>
                                          <p:attrName>style.visibility</p:attrName>
                                        </p:attrNameLst>
                                      </p:cBhvr>
                                      <p:to>
                                        <p:strVal val="visible"/>
                                      </p:to>
                                    </p:set>
                                    <p:animEffect transition="in" filter="wipe(left)">
                                      <p:cBhvr>
                                        <p:cTn id="19" dur="500"/>
                                        <p:tgtEl>
                                          <p:spTgt spid="205827">
                                            <p:txEl>
                                              <p:pRg st="1" end="1"/>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5827">
                                            <p:txEl>
                                              <p:pRg st="2" end="2"/>
                                            </p:txEl>
                                          </p:spTgt>
                                        </p:tgtEl>
                                        <p:attrNameLst>
                                          <p:attrName>style.visibility</p:attrName>
                                        </p:attrNameLst>
                                      </p:cBhvr>
                                      <p:to>
                                        <p:strVal val="visible"/>
                                      </p:to>
                                    </p:set>
                                    <p:animEffect transition="in" filter="wipe(left)">
                                      <p:cBhvr>
                                        <p:cTn id="23" dur="500"/>
                                        <p:tgtEl>
                                          <p:spTgt spid="205827">
                                            <p:txEl>
                                              <p:pRg st="2" end="2"/>
                                            </p:txEl>
                                          </p:spTgt>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5827">
                                            <p:txEl>
                                              <p:pRg st="3" end="3"/>
                                            </p:txEl>
                                          </p:spTgt>
                                        </p:tgtEl>
                                        <p:attrNameLst>
                                          <p:attrName>style.visibility</p:attrName>
                                        </p:attrNameLst>
                                      </p:cBhvr>
                                      <p:to>
                                        <p:strVal val="visible"/>
                                      </p:to>
                                    </p:set>
                                    <p:animEffect transition="in" filter="wipe(left)">
                                      <p:cBhvr>
                                        <p:cTn id="31" dur="500"/>
                                        <p:tgtEl>
                                          <p:spTgt spid="205827">
                                            <p:txEl>
                                              <p:pRg st="3" end="3"/>
                                            </p:txEl>
                                          </p:spTgt>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05827">
                                            <p:txEl>
                                              <p:pRg st="4" end="4"/>
                                            </p:txEl>
                                          </p:spTgt>
                                        </p:tgtEl>
                                        <p:attrNameLst>
                                          <p:attrName>style.visibility</p:attrName>
                                        </p:attrNameLst>
                                      </p:cBhvr>
                                      <p:to>
                                        <p:strVal val="visible"/>
                                      </p:to>
                                    </p:set>
                                    <p:animEffect transition="in" filter="wipe(left)">
                                      <p:cBhvr>
                                        <p:cTn id="39" dur="500"/>
                                        <p:tgtEl>
                                          <p:spTgt spid="205827">
                                            <p:txEl>
                                              <p:pRg st="4" end="4"/>
                                            </p:txEl>
                                          </p:spTgt>
                                        </p:tgtEl>
                                      </p:cBhvr>
                                    </p:animEffect>
                                  </p:childTnLst>
                                </p:cTn>
                              </p:par>
                            </p:childTnLst>
                          </p:cTn>
                        </p:par>
                        <p:par>
                          <p:cTn id="40" fill="hold" nodeType="afterGroup">
                            <p:stCondLst>
                              <p:cond delay="4500"/>
                            </p:stCondLst>
                            <p:childTnLst>
                              <p:par>
                                <p:cTn id="41" presetID="22" presetClass="entr" presetSubtype="8"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05827">
                                            <p:txEl>
                                              <p:pRg st="5" end="5"/>
                                            </p:txEl>
                                          </p:spTgt>
                                        </p:tgtEl>
                                        <p:attrNameLst>
                                          <p:attrName>style.visibility</p:attrName>
                                        </p:attrNameLst>
                                      </p:cBhvr>
                                      <p:to>
                                        <p:strVal val="visible"/>
                                      </p:to>
                                    </p:set>
                                    <p:animEffect transition="in" filter="wipe(left)">
                                      <p:cBhvr>
                                        <p:cTn id="47" dur="500"/>
                                        <p:tgtEl>
                                          <p:spTgt spid="205827">
                                            <p:txEl>
                                              <p:pRg st="5" end="5"/>
                                            </p:txEl>
                                          </p:spTgt>
                                        </p:tgtEl>
                                      </p:cBhvr>
                                    </p:animEffect>
                                  </p:childTnLst>
                                </p:cTn>
                              </p:par>
                            </p:childTnLst>
                          </p:cTn>
                        </p:par>
                        <p:par>
                          <p:cTn id="48" fill="hold" nodeType="afterGroup">
                            <p:stCondLst>
                              <p:cond delay="5500"/>
                            </p:stCondLst>
                            <p:childTnLst>
                              <p:par>
                                <p:cTn id="49" presetID="22" presetClass="entr" presetSubtype="8"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par>
                          <p:cTn id="52" fill="hold" nodeType="afterGroup">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205827">
                                            <p:txEl>
                                              <p:pRg st="6" end="6"/>
                                            </p:txEl>
                                          </p:spTgt>
                                        </p:tgtEl>
                                        <p:attrNameLst>
                                          <p:attrName>style.visibility</p:attrName>
                                        </p:attrNameLst>
                                      </p:cBhvr>
                                      <p:to>
                                        <p:strVal val="visible"/>
                                      </p:to>
                                    </p:set>
                                    <p:animEffect transition="in" filter="wipe(left)">
                                      <p:cBhvr>
                                        <p:cTn id="55" dur="500"/>
                                        <p:tgtEl>
                                          <p:spTgt spid="205827">
                                            <p:txEl>
                                              <p:pRg st="6" end="6"/>
                                            </p:txEl>
                                          </p:spTgt>
                                        </p:tgtEl>
                                      </p:cBhvr>
                                    </p:animEffect>
                                  </p:childTnLst>
                                </p:cTn>
                              </p:par>
                            </p:childTnLst>
                          </p:cTn>
                        </p:par>
                        <p:par>
                          <p:cTn id="56" fill="hold" nodeType="afterGroup">
                            <p:stCondLst>
                              <p:cond delay="6500"/>
                            </p:stCondLst>
                            <p:childTnLst>
                              <p:par>
                                <p:cTn id="57" presetID="22" presetClass="entr" presetSubtype="8"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F394148-4727-4E81-843C-6D04FA52B87A}"/>
              </a:ext>
            </a:extLst>
          </p:cNvPr>
          <p:cNvSpPr>
            <a:spLocks noGrp="1" noChangeArrowheads="1"/>
          </p:cNvSpPr>
          <p:nvPr>
            <p:ph type="title"/>
          </p:nvPr>
        </p:nvSpPr>
        <p:spPr>
          <a:xfrm>
            <a:off x="1403350" y="188913"/>
            <a:ext cx="6481763" cy="647700"/>
          </a:xfrm>
        </p:spPr>
        <p:txBody>
          <a:bodyPr/>
          <a:lstStyle/>
          <a:p>
            <a:r>
              <a:rPr lang="en-GB" altLang="hu-HU"/>
              <a:t>Qualitative case studies</a:t>
            </a:r>
          </a:p>
        </p:txBody>
      </p:sp>
      <p:sp>
        <p:nvSpPr>
          <p:cNvPr id="205827" name="Rectangle 3">
            <a:extLst>
              <a:ext uri="{FF2B5EF4-FFF2-40B4-BE49-F238E27FC236}">
                <a16:creationId xmlns:a16="http://schemas.microsoft.com/office/drawing/2014/main" id="{A9EEFC54-877E-499C-8B61-787E9B857F47}"/>
              </a:ext>
            </a:extLst>
          </p:cNvPr>
          <p:cNvSpPr>
            <a:spLocks noGrp="1" noChangeArrowheads="1"/>
          </p:cNvSpPr>
          <p:nvPr>
            <p:ph type="body" idx="1"/>
          </p:nvPr>
        </p:nvSpPr>
        <p:spPr>
          <a:xfrm>
            <a:off x="323850" y="981075"/>
            <a:ext cx="8280400" cy="5616575"/>
          </a:xfrm>
        </p:spPr>
        <p:txBody>
          <a:bodyPr/>
          <a:lstStyle/>
          <a:p>
            <a:r>
              <a:rPr lang="en-GB" altLang="hu-HU"/>
              <a:t>Educational organisations demonstrating high level innovation activity typically pursue „disciplined innovation”</a:t>
            </a:r>
          </a:p>
          <a:p>
            <a:pPr lvl="1"/>
            <a:r>
              <a:rPr lang="en-GB" altLang="hu-HU" sz="2600"/>
              <a:t>They exploit all opportunities provided by </a:t>
            </a:r>
            <a:br>
              <a:rPr lang="en-GB" altLang="hu-HU" sz="2600"/>
            </a:br>
            <a:r>
              <a:rPr lang="en-GB" altLang="hu-HU" sz="2600"/>
              <a:t>the existing regulatory framework</a:t>
            </a:r>
            <a:r>
              <a:rPr lang="hu-HU" altLang="hu-HU" sz="2600"/>
              <a:t>s</a:t>
            </a:r>
            <a:endParaRPr lang="en-GB" altLang="hu-HU" sz="2600"/>
          </a:p>
          <a:p>
            <a:pPr lvl="1"/>
            <a:r>
              <a:rPr lang="en-GB" altLang="hu-HU" sz="2600"/>
              <a:t>They are continuously expanding boundaries </a:t>
            </a:r>
          </a:p>
          <a:p>
            <a:r>
              <a:rPr lang="en-GB" altLang="hu-HU"/>
              <a:t>All examined schools are dynamic innovation ecosystems full of innovation processes</a:t>
            </a:r>
          </a:p>
          <a:p>
            <a:r>
              <a:rPr lang="en-GB" altLang="hu-HU"/>
              <a:t>The dynamics of innovation in these organisations can be described by the „</a:t>
            </a:r>
            <a:r>
              <a:rPr lang="en-GB" altLang="hu-HU" i="1"/>
              <a:t>innovation triangle</a:t>
            </a:r>
            <a:r>
              <a:rPr lang="en-GB" altLang="hu-HU"/>
              <a:t>” model.</a:t>
            </a:r>
          </a:p>
        </p:txBody>
      </p:sp>
      <p:pic>
        <p:nvPicPr>
          <p:cNvPr id="2" name="Kép 1">
            <a:hlinkClick r:id="" action="ppaction://customshow?id=13&amp;return=true"/>
            <a:extLst>
              <a:ext uri="{FF2B5EF4-FFF2-40B4-BE49-F238E27FC236}">
                <a16:creationId xmlns:a16="http://schemas.microsoft.com/office/drawing/2014/main" id="{3D329C90-F186-4637-A2E0-71C2C439D5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5445125"/>
            <a:ext cx="1371600" cy="985838"/>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5827">
                                            <p:txEl>
                                              <p:pRg st="1" end="1"/>
                                            </p:txEl>
                                          </p:spTgt>
                                        </p:tgtEl>
                                        <p:attrNameLst>
                                          <p:attrName>style.visibility</p:attrName>
                                        </p:attrNameLst>
                                      </p:cBhvr>
                                      <p:to>
                                        <p:strVal val="visible"/>
                                      </p:to>
                                    </p:set>
                                    <p:animEffect transition="in" filter="wipe(left)">
                                      <p:cBhvr>
                                        <p:cTn id="11" dur="500"/>
                                        <p:tgtEl>
                                          <p:spTgt spid="205827">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5827">
                                            <p:txEl>
                                              <p:pRg st="2" end="2"/>
                                            </p:txEl>
                                          </p:spTgt>
                                        </p:tgtEl>
                                        <p:attrNameLst>
                                          <p:attrName>style.visibility</p:attrName>
                                        </p:attrNameLst>
                                      </p:cBhvr>
                                      <p:to>
                                        <p:strVal val="visible"/>
                                      </p:to>
                                    </p:set>
                                    <p:animEffect transition="in" filter="wipe(left)">
                                      <p:cBhvr>
                                        <p:cTn id="15" dur="500"/>
                                        <p:tgtEl>
                                          <p:spTgt spid="205827">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5827">
                                            <p:txEl>
                                              <p:pRg st="3" end="3"/>
                                            </p:txEl>
                                          </p:spTgt>
                                        </p:tgtEl>
                                        <p:attrNameLst>
                                          <p:attrName>style.visibility</p:attrName>
                                        </p:attrNameLst>
                                      </p:cBhvr>
                                      <p:to>
                                        <p:strVal val="visible"/>
                                      </p:to>
                                    </p:set>
                                    <p:animEffect transition="in" filter="wipe(left)">
                                      <p:cBhvr>
                                        <p:cTn id="19" dur="500"/>
                                        <p:tgtEl>
                                          <p:spTgt spid="205827">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5827">
                                            <p:txEl>
                                              <p:pRg st="4" end="4"/>
                                            </p:txEl>
                                          </p:spTgt>
                                        </p:tgtEl>
                                        <p:attrNameLst>
                                          <p:attrName>style.visibility</p:attrName>
                                        </p:attrNameLst>
                                      </p:cBhvr>
                                      <p:to>
                                        <p:strVal val="visible"/>
                                      </p:to>
                                    </p:set>
                                    <p:animEffect transition="in" filter="wipe(left)">
                                      <p:cBhvr>
                                        <p:cTn id="23" dur="500"/>
                                        <p:tgtEl>
                                          <p:spTgt spid="205827">
                                            <p:txEl>
                                              <p:pRg st="4" end="4"/>
                                            </p:txEl>
                                          </p:spTgt>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AD54588-3811-41E6-8F84-827997FB0C5C}"/>
              </a:ext>
            </a:extLst>
          </p:cNvPr>
          <p:cNvSpPr>
            <a:spLocks noGrp="1" noChangeArrowheads="1"/>
          </p:cNvSpPr>
          <p:nvPr>
            <p:ph type="title"/>
          </p:nvPr>
        </p:nvSpPr>
        <p:spPr>
          <a:xfrm>
            <a:off x="250825" y="188913"/>
            <a:ext cx="8281988" cy="647700"/>
          </a:xfrm>
        </p:spPr>
        <p:txBody>
          <a:bodyPr/>
          <a:lstStyle/>
          <a:p>
            <a:r>
              <a:rPr lang="en-GB" altLang="hu-HU" sz="4000"/>
              <a:t>Some conclusions</a:t>
            </a:r>
          </a:p>
        </p:txBody>
      </p:sp>
      <p:sp>
        <p:nvSpPr>
          <p:cNvPr id="205827" name="Rectangle 3">
            <a:extLst>
              <a:ext uri="{FF2B5EF4-FFF2-40B4-BE49-F238E27FC236}">
                <a16:creationId xmlns:a16="http://schemas.microsoft.com/office/drawing/2014/main" id="{C66D5BD4-14F8-412A-B336-AAAC5FA8B153}"/>
              </a:ext>
            </a:extLst>
          </p:cNvPr>
          <p:cNvSpPr>
            <a:spLocks noGrp="1" noChangeArrowheads="1"/>
          </p:cNvSpPr>
          <p:nvPr>
            <p:ph type="body" idx="1"/>
          </p:nvPr>
        </p:nvSpPr>
        <p:spPr>
          <a:xfrm>
            <a:off x="395288" y="1125538"/>
            <a:ext cx="8569325" cy="5616575"/>
          </a:xfrm>
        </p:spPr>
        <p:txBody>
          <a:bodyPr/>
          <a:lstStyle/>
          <a:p>
            <a:r>
              <a:rPr lang="en-GB" altLang="hu-HU" sz="2800"/>
              <a:t>Innovation in the education sector is measurable</a:t>
            </a:r>
          </a:p>
          <a:p>
            <a:r>
              <a:rPr lang="en-GB" altLang="hu-HU" sz="2800"/>
              <a:t>There is a high level variance in the innovation activity of both individuals (teachers) and organisations (schools)</a:t>
            </a:r>
          </a:p>
          <a:p>
            <a:r>
              <a:rPr lang="en-GB" altLang="hu-HU" sz="2800"/>
              <a:t>The creation of individual and organisational level innovation indicators makes it possible the analysis of the relationship between workplace</a:t>
            </a:r>
            <a:r>
              <a:rPr lang="hu-HU" altLang="hu-HU" sz="2800"/>
              <a:t> </a:t>
            </a:r>
            <a:r>
              <a:rPr lang="en-GB" altLang="hu-HU" sz="2800"/>
              <a:t>characteristics </a:t>
            </a:r>
            <a:r>
              <a:rPr lang="hu-HU" altLang="hu-HU" sz="2800"/>
              <a:t>and </a:t>
            </a:r>
            <a:r>
              <a:rPr lang="en-GB" altLang="hu-HU" sz="2800"/>
              <a:t>the innovation activity</a:t>
            </a:r>
            <a:r>
              <a:rPr lang="hu-HU" altLang="hu-HU" sz="2800"/>
              <a:t>/</a:t>
            </a:r>
            <a:r>
              <a:rPr lang="en-GB" altLang="hu-HU" sz="2800"/>
              <a:t>behaviour of individuals</a:t>
            </a:r>
          </a:p>
          <a:p>
            <a:r>
              <a:rPr lang="en-GB" altLang="hu-HU" sz="2800"/>
              <a:t>There is a rather strong relationship between the organisational characteristics of workplaces (educational units) and the innovation activity</a:t>
            </a:r>
            <a:r>
              <a:rPr lang="hu-HU" altLang="hu-HU" sz="2800"/>
              <a:t>/</a:t>
            </a:r>
            <a:r>
              <a:rPr lang="en-GB" altLang="hu-HU" sz="2800"/>
              <a:t>behaviour of their employees (teachers)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5827">
                                            <p:txEl>
                                              <p:pRg st="1" end="1"/>
                                            </p:txEl>
                                          </p:spTgt>
                                        </p:tgtEl>
                                        <p:attrNameLst>
                                          <p:attrName>style.visibility</p:attrName>
                                        </p:attrNameLst>
                                      </p:cBhvr>
                                      <p:to>
                                        <p:strVal val="visible"/>
                                      </p:to>
                                    </p:set>
                                    <p:animEffect transition="in" filter="wipe(left)">
                                      <p:cBhvr>
                                        <p:cTn id="11" dur="500"/>
                                        <p:tgtEl>
                                          <p:spTgt spid="205827">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5827">
                                            <p:txEl>
                                              <p:pRg st="2" end="2"/>
                                            </p:txEl>
                                          </p:spTgt>
                                        </p:tgtEl>
                                        <p:attrNameLst>
                                          <p:attrName>style.visibility</p:attrName>
                                        </p:attrNameLst>
                                      </p:cBhvr>
                                      <p:to>
                                        <p:strVal val="visible"/>
                                      </p:to>
                                    </p:set>
                                    <p:animEffect transition="in" filter="wipe(left)">
                                      <p:cBhvr>
                                        <p:cTn id="16" dur="500"/>
                                        <p:tgtEl>
                                          <p:spTgt spid="20582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5827">
                                            <p:txEl>
                                              <p:pRg st="3" end="3"/>
                                            </p:txEl>
                                          </p:spTgt>
                                        </p:tgtEl>
                                        <p:attrNameLst>
                                          <p:attrName>style.visibility</p:attrName>
                                        </p:attrNameLst>
                                      </p:cBhvr>
                                      <p:to>
                                        <p:strVal val="visible"/>
                                      </p:to>
                                    </p:set>
                                    <p:animEffect transition="in" filter="wipe(left)">
                                      <p:cBhvr>
                                        <p:cTn id="21" dur="500"/>
                                        <p:tgtEl>
                                          <p:spTgt spid="2058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9614ECA8-4727-41E9-BC25-ED4D45D6195C}"/>
              </a:ext>
            </a:extLst>
          </p:cNvPr>
          <p:cNvSpPr>
            <a:spLocks noGrp="1" noChangeArrowheads="1"/>
          </p:cNvSpPr>
          <p:nvPr>
            <p:ph type="title"/>
          </p:nvPr>
        </p:nvSpPr>
        <p:spPr>
          <a:xfrm>
            <a:off x="684213" y="1404938"/>
            <a:ext cx="7772400" cy="1296987"/>
          </a:xfrm>
        </p:spPr>
        <p:txBody>
          <a:bodyPr/>
          <a:lstStyle/>
          <a:p>
            <a:pPr>
              <a:defRPr/>
            </a:pPr>
            <a:r>
              <a:rPr lang="en-GB" sz="5400" b="1" dirty="0">
                <a:effectLst>
                  <a:outerShdw blurRad="38100" dist="38100" dir="2700000" algn="tl">
                    <a:srgbClr val="000000"/>
                  </a:outerShdw>
                </a:effectLst>
              </a:rPr>
              <a:t>Thank you for your attention!</a:t>
            </a:r>
          </a:p>
        </p:txBody>
      </p:sp>
      <p:sp>
        <p:nvSpPr>
          <p:cNvPr id="3" name="Téglalap 2">
            <a:extLst>
              <a:ext uri="{FF2B5EF4-FFF2-40B4-BE49-F238E27FC236}">
                <a16:creationId xmlns:a16="http://schemas.microsoft.com/office/drawing/2014/main" id="{79132466-FC7D-4390-9515-CBE7F6214FAF}"/>
              </a:ext>
            </a:extLst>
          </p:cNvPr>
          <p:cNvSpPr/>
          <p:nvPr/>
        </p:nvSpPr>
        <p:spPr>
          <a:xfrm>
            <a:off x="1258888" y="3429000"/>
            <a:ext cx="6049962" cy="1631950"/>
          </a:xfrm>
          <a:prstGeom prst="rect">
            <a:avLst/>
          </a:prstGeom>
        </p:spPr>
        <p:txBody>
          <a:bodyPr>
            <a:spAutoFit/>
          </a:bodyPr>
          <a:lstStyle/>
          <a:p>
            <a:pPr algn="ctr">
              <a:defRPr/>
            </a:pPr>
            <a:r>
              <a:rPr lang="en-GB" sz="2000" dirty="0">
                <a:solidFill>
                  <a:srgbClr val="FFC000"/>
                </a:solidFill>
                <a:latin typeface="+mn-lt"/>
              </a:rPr>
              <a:t>The details of this presentation can be found in the paper „</a:t>
            </a:r>
            <a:r>
              <a:rPr lang="en-GB" sz="2000" i="1" dirty="0">
                <a:solidFill>
                  <a:srgbClr val="FFC000"/>
                </a:solidFill>
                <a:latin typeface="+mn-lt"/>
              </a:rPr>
              <a:t>Measuring innovation in education with a special focus on the impact of organisational characteristics</a:t>
            </a:r>
            <a:r>
              <a:rPr lang="en-GB" sz="2000" dirty="0">
                <a:solidFill>
                  <a:srgbClr val="FFC000"/>
                </a:solidFill>
                <a:latin typeface="+mn-lt"/>
              </a:rPr>
              <a:t>”</a:t>
            </a:r>
          </a:p>
          <a:p>
            <a:pPr algn="ctr">
              <a:defRPr/>
            </a:pPr>
            <a:r>
              <a:rPr lang="en-GB" sz="2000" dirty="0">
                <a:solidFill>
                  <a:srgbClr val="FFC000"/>
                </a:solidFill>
                <a:latin typeface="+mn-lt"/>
              </a:rPr>
              <a:t> (prepared for the 2018 ECER conference</a:t>
            </a:r>
            <a:r>
              <a:rPr lang="hu-HU" sz="2000" dirty="0">
                <a:solidFill>
                  <a:srgbClr val="FFC000"/>
                </a:solidFill>
                <a:latin typeface="+mn-lt"/>
              </a:rPr>
              <a:t>, Bolzano</a:t>
            </a:r>
            <a:r>
              <a:rPr lang="en-GB" sz="2000" dirty="0">
                <a:solidFill>
                  <a:srgbClr val="FFC000"/>
                </a:solidFill>
                <a:latin typeface="+mn-lt"/>
              </a:rPr>
              <a:t>).</a:t>
            </a:r>
            <a:br>
              <a:rPr lang="en-GB" sz="2000" dirty="0">
                <a:solidFill>
                  <a:srgbClr val="FFC000"/>
                </a:solidFill>
                <a:latin typeface="+mn-lt"/>
              </a:rPr>
            </a:br>
            <a:r>
              <a:rPr lang="en-GB" sz="2000" dirty="0">
                <a:solidFill>
                  <a:srgbClr val="FFC000"/>
                </a:solidFill>
                <a:latin typeface="+mn-lt"/>
              </a:rPr>
              <a:t>Requests: </a:t>
            </a:r>
            <a:r>
              <a:rPr lang="en-GB" sz="2000" b="1" dirty="0">
                <a:solidFill>
                  <a:srgbClr val="FFC000"/>
                </a:solidFill>
                <a:latin typeface="+mn-lt"/>
                <a:hlinkClick r:id="rId3"/>
              </a:rPr>
              <a:t>halaszg@helka.iif.hu</a:t>
            </a:r>
            <a:r>
              <a:rPr lang="en-GB" sz="2000" dirty="0">
                <a:solidFill>
                  <a:srgbClr val="FFC000"/>
                </a:solidFill>
                <a:latin typeface="+mn-lt"/>
              </a:rPr>
              <a:t>).</a:t>
            </a:r>
          </a:p>
        </p:txBody>
      </p:sp>
      <p:sp>
        <p:nvSpPr>
          <p:cNvPr id="4" name="Téglalap 3">
            <a:extLst>
              <a:ext uri="{FF2B5EF4-FFF2-40B4-BE49-F238E27FC236}">
                <a16:creationId xmlns:a16="http://schemas.microsoft.com/office/drawing/2014/main" id="{D1500DEE-ACD1-41A9-A426-74EF4780309D}"/>
              </a:ext>
            </a:extLst>
          </p:cNvPr>
          <p:cNvSpPr/>
          <p:nvPr/>
        </p:nvSpPr>
        <p:spPr>
          <a:xfrm>
            <a:off x="5148263" y="5788025"/>
            <a:ext cx="3960812" cy="954088"/>
          </a:xfrm>
          <a:prstGeom prst="rect">
            <a:avLst/>
          </a:prstGeom>
        </p:spPr>
        <p:txBody>
          <a:bodyPr>
            <a:spAutoFit/>
          </a:bodyPr>
          <a:lstStyle/>
          <a:p>
            <a:pPr>
              <a:defRPr/>
            </a:pPr>
            <a:r>
              <a:rPr lang="en-GB" sz="1400" dirty="0">
                <a:latin typeface="+mn-lt"/>
              </a:rPr>
              <a:t>This presentation is based on the outcomes of the research projects entitled „</a:t>
            </a:r>
            <a:r>
              <a:rPr lang="en-GB" sz="1400" i="1" dirty="0">
                <a:latin typeface="+mn-lt"/>
              </a:rPr>
              <a:t>The emergence and diffusion of local innovations and their systemic impact in the education sector</a:t>
            </a:r>
            <a:r>
              <a:rPr lang="en-GB" sz="1400" dirty="0">
                <a:latin typeface="+mn-lt"/>
              </a:rPr>
              <a:t>” (No. 115857)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4.2|17"/>
</p:tagLst>
</file>

<file path=ppt/theme/theme1.xml><?xml version="1.0" encoding="utf-8"?>
<a:theme xmlns:a="http://schemas.openxmlformats.org/drawingml/2006/main" name="Alapértelmezett terv">
  <a:themeElements>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Tx/>
          <a:buFontTx/>
          <a:buChar char="•"/>
          <a:tabLst/>
          <a:defRPr kumimoji="0" lang="hu-HU" sz="3200" b="0" i="0" u="none" strike="noStrike" cap="none" normalizeH="0" baseline="0" smtClean="0">
            <a:ln>
              <a:noFill/>
            </a:ln>
            <a:solidFill>
              <a:schemeClr val="tx1"/>
            </a:solidFill>
            <a:effectLst/>
            <a:latin typeface="Times.New.Roman.Gras0171"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Tx/>
          <a:buFontTx/>
          <a:buChar char="•"/>
          <a:tabLst/>
          <a:defRPr kumimoji="0" lang="hu-HU" sz="3200" b="0" i="0" u="none" strike="noStrike" cap="none" normalizeH="0" baseline="0" smtClean="0">
            <a:ln>
              <a:noFill/>
            </a:ln>
            <a:solidFill>
              <a:schemeClr val="tx1"/>
            </a:solidFill>
            <a:effectLst/>
            <a:latin typeface="Times.New.Roman.Gras0171" charset="0"/>
          </a:defRPr>
        </a:defPPr>
      </a:lstStyle>
    </a:lnDef>
  </a:objectDefaults>
  <a:extraClrSchemeLst>
    <a:extraClrScheme>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5240</TotalTime>
  <Words>1574</Words>
  <Application>Microsoft Office PowerPoint</Application>
  <PresentationFormat>Diavetítés a képernyőre (4:3 oldalarány)</PresentationFormat>
  <Paragraphs>317</Paragraphs>
  <Slides>24</Slides>
  <Notes>22</Notes>
  <HiddenSlides>15</HiddenSlides>
  <MMClips>0</MMClips>
  <ScaleCrop>false</ScaleCrop>
  <HeadingPairs>
    <vt:vector size="8" baseType="variant">
      <vt:variant>
        <vt:lpstr>Használt betűtípusok</vt:lpstr>
      </vt:variant>
      <vt:variant>
        <vt:i4>5</vt:i4>
      </vt:variant>
      <vt:variant>
        <vt:lpstr>Téma</vt:lpstr>
      </vt:variant>
      <vt:variant>
        <vt:i4>1</vt:i4>
      </vt:variant>
      <vt:variant>
        <vt:lpstr>Diacímek</vt:lpstr>
      </vt:variant>
      <vt:variant>
        <vt:i4>24</vt:i4>
      </vt:variant>
      <vt:variant>
        <vt:lpstr>Egyéni diasorok</vt:lpstr>
      </vt:variant>
      <vt:variant>
        <vt:i4>16</vt:i4>
      </vt:variant>
    </vt:vector>
  </HeadingPairs>
  <TitlesOfParts>
    <vt:vector size="46" baseType="lpstr">
      <vt:lpstr>Times.New.Roman.Gras0171</vt:lpstr>
      <vt:lpstr>Arial</vt:lpstr>
      <vt:lpstr>Times New Roman</vt:lpstr>
      <vt:lpstr>Calibri</vt:lpstr>
      <vt:lpstr>Arial Bold</vt:lpstr>
      <vt:lpstr>Alapértelmezett terv</vt:lpstr>
      <vt:lpstr>Measuring innovation in education: individual behaviour and its organisational environment  Institute of Education, National Research University Higher School of Economics  Moscow,  2018 October 16  Gábor Halász ELTE/OFI Budapest</vt:lpstr>
      <vt:lpstr>General background</vt:lpstr>
      <vt:lpstr>The Innova research project</vt:lpstr>
      <vt:lpstr>Conceptualisation and survey tools</vt:lpstr>
      <vt:lpstr>Indicators used in this analysis</vt:lpstr>
      <vt:lpstr>Individual behaviour and organisational context</vt:lpstr>
      <vt:lpstr>Qualitative case studies</vt:lpstr>
      <vt:lpstr>Some conclusions</vt:lpstr>
      <vt:lpstr>Thank you for your attention!</vt:lpstr>
      <vt:lpstr>PowerPoint-bemutató</vt:lpstr>
      <vt:lpstr>PowerPoint-bemutató</vt:lpstr>
      <vt:lpstr>Survey tools and data collection</vt:lpstr>
      <vt:lpstr>Data collection tool (examples of questions)</vt:lpstr>
      <vt:lpstr>The organisational and individual composite innovation activity indicators (CII)</vt:lpstr>
      <vt:lpstr>Innovative work behaviour (IWB) (two factors) </vt:lpstr>
      <vt:lpstr>PowerPoint-bemutató</vt:lpstr>
      <vt:lpstr>Individual innovation activity in four types of organisations (CII, 1-100 scale)</vt:lpstr>
      <vt:lpstr>Innovation activity and learning organisations</vt:lpstr>
      <vt:lpstr>PowerPoint-bemutató</vt:lpstr>
      <vt:lpstr>The level of innovation activity of individuals (CII scores) working in different organisational environments</vt:lpstr>
      <vt:lpstr>The distribution of individuals belonging to different IWB categories within the four groups of organisations with different organisational profiles (OP) </vt:lpstr>
      <vt:lpstr>Clusters of education units on the basis of the six organisational indicators</vt:lpstr>
      <vt:lpstr>Individual innovation activity and behaviour in the four clusters</vt:lpstr>
      <vt:lpstr>Innovation triangle</vt:lpstr>
      <vt:lpstr>Perpsectives</vt:lpstr>
      <vt:lpstr>Dynamic_model</vt:lpstr>
      <vt:lpstr>Sample</vt:lpstr>
      <vt:lpstr>Questionnaire</vt:lpstr>
      <vt:lpstr>BasicData</vt:lpstr>
      <vt:lpstr>CII&amp;4types</vt:lpstr>
      <vt:lpstr>CII&amp;OL</vt:lpstr>
      <vt:lpstr>OLFactors</vt:lpstr>
      <vt:lpstr>CII&amp;4types2</vt:lpstr>
      <vt:lpstr>IWV&amp;4types</vt:lpstr>
      <vt:lpstr>Cluster</vt:lpstr>
      <vt:lpstr>CII&amp;IWBbyClsuters</vt:lpstr>
      <vt:lpstr>CII&amp;Quinn</vt:lpstr>
      <vt:lpstr>Triangle</vt:lpstr>
      <vt:lpstr>IWB</vt:lpstr>
      <vt:lpstr>IWB_factors</vt:lpstr>
    </vt:vector>
  </TitlesOfParts>
  <Company>OKI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Nincs diacím</dc:title>
  <dc:creator>Halász Gábor</dc:creator>
  <cp:lastModifiedBy>Teodóra Lukács</cp:lastModifiedBy>
  <cp:revision>372</cp:revision>
  <cp:lastPrinted>2018-09-01T16:19:48Z</cp:lastPrinted>
  <dcterms:created xsi:type="dcterms:W3CDTF">2000-11-09T16:51:53Z</dcterms:created>
  <dcterms:modified xsi:type="dcterms:W3CDTF">2020-01-07T10:49:24Z</dcterms:modified>
</cp:coreProperties>
</file>