
<file path=[Content_Types].xml><?xml version="1.0" encoding="utf-8"?>
<Types xmlns="http://schemas.openxmlformats.org/package/2006/content-types">
  <Default Extension="bin" ContentType="application/vnd.ms-office.vbaPro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77" r:id="rId4"/>
    <p:sldId id="285" r:id="rId5"/>
    <p:sldId id="296" r:id="rId6"/>
    <p:sldId id="314" r:id="rId7"/>
    <p:sldId id="268" r:id="rId8"/>
    <p:sldId id="307" r:id="rId9"/>
    <p:sldId id="280" r:id="rId10"/>
    <p:sldId id="281" r:id="rId11"/>
    <p:sldId id="308" r:id="rId12"/>
    <p:sldId id="312" r:id="rId13"/>
    <p:sldId id="313" r:id="rId14"/>
    <p:sldId id="315" r:id="rId15"/>
    <p:sldId id="274" r:id="rId16"/>
    <p:sldId id="298" r:id="rId17"/>
    <p:sldId id="309" r:id="rId18"/>
    <p:sldId id="303" r:id="rId19"/>
    <p:sldId id="300" r:id="rId20"/>
    <p:sldId id="311" r:id="rId21"/>
  </p:sldIdLst>
  <p:sldSz cx="9144000" cy="6858000" type="screen4x3"/>
  <p:notesSz cx="6797675" cy="9874250"/>
  <p:custShowLst>
    <p:custShow name="Perpsectives" id="0">
      <p:sldLst>
        <p:sld r:id="rId10"/>
      </p:sldLst>
    </p:custShow>
    <p:custShow name="Dynamic_model" id="1">
      <p:sldLst>
        <p:sld r:id="rId11"/>
      </p:sldLst>
    </p:custShow>
    <p:custShow name="Sample" id="2">
      <p:sldLst>
        <p:sld r:id="rId16"/>
      </p:sldLst>
    </p:custShow>
    <p:custShow name="Questionnaire" id="3">
      <p:sldLst>
        <p:sld r:id="rId12"/>
      </p:sldLst>
    </p:custShow>
    <p:custShow name="BasicData" id="4">
      <p:sldLst>
        <p:sld r:id="rId19"/>
      </p:sldLst>
    </p:custShow>
    <p:custShow name="IWV&amp;4types" id="5">
      <p:sldLst>
        <p:sld r:id="rId20"/>
      </p:sldLst>
    </p:custShow>
    <p:custShow name="NOIR" id="6">
      <p:sldLst>
        <p:sld r:id="rId9"/>
      </p:sldLst>
    </p:custShow>
    <p:custShow name="Data collection" id="7">
      <p:sldLst>
        <p:sld r:id="rId16"/>
      </p:sldLst>
    </p:custShow>
    <p:custShow name="Databases" id="8">
      <p:sldLst>
        <p:sld r:id="rId18"/>
      </p:sldLst>
    </p:custShow>
    <p:custShow name="Kexy issues" id="9">
      <p:sldLst>
        <p:sld r:id="rId13"/>
        <p:sld r:id="rId14"/>
      </p:sldLst>
    </p:custShow>
    <p:custShow name="Performance" id="10">
      <p:sldLst>
        <p:sld r:id="rId21"/>
      </p:sldLst>
    </p:custShow>
    <p:custShow name="Measuring performance" id="11">
      <p:sldLst>
        <p:sld r:id="rId15"/>
      </p:sldLst>
    </p:custShow>
  </p:custShowLst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.New.Roman.Gras0171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.New.Roman.Gras0171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3891" autoAdjust="0"/>
  </p:normalViewPr>
  <p:slideViewPr>
    <p:cSldViewPr>
      <p:cViewPr varScale="1">
        <p:scale>
          <a:sx n="67" d="100"/>
          <a:sy n="67" d="100"/>
        </p:scale>
        <p:origin x="12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8"/>
    </p:cViewPr>
  </p:sorterViewPr>
  <p:notesViewPr>
    <p:cSldViewPr>
      <p:cViewPr varScale="1">
        <p:scale>
          <a:sx n="45" d="100"/>
          <a:sy n="45" d="100"/>
        </p:scale>
        <p:origin x="-180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Halaszg\Documents\A-DOC\Actual\AZ-OTKA%20innov&#225;ci&#243;\Vegyes\ECER\Bolzano\SZAMITASOK\BOLZANO-sz&#225;m&#237;t&#225;so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Halaszg\Documents\A-DOC\Actual\AZ-OTKA%20innov&#225;ci&#243;\Vegyes\Innov&#225;ci&#243;%20&#233;s%20eredm&#233;nyess&#233;g\semm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QIINNFactor!$A$180</c:f>
              <c:strCache>
                <c:ptCount val="1"/>
                <c:pt idx="0">
                  <c:v>ROUTINEMAN (No creativity, no implementation)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QIINNFactor!$B$179:$E$179</c:f>
              <c:strCache>
                <c:ptCount val="4"/>
                <c:pt idx="0">
                  <c:v>"HORSE CART" (Low effectineness, low dynamism organisations)</c:v>
                </c:pt>
                <c:pt idx="1">
                  <c:v>"TRUCK" (High effectineness, low dynamism organisations)</c:v>
                </c:pt>
                <c:pt idx="2">
                  <c:v>"GLIDER" Low effectineness, high dynamism organisations</c:v>
                </c:pt>
                <c:pt idx="3">
                  <c:v>"ROCKET" (High effectineness, high dynamism organisations)</c:v>
                </c:pt>
              </c:strCache>
            </c:strRef>
          </c:cat>
          <c:val>
            <c:numRef>
              <c:f>QIINNFactor!$B$180:$E$180</c:f>
              <c:numCache>
                <c:formatCode>###0.0%</c:formatCode>
                <c:ptCount val="4"/>
                <c:pt idx="0">
                  <c:v>0.28571428571428575</c:v>
                </c:pt>
                <c:pt idx="1">
                  <c:v>0.23577235772357724</c:v>
                </c:pt>
                <c:pt idx="2">
                  <c:v>0.2113821138211382</c:v>
                </c:pt>
                <c:pt idx="3">
                  <c:v>0.13846153846153847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0-4C3C-9423-E386F9C000D7}"/>
            </c:ext>
          </c:extLst>
        </c:ser>
        <c:ser>
          <c:idx val="1"/>
          <c:order val="1"/>
          <c:tx>
            <c:strRef>
              <c:f>QIINNFactor!$A$181</c:f>
              <c:strCache>
                <c:ptCount val="1"/>
                <c:pt idx="0">
                  <c:v>MANAGER (Good implementer without creativity)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QIINNFactor!$B$179:$E$179</c:f>
              <c:strCache>
                <c:ptCount val="4"/>
                <c:pt idx="0">
                  <c:v>"HORSE CART" (Low effectineness, low dynamism organisations)</c:v>
                </c:pt>
                <c:pt idx="1">
                  <c:v>"TRUCK" (High effectineness, low dynamism organisations)</c:v>
                </c:pt>
                <c:pt idx="2">
                  <c:v>"GLIDER" Low effectineness, high dynamism organisations</c:v>
                </c:pt>
                <c:pt idx="3">
                  <c:v>"ROCKET" (High effectineness, high dynamism organisations)</c:v>
                </c:pt>
              </c:strCache>
            </c:strRef>
          </c:cat>
          <c:val>
            <c:numRef>
              <c:f>QIINNFactor!$B$181:$E$181</c:f>
              <c:numCache>
                <c:formatCode>###0.0%</c:formatCode>
                <c:ptCount val="4"/>
                <c:pt idx="0">
                  <c:v>0.26530612244897961</c:v>
                </c:pt>
                <c:pt idx="1">
                  <c:v>0.26829268292682928</c:v>
                </c:pt>
                <c:pt idx="2">
                  <c:v>0.21951219512195125</c:v>
                </c:pt>
                <c:pt idx="3">
                  <c:v>0.16923076923076924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00-4C3C-9423-E386F9C000D7}"/>
            </c:ext>
          </c:extLst>
        </c:ser>
        <c:ser>
          <c:idx val="2"/>
          <c:order val="2"/>
          <c:tx>
            <c:strRef>
              <c:f>QIINNFactor!$A$182</c:f>
              <c:strCache>
                <c:ptCount val="1"/>
                <c:pt idx="0">
                  <c:v>DREAMER (High creativity without implementation)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QIINNFactor!$B$179:$E$179</c:f>
              <c:strCache>
                <c:ptCount val="4"/>
                <c:pt idx="0">
                  <c:v>"HORSE CART" (Low effectineness, low dynamism organisations)</c:v>
                </c:pt>
                <c:pt idx="1">
                  <c:v>"TRUCK" (High effectineness, low dynamism organisations)</c:v>
                </c:pt>
                <c:pt idx="2">
                  <c:v>"GLIDER" Low effectineness, high dynamism organisations</c:v>
                </c:pt>
                <c:pt idx="3">
                  <c:v>"ROCKET" (High effectineness, high dynamism organisations)</c:v>
                </c:pt>
              </c:strCache>
            </c:strRef>
          </c:cat>
          <c:val>
            <c:numRef>
              <c:f>QIINNFactor!$B$182:$E$182</c:f>
              <c:numCache>
                <c:formatCode>###0.0%</c:formatCode>
                <c:ptCount val="4"/>
                <c:pt idx="0">
                  <c:v>0.18877551020408162</c:v>
                </c:pt>
                <c:pt idx="1">
                  <c:v>0.1951219512195122</c:v>
                </c:pt>
                <c:pt idx="2">
                  <c:v>0.14634146341463417</c:v>
                </c:pt>
                <c:pt idx="3">
                  <c:v>0.22051282051282051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00-4C3C-9423-E386F9C000D7}"/>
            </c:ext>
          </c:extLst>
        </c:ser>
        <c:ser>
          <c:idx val="3"/>
          <c:order val="3"/>
          <c:tx>
            <c:strRef>
              <c:f>QIINNFactor!$A$183</c:f>
              <c:strCache>
                <c:ptCount val="1"/>
                <c:pt idx="0">
                  <c:v>INNOVATOR (Both creativity and implementation)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00-4C3C-9423-E386F9C000D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0-4C3C-9423-E386F9C000D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0-4C3C-9423-E386F9C000D7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0-4C3C-9423-E386F9C000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QIINNFactor!$B$179:$E$179</c:f>
              <c:strCache>
                <c:ptCount val="4"/>
                <c:pt idx="0">
                  <c:v>"HORSE CART" (Low effectineness, low dynamism organisations)</c:v>
                </c:pt>
                <c:pt idx="1">
                  <c:v>"TRUCK" (High effectineness, low dynamism organisations)</c:v>
                </c:pt>
                <c:pt idx="2">
                  <c:v>"GLIDER" Low effectineness, high dynamism organisations</c:v>
                </c:pt>
                <c:pt idx="3">
                  <c:v>"ROCKET" (High effectineness, high dynamism organisations)</c:v>
                </c:pt>
              </c:strCache>
            </c:strRef>
          </c:cat>
          <c:val>
            <c:numRef>
              <c:f>QIINNFactor!$B$183:$E$183</c:f>
              <c:numCache>
                <c:formatCode>###0.0%</c:formatCode>
                <c:ptCount val="4"/>
                <c:pt idx="0">
                  <c:v>0.26020408163265307</c:v>
                </c:pt>
                <c:pt idx="1">
                  <c:v>0.30081300813008133</c:v>
                </c:pt>
                <c:pt idx="2">
                  <c:v>0.42276422764227639</c:v>
                </c:pt>
                <c:pt idx="3">
                  <c:v>0.47179487179487184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400-4C3C-9423-E386F9C00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9514544"/>
        <c:axId val="1559517264"/>
      </c:barChart>
      <c:catAx>
        <c:axId val="1559514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9517264"/>
        <c:crosses val="autoZero"/>
        <c:auto val="1"/>
        <c:lblAlgn val="ctr"/>
        <c:lblOffset val="100"/>
        <c:noMultiLvlLbl val="0"/>
      </c:catAx>
      <c:valAx>
        <c:axId val="1559517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951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1434287249841882E-2"/>
          <c:y val="3.8312687924432619E-2"/>
          <c:w val="0.90241152180818163"/>
          <c:h val="0.579024205946367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Munka1!$A$4</c:f>
              <c:strCache>
                <c:ptCount val="1"/>
                <c:pt idx="0">
                  <c:v>Romló teljesítmény (N=130)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"ÜRES VASDOBOZ"             (alacsony egyéni és alacsony szervezeti innovációs viselkedés/aktivitás)</c:v>
                </c:pt>
                <c:pt idx="1">
                  <c:v>"GYÖNGY A VASDOBOZBAN"            (magas egyéni és alacsony szervezeti innovációs viselkedés/aktivitás)</c:v>
                </c:pt>
                <c:pt idx="2">
                  <c:v>"ÜRES KAGYLÓ"            (alacsony egyéni és magas szervezeti innovációs viselkedés/aktivitás)</c:v>
                </c:pt>
                <c:pt idx="3">
                  <c:v>"GYÖNYG A KAGYLÓBAN"        (magas egyéni és magas szervezeti innovációs viselkedés/aktivitás)</c:v>
                </c:pt>
              </c:strCache>
            </c:strRef>
          </c:cat>
          <c:val>
            <c:numRef>
              <c:f>Munka1!$B$4:$E$4</c:f>
              <c:numCache>
                <c:formatCode>###0.0%</c:formatCode>
                <c:ptCount val="4"/>
                <c:pt idx="0">
                  <c:v>0.52307692307692311</c:v>
                </c:pt>
                <c:pt idx="1">
                  <c:v>0.2153846153846154</c:v>
                </c:pt>
                <c:pt idx="2">
                  <c:v>0.13846153846153847</c:v>
                </c:pt>
                <c:pt idx="3">
                  <c:v>0.12307692307692308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0C-4AB6-8523-1AD735B9807F}"/>
            </c:ext>
          </c:extLst>
        </c:ser>
        <c:ser>
          <c:idx val="1"/>
          <c:order val="1"/>
          <c:tx>
            <c:strRef>
              <c:f>Munka1!$A$5</c:f>
              <c:strCache>
                <c:ptCount val="1"/>
                <c:pt idx="0">
                  <c:v>Stagnáló teljesítmény (N=737)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"ÜRES VASDOBOZ"             (alacsony egyéni és alacsony szervezeti innovációs viselkedés/aktivitás)</c:v>
                </c:pt>
                <c:pt idx="1">
                  <c:v>"GYÖNGY A VASDOBOZBAN"            (magas egyéni és alacsony szervezeti innovációs viselkedés/aktivitás)</c:v>
                </c:pt>
                <c:pt idx="2">
                  <c:v>"ÜRES KAGYLÓ"            (alacsony egyéni és magas szervezeti innovációs viselkedés/aktivitás)</c:v>
                </c:pt>
                <c:pt idx="3">
                  <c:v>"GYÖNYG A KAGYLÓBAN"        (magas egyéni és magas szervezeti innovációs viselkedés/aktivitás)</c:v>
                </c:pt>
              </c:strCache>
            </c:strRef>
          </c:cat>
          <c:val>
            <c:numRef>
              <c:f>Munka1!$B$5:$E$5</c:f>
              <c:numCache>
                <c:formatCode>###0.0%</c:formatCode>
                <c:ptCount val="4"/>
                <c:pt idx="0">
                  <c:v>0.30393487109905021</c:v>
                </c:pt>
                <c:pt idx="1">
                  <c:v>0.22795115332428764</c:v>
                </c:pt>
                <c:pt idx="2">
                  <c:v>0.2293080054274084</c:v>
                </c:pt>
                <c:pt idx="3">
                  <c:v>0.23880597014925375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0C-4AB6-8523-1AD735B9807F}"/>
            </c:ext>
          </c:extLst>
        </c:ser>
        <c:ser>
          <c:idx val="2"/>
          <c:order val="2"/>
          <c:tx>
            <c:strRef>
              <c:f>Munka1!$A$6</c:f>
              <c:strCache>
                <c:ptCount val="1"/>
                <c:pt idx="0">
                  <c:v>Javuló teljesírtmény (N=975)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Munka1!$B$3:$E$3</c:f>
              <c:strCache>
                <c:ptCount val="4"/>
                <c:pt idx="0">
                  <c:v>"ÜRES VASDOBOZ"             (alacsony egyéni és alacsony szervezeti innovációs viselkedés/aktivitás)</c:v>
                </c:pt>
                <c:pt idx="1">
                  <c:v>"GYÖNGY A VASDOBOZBAN"            (magas egyéni és alacsony szervezeti innovációs viselkedés/aktivitás)</c:v>
                </c:pt>
                <c:pt idx="2">
                  <c:v>"ÜRES KAGYLÓ"            (alacsony egyéni és magas szervezeti innovációs viselkedés/aktivitás)</c:v>
                </c:pt>
                <c:pt idx="3">
                  <c:v>"GYÖNYG A KAGYLÓBAN"        (magas egyéni és magas szervezeti innovációs viselkedés/aktivitás)</c:v>
                </c:pt>
              </c:strCache>
            </c:strRef>
          </c:cat>
          <c:val>
            <c:numRef>
              <c:f>Munka1!$B$6:$E$6</c:f>
              <c:numCache>
                <c:formatCode>###0.0%</c:formatCode>
                <c:ptCount val="4"/>
                <c:pt idx="0">
                  <c:v>0.25538461538461538</c:v>
                </c:pt>
                <c:pt idx="1">
                  <c:v>0.2153846153846154</c:v>
                </c:pt>
                <c:pt idx="2">
                  <c:v>0.23794871794871797</c:v>
                </c:pt>
                <c:pt idx="3">
                  <c:v>0.29128205128205126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0C-4AB6-8523-1AD735B98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559515088"/>
        <c:axId val="1715986672"/>
      </c:barChart>
      <c:catAx>
        <c:axId val="155951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715986672"/>
        <c:crosses val="autoZero"/>
        <c:auto val="1"/>
        <c:lblAlgn val="ctr"/>
        <c:lblOffset val="100"/>
        <c:noMultiLvlLbl val="0"/>
      </c:catAx>
      <c:valAx>
        <c:axId val="171598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559515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3360755208948E-2"/>
          <c:y val="0.88629843480143367"/>
          <c:w val="0.9730097187541954"/>
          <c:h val="7.6915512971676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E31E38A6-4A40-4AA9-889D-D4938DA200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BEA47C99-1366-4F57-B5A0-A47D558477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218E3F86-847B-4E68-B510-9D3983B64445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Tx/>
              <a:buChar char="•"/>
              <a:defRPr sz="120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05E0336E-C9D3-4644-9813-8C37144A38F5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FontTx/>
              <a:buChar char="•"/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AB73047-3B02-44A9-8297-505A0FA2CCC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F553192-06FA-4CA3-908D-1864C2AA1CD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82EE3194-0989-4C6F-8FDE-1FFC3AA7A65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EBECBA73-69B5-4C86-B8A2-0B8F3C4923C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E03CC2CA-126C-42A4-BB4A-4D3806C7AF6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91063"/>
            <a:ext cx="498792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53254" name="Rectangle 6">
            <a:extLst>
              <a:ext uri="{FF2B5EF4-FFF2-40B4-BE49-F238E27FC236}">
                <a16:creationId xmlns:a16="http://schemas.microsoft.com/office/drawing/2014/main" id="{1CA8771E-37D6-4CB3-A586-0BD152C5357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F0EDA631-0B00-4CD0-888D-FA5DCAE4EF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380538"/>
            <a:ext cx="29448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E33DCC9-DAF1-4673-8C26-A07D0EBBE13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26234CBC-94AD-47A3-9495-C2AF0251F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BE4DD028-F113-49BA-8086-9C7EDD1A0BFD}" type="slidenum">
              <a:rPr lang="hu-HU" altLang="hu-HU" sz="1200" smtClean="0">
                <a:latin typeface="Times New Roman" panose="02020603050405020304" pitchFamily="18" charset="0"/>
              </a:rPr>
              <a:pPr/>
              <a:t>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744688B8-EF34-4FD5-8FDC-18B9A4576F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4F4C8491-BCA0-4840-8C8A-701B60EC4B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995AB08-B5C6-473B-A921-2169EF782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7F66998B-0E54-4ECB-AD01-542A4080B955}" type="slidenum">
              <a:rPr lang="hu-HU" altLang="hu-HU" sz="1200" smtClean="0">
                <a:latin typeface="Times New Roman" panose="02020603050405020304" pitchFamily="18" charset="0"/>
              </a:rPr>
              <a:pPr/>
              <a:t>11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9F15261-CF5A-44E1-B03A-CA37A535738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C686E089-D133-44E0-93ED-0388689DB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BD9F02BC-BA18-420E-9C77-0D88FFDD1F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CD7D0E0-22AE-4C9F-884E-37C73A822FBA}" type="slidenum">
              <a:rPr lang="hu-HU" altLang="hu-HU" sz="1200" smtClean="0">
                <a:latin typeface="Times New Roman" panose="02020603050405020304" pitchFamily="18" charset="0"/>
              </a:rPr>
              <a:pPr/>
              <a:t>12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45F2DA7-B288-4C16-B2BB-1E7545E7D1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75CBC8AB-4552-4C89-A665-D7BC7E9712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861F7FF9-F43D-4D33-9709-70EC4037C9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0378578D-7F24-48B1-876D-21ED28D6D40B}" type="slidenum">
              <a:rPr lang="hu-HU" altLang="hu-HU" sz="1200" smtClean="0">
                <a:latin typeface="Times New Roman" panose="02020603050405020304" pitchFamily="18" charset="0"/>
              </a:rPr>
              <a:pPr/>
              <a:t>13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60E7BC6-C0CD-4244-850E-023733DB007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4705311-C7CD-44AE-86B0-FC0AA43599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C994A07-6763-40F7-89C9-33970D3AF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5828C9A9-2B57-4491-9C6C-3AC5A78F313C}" type="slidenum">
              <a:rPr lang="hu-HU" altLang="hu-HU" sz="1200" smtClean="0">
                <a:latin typeface="Times New Roman" panose="02020603050405020304" pitchFamily="18" charset="0"/>
              </a:rPr>
              <a:pPr/>
              <a:t>14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8A5808D-76E5-44F0-8BC8-E964DC676A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50C7C66-7699-4852-8033-657DE61671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4AE186DD-F731-46E5-B113-66FD34B36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B775D4B0-81C2-4805-95B9-4E0390497E9C}" type="slidenum">
              <a:rPr lang="hu-HU" altLang="hu-HU" sz="1200" smtClean="0">
                <a:latin typeface="Times New Roman" panose="02020603050405020304" pitchFamily="18" charset="0"/>
              </a:rPr>
              <a:pPr/>
              <a:t>15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844E0301-17AE-4F4F-B0B0-BF03031B55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7D03FCF5-D961-4186-88D3-F9D52C9F7A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8585469A-7F7E-49B1-95CC-ADD2BE01D6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A3900AC-3EC6-42A7-BBFB-506AADFE21EB}" type="slidenum">
              <a:rPr lang="hu-HU" altLang="hu-HU" sz="1200" smtClean="0">
                <a:latin typeface="Times New Roman" panose="02020603050405020304" pitchFamily="18" charset="0"/>
              </a:rPr>
              <a:pPr/>
              <a:t>16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CE79CB2-8F6D-4897-96BC-A7F3BE9876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AA5096A8-65D1-4F01-9B00-599F2F99B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6F63046-BF93-46EB-B08B-817B84CC3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C72A457-4748-4020-BE1D-02E068B9EAA4}" type="slidenum">
              <a:rPr lang="hu-HU" altLang="hu-HU" sz="1200" smtClean="0">
                <a:latin typeface="Times New Roman" panose="02020603050405020304" pitchFamily="18" charset="0"/>
              </a:rPr>
              <a:pPr/>
              <a:t>17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A8DCB081-7382-468B-A206-FE710F2A12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9D850092-464A-41AA-AE3F-DC66058C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2B93EF78-E7A9-4458-BCF5-DE57C0DA21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CE61197E-C786-4A35-9E90-1D34443FF3C2}" type="slidenum">
              <a:rPr lang="hu-HU" altLang="hu-HU" sz="1200" smtClean="0">
                <a:latin typeface="Times New Roman" panose="02020603050405020304" pitchFamily="18" charset="0"/>
              </a:rPr>
              <a:pPr/>
              <a:t>18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4359BB9C-56F1-4FD3-92F3-69FA4ABD76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10E49AB5-D3AC-460E-A620-D2B95499A1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B3E720E-0121-43A7-99FD-5A73E7E040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78E33AF8-4670-4854-B91B-7CFA6970A652}" type="slidenum">
              <a:rPr lang="hu-HU" altLang="hu-HU" sz="1200" smtClean="0">
                <a:latin typeface="Times New Roman" panose="02020603050405020304" pitchFamily="18" charset="0"/>
              </a:rPr>
              <a:pPr/>
              <a:t>19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5A8FE84F-8BB3-49D2-B55F-02AC08A391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BF7E1B73-B928-4DDB-A451-B5461C1DE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29B21010-1CAE-4630-B7E5-263D815C71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3845EB6-37CC-4AD5-B42B-2DE828C1F207}" type="slidenum">
              <a:rPr lang="hu-HU" altLang="hu-HU" sz="1200" smtClean="0">
                <a:latin typeface="Times New Roman" panose="02020603050405020304" pitchFamily="18" charset="0"/>
                <a:cs typeface="Arial" panose="020B0604020202020204" pitchFamily="34" charset="0"/>
              </a:rPr>
              <a:pPr/>
              <a:t>20</a:t>
            </a:fld>
            <a:endParaRPr lang="hu-HU" altLang="hu-HU" sz="12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0CBE5C08-EBB2-48AA-B118-ED01167B649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4EB4D51A-D5FF-46CE-A564-E826649E771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239F5E2F-1308-4196-88F0-B447700970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674E1647-7B66-48F2-ACA5-2C271D5DFD98}" type="slidenum">
              <a:rPr lang="hu-HU" altLang="hu-HU" sz="1200" smtClean="0">
                <a:latin typeface="Times New Roman" panose="02020603050405020304" pitchFamily="18" charset="0"/>
              </a:rPr>
              <a:pPr/>
              <a:t>2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1096C38D-2318-4291-AC24-24CFB6DFB7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0FA555CD-D0DA-4CB9-BA7E-EB17F86842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4E144D05-2D20-485F-8AA1-1E3F974CC3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E7FD75CA-E263-4C97-8A73-64A468E18B9F}" type="slidenum">
              <a:rPr lang="hu-HU" altLang="hu-HU" sz="1200" smtClean="0">
                <a:latin typeface="Times New Roman" panose="02020603050405020304" pitchFamily="18" charset="0"/>
              </a:rPr>
              <a:pPr/>
              <a:t>3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A0A1BBE7-546C-4216-B1CA-0D95018EB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94F87AA-3C81-4DF4-BCB7-FD3CB2EAD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DA0DC8B1-EFEC-47C1-AE0B-E8BE2A0679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63B5D18E-67CE-483D-82A0-7B4D65041484}" type="slidenum">
              <a:rPr lang="hu-HU" altLang="hu-HU" sz="1200" smtClean="0">
                <a:latin typeface="Times New Roman" panose="02020603050405020304" pitchFamily="18" charset="0"/>
              </a:rPr>
              <a:pPr/>
              <a:t>4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8F2BAC06-8A9B-4230-B5B0-D3DE0DDAB9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32D77673-9ADE-4F85-BEE2-69D60EB63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4224ECC-C19F-484C-BA66-109D729931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91A733A5-03D7-4101-9F93-ADA229E21054}" type="slidenum">
              <a:rPr lang="hu-HU" altLang="hu-HU" sz="1200" smtClean="0">
                <a:latin typeface="Times New Roman" panose="02020603050405020304" pitchFamily="18" charset="0"/>
              </a:rPr>
              <a:pPr/>
              <a:t>5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75F11BF-B45E-40F6-A0A6-38D4A703391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B4303B1-EB2F-4D6B-BEC5-70C6D00DAA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224F9756-D1E9-4F56-9386-481FE42E33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A7742D92-B846-49CD-96D2-C9441D9066BF}" type="slidenum">
              <a:rPr lang="hu-HU" altLang="hu-HU" sz="1200" smtClean="0">
                <a:latin typeface="Times New Roman" panose="02020603050405020304" pitchFamily="18" charset="0"/>
              </a:rPr>
              <a:pPr/>
              <a:t>6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ADABA36F-B900-4CAB-9495-6C26385CF4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13063918-A196-4530-9728-E0A17123E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47FB51B-1BFE-4958-AA07-6D2FE98F69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9D058040-2549-4834-A05C-8037E5D815FD}" type="slidenum">
              <a:rPr lang="hu-HU" altLang="hu-HU" sz="1200" smtClean="0">
                <a:latin typeface="Times New Roman" panose="02020603050405020304" pitchFamily="18" charset="0"/>
              </a:rPr>
              <a:pPr/>
              <a:t>7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8529A5A-0891-44B6-A286-96DDA5B1C6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A4352C8A-387B-451B-8EFC-B83DA7AEB6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1D11DCB-D031-4A50-B097-B57249C768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F52DACB8-7471-4096-B04C-C3BEED4D8FF1}" type="slidenum">
              <a:rPr lang="hu-HU" altLang="hu-HU" sz="1200" smtClean="0">
                <a:latin typeface="Times New Roman" panose="02020603050405020304" pitchFamily="18" charset="0"/>
              </a:rPr>
              <a:pPr/>
              <a:t>8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00BAF46B-7190-4898-870D-4575B4A84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D97C0589-D674-46DE-BFAD-19D7D7CD4E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alt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kép helye 1">
            <a:extLst>
              <a:ext uri="{FF2B5EF4-FFF2-40B4-BE49-F238E27FC236}">
                <a16:creationId xmlns:a16="http://schemas.microsoft.com/office/drawing/2014/main" id="{81F408DB-FF57-4011-9015-0C309CE209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Jegyzetek helye 2">
            <a:extLst>
              <a:ext uri="{FF2B5EF4-FFF2-40B4-BE49-F238E27FC236}">
                <a16:creationId xmlns:a16="http://schemas.microsoft.com/office/drawing/2014/main" id="{164FCDA8-1B62-4A50-8EB2-DD0430141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hu-HU"/>
          </a:p>
        </p:txBody>
      </p:sp>
      <p:sp>
        <p:nvSpPr>
          <p:cNvPr id="22532" name="Dia számának helye 3">
            <a:extLst>
              <a:ext uri="{FF2B5EF4-FFF2-40B4-BE49-F238E27FC236}">
                <a16:creationId xmlns:a16="http://schemas.microsoft.com/office/drawing/2014/main" id="{47BC1AE7-08E1-467F-BF92-F5716F75FF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fld id="{3EE7B3B5-4767-411E-A26D-6B68A39968C3}" type="slidenum">
              <a:rPr lang="hu-HU" altLang="hu-HU" sz="1200" smtClean="0">
                <a:latin typeface="Times New Roman" panose="02020603050405020304" pitchFamily="18" charset="0"/>
              </a:rPr>
              <a:pPr/>
              <a:t>10</a:t>
            </a:fld>
            <a:endParaRPr lang="hu-HU" altLang="hu-HU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116B3FD-199B-45B3-B9A9-BDB99B9153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5B9780-9EB8-4874-80E1-07813030F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9DC93B-7E55-4E83-A61D-44D70A455A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34F92-61BB-48C2-B48F-F1ED97DE8CD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04518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FEEE4F-520E-47AC-B994-4FD6F497F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E1427B-EFC4-4905-878A-7B2A6B190C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57362AB-BC39-4EB9-A0DA-BA1C55CFD6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F05D7-7FAD-4218-ABF4-2820003A6A9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85308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1AD7AAD-1499-4BB4-AFD1-0362CE6860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17B371-D36C-4098-A28D-8EF1E5DC5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CFDA5C-43B5-4D45-9CA4-0D999321C9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D110D-506B-4EF1-8711-33B3B72D9C6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4605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6372E3-3307-48D2-9CC1-AACBED7B94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AF294E-160B-41F8-A1FB-DC355F6AA5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4A2BA9-F14A-4999-83BE-ABDA2B82B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241F-DF47-465B-B0B0-353287F6C67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4203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7D0DCC-DD6F-4E93-A0C2-5CF547DD31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1A8ECA-CF03-44E2-A172-C4A1EC62D8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361265-DA99-4785-816B-C3FEC5B4E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96BE-C6D8-448D-A2C6-DC51C06B2FB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2127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B70EAC-9F57-4D10-B86F-1E4A6499D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C0B187-0278-4485-95CC-347D4989D2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B17688-0A83-4DA8-B55A-DC822730B5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E48EB-51AE-4C98-9B54-6175DC396D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52734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2CC5914-2E3D-4790-9E62-01161857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DEEED2A-96B8-4EA2-82C5-ED8AA7D56D6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BD6EF9-DE15-47E8-8260-633B886B00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38524-B58B-4A1B-9967-A1D0FEAEF743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41767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B2ED41B-337E-40A8-B719-DA64F603C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5D10097-EBCE-4E01-BDAE-118CF60D7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136B79B-A5D2-4402-879B-7A5E9ADBB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1579C-846F-4703-9538-3134E8A775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1189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2CD7EA-BFD5-4C02-BA53-CE55D3B4BD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90FBAC3-363E-49A4-8DC8-48DEE6C8E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F3915A-C431-40CB-B7FF-EF62AB80E2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BBFB1-8901-4A42-B73E-BA9FAA111D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9289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F47F1C-3B99-430C-9809-7D908DD5B2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F5E5B1-C754-4E76-89EE-0F9F50945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900F2-CA09-4D9E-AC40-AC7E734E4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5F5D-E7D9-4AFE-9D07-5AC66FD7AC3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7303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83DC7-0B6B-466D-9AA2-9EDE9D72AC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DC2C5-5439-4D8A-B639-CA29ED8560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D0684-C4AC-4299-84E3-53D1098F76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4E16E-D9B1-4F3C-B68F-ABEB1B13893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933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20AEDC7-2529-4A9D-A2C0-255298B000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A882720-2A08-4241-9912-E4C0991850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09004A0-72AE-46E2-957C-C24FE364AE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50A665-E23E-43D3-860E-C7E467190C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E16A5B3-8AC7-4DB6-B5DC-D9CA433BF7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06C2639-0222-4704-A67B-636FDDC9E5F4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halaszg.ofi.hu/INNOVAENGLISHWEBSITE/INDEX.ht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fi.hu/sites/default/files/ofipast/2011/05/8.1.-Vezetoi_osszefoglalo-EN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png"/><Relationship Id="rId2" Type="http://schemas.openxmlformats.org/officeDocument/2006/relationships/hyperlink" Target="https://ppk.elte.hu/file/INNOVA_framework_ENGLISH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hyperlink" Target="https://www.google.com/url?sa=i&amp;rct=j&amp;q=&amp;esrc=s&amp;source=images&amp;cd=&amp;cad=rja&amp;uact=8&amp;ved=0ahUKEwjRw7ehxPnRAhXCORQKHTrpDfcQjRwIBw&amp;url=http://www.signes-et-promesses.com/2016/10/le-germe.html&amp;bvm=bv.146094739,d.d24&amp;psig=AFQjCNEqTBozL4F5jdlgJ9s07gZw4E8upA&amp;ust=148640391883123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F18226A-E548-40D8-8B80-9575AAE322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09600"/>
            <a:ext cx="8305800" cy="5534025"/>
          </a:xfrm>
        </p:spPr>
        <p:txBody>
          <a:bodyPr/>
          <a:lstStyle/>
          <a:p>
            <a:r>
              <a:rPr lang="en-GB" altLang="hu-HU" sz="4800"/>
              <a:t>Survey of innovation in education in Hungary</a:t>
            </a:r>
            <a:br>
              <a:rPr lang="en-GB" altLang="hu-HU" sz="4800" b="1"/>
            </a:br>
            <a:br>
              <a:rPr lang="en-GB" altLang="hu-HU" sz="2400"/>
            </a:br>
            <a:r>
              <a:rPr lang="hu-HU" altLang="hu-HU" sz="2400"/>
              <a:t>OECD conference on </a:t>
            </a:r>
            <a:br>
              <a:rPr lang="hu-HU" altLang="hu-HU" sz="2400"/>
            </a:br>
            <a:r>
              <a:rPr lang="en-GB" altLang="hu-HU" sz="2000" b="1"/>
              <a:t>“Innovation in education : </a:t>
            </a:r>
            <a:br>
              <a:rPr lang="en-GB" altLang="hu-HU" sz="2000" b="1"/>
            </a:br>
            <a:r>
              <a:rPr lang="en-GB" altLang="hu-HU" sz="2000" b="1"/>
              <a:t>What has changed in the classroom in the past decade?”</a:t>
            </a:r>
            <a:br>
              <a:rPr lang="hu-HU" altLang="hu-HU" sz="2000"/>
            </a:br>
            <a:br>
              <a:rPr lang="en-GB" altLang="hu-HU" sz="2000"/>
            </a:br>
            <a:r>
              <a:rPr lang="hu-HU" altLang="hu-HU" sz="2000"/>
              <a:t>Paris</a:t>
            </a:r>
            <a:r>
              <a:rPr lang="en-GB" altLang="hu-HU" sz="2000"/>
              <a:t>, 28 January 2019</a:t>
            </a:r>
            <a:br>
              <a:rPr lang="hu-HU" altLang="hu-HU" sz="2000"/>
            </a:br>
            <a:br>
              <a:rPr lang="en-GB" altLang="hu-HU" sz="2000"/>
            </a:br>
            <a:br>
              <a:rPr lang="en-GB" altLang="hu-HU" sz="2800"/>
            </a:br>
            <a:r>
              <a:rPr lang="en-GB" altLang="hu-HU" sz="2400"/>
              <a:t>Gábor Halász</a:t>
            </a:r>
            <a:br>
              <a:rPr lang="en-GB" altLang="hu-HU" sz="2400"/>
            </a:br>
            <a:r>
              <a:rPr lang="en-GB" altLang="hu-HU" sz="2400"/>
              <a:t>ELTE/OFI Budapest</a:t>
            </a:r>
          </a:p>
        </p:txBody>
      </p:sp>
      <p:sp>
        <p:nvSpPr>
          <p:cNvPr id="4099" name="Téglalap 1">
            <a:extLst>
              <a:ext uri="{FF2B5EF4-FFF2-40B4-BE49-F238E27FC236}">
                <a16:creationId xmlns:a16="http://schemas.microsoft.com/office/drawing/2014/main" id="{602A056D-3518-45CD-9DB9-081869A61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3" y="4005263"/>
            <a:ext cx="3265487" cy="1277937"/>
          </a:xfrm>
          <a:prstGeom prst="rect">
            <a:avLst/>
          </a:prstGeom>
          <a:noFill/>
          <a:ln w="381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endParaRPr lang="hu-HU" altLang="hu-HU"/>
          </a:p>
        </p:txBody>
      </p:sp>
      <p:sp>
        <p:nvSpPr>
          <p:cNvPr id="3" name="Téglalap 2">
            <a:extLst>
              <a:ext uri="{FF2B5EF4-FFF2-40B4-BE49-F238E27FC236}">
                <a16:creationId xmlns:a16="http://schemas.microsoft.com/office/drawing/2014/main" id="{AA54FF1E-DC2E-47A6-B056-153508E4D226}"/>
              </a:ext>
            </a:extLst>
          </p:cNvPr>
          <p:cNvSpPr/>
          <p:nvPr/>
        </p:nvSpPr>
        <p:spPr>
          <a:xfrm>
            <a:off x="6588125" y="5970588"/>
            <a:ext cx="2555875" cy="8620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000" dirty="0">
                <a:latin typeface="+mn-lt"/>
              </a:rPr>
              <a:t>This presentation is based on the outcomes of the research projects entitled „</a:t>
            </a:r>
            <a:r>
              <a:rPr lang="en-GB" sz="1000" i="1" dirty="0">
                <a:latin typeface="+mn-lt"/>
              </a:rPr>
              <a:t>The emergence and diffusion of local innovations and their systemic impact in the education sector</a:t>
            </a:r>
            <a:r>
              <a:rPr lang="en-GB" sz="1000" dirty="0">
                <a:latin typeface="+mn-lt"/>
              </a:rPr>
              <a:t>” (No. 115857)  </a:t>
            </a:r>
          </a:p>
        </p:txBody>
      </p:sp>
      <p:sp>
        <p:nvSpPr>
          <p:cNvPr id="4101" name="Szövegdoboz 3">
            <a:extLst>
              <a:ext uri="{FF2B5EF4-FFF2-40B4-BE49-F238E27FC236}">
                <a16:creationId xmlns:a16="http://schemas.microsoft.com/office/drawing/2014/main" id="{7777DDCA-3236-4A04-9231-7C8412D19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513" y="4097338"/>
            <a:ext cx="311308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.New.Roman.Gras0171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.New.Roman.Gras0171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.New.Roman.Gras0171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.New.Roman.Gras0171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.New.Roman.Gras0171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.New.Roman.Gras0171"/>
              </a:defRPr>
            </a:lvl9pPr>
          </a:lstStyle>
          <a:p>
            <a:pPr algn="ctr"/>
            <a:r>
              <a:rPr lang="hu-HU" altLang="hu-HU">
                <a:solidFill>
                  <a:schemeClr val="accent1"/>
                </a:solidFill>
              </a:rPr>
              <a:t>Click on pictures in orange frame!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0AA1641F-B387-4DBA-B8B2-546D9ADA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8913"/>
            <a:ext cx="1944687" cy="3095625"/>
          </a:xfrm>
        </p:spPr>
        <p:txBody>
          <a:bodyPr rtlCol="0">
            <a:normAutofit fontScale="92500" lnSpcReduction="10000"/>
          </a:bodyPr>
          <a:lstStyle/>
          <a:p>
            <a:pPr marL="3600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200" b="1" dirty="0"/>
              <a:t>External influences:</a:t>
            </a:r>
            <a:br>
              <a:rPr lang="en-GB" sz="1700" b="1" dirty="0"/>
            </a:br>
            <a:endParaRPr lang="en-GB" sz="200" b="1" dirty="0"/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dirty="0"/>
              <a:t> </a:t>
            </a:r>
            <a:r>
              <a:rPr lang="en-GB" sz="1400" dirty="0"/>
              <a:t>General regulatory environment and incentives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 Development interventions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 Sectoral specificities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 Specificities of the national and sectoral innovation system</a:t>
            </a:r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dirty="0"/>
              <a:t> Available „innovation supply”, known models</a:t>
            </a:r>
            <a:endParaRPr lang="hu-HU" sz="1400" dirty="0"/>
          </a:p>
          <a:p>
            <a:pPr marL="3600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400" dirty="0"/>
              <a:t> </a:t>
            </a:r>
            <a:r>
              <a:rPr lang="en-GB" sz="1400" dirty="0"/>
              <a:t>Unknown factors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CCC63309-68F3-47D2-B59D-416ABEDB1D1A}"/>
              </a:ext>
            </a:extLst>
          </p:cNvPr>
          <p:cNvSpPr/>
          <p:nvPr/>
        </p:nvSpPr>
        <p:spPr>
          <a:xfrm>
            <a:off x="2339975" y="3640138"/>
            <a:ext cx="2447925" cy="14843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C6DD9C54-E73E-4DB8-99F0-C030379C290D}"/>
              </a:ext>
            </a:extLst>
          </p:cNvPr>
          <p:cNvSpPr/>
          <p:nvPr/>
        </p:nvSpPr>
        <p:spPr>
          <a:xfrm>
            <a:off x="2195513" y="2205038"/>
            <a:ext cx="6553200" cy="4608512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7" name="Tartalom helye 2">
            <a:extLst>
              <a:ext uri="{FF2B5EF4-FFF2-40B4-BE49-F238E27FC236}">
                <a16:creationId xmlns:a16="http://schemas.microsoft.com/office/drawing/2014/main" id="{619EE49A-217B-492D-AD7B-34011C295085}"/>
              </a:ext>
            </a:extLst>
          </p:cNvPr>
          <p:cNvSpPr txBox="1">
            <a:spLocks/>
          </p:cNvSpPr>
          <p:nvPr/>
        </p:nvSpPr>
        <p:spPr bwMode="auto">
          <a:xfrm>
            <a:off x="3563938" y="2781300"/>
            <a:ext cx="195897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2400" b="1">
                <a:latin typeface="Calibri" panose="020F0502020204030204" pitchFamily="34" charset="0"/>
              </a:rPr>
              <a:t>Organisation</a:t>
            </a:r>
          </a:p>
        </p:txBody>
      </p:sp>
      <p:sp>
        <p:nvSpPr>
          <p:cNvPr id="8" name="Jobbra nyíl 7">
            <a:extLst>
              <a:ext uri="{FF2B5EF4-FFF2-40B4-BE49-F238E27FC236}">
                <a16:creationId xmlns:a16="http://schemas.microsoft.com/office/drawing/2014/main" id="{3E418E70-0413-4B85-8C4B-B7B304133A31}"/>
              </a:ext>
            </a:extLst>
          </p:cNvPr>
          <p:cNvSpPr/>
          <p:nvPr/>
        </p:nvSpPr>
        <p:spPr>
          <a:xfrm rot="2246638">
            <a:off x="2325688" y="1576388"/>
            <a:ext cx="2814637" cy="431800"/>
          </a:xfrm>
          <a:prstGeom prst="rightArrow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9" name="Tartalom helye 2">
            <a:extLst>
              <a:ext uri="{FF2B5EF4-FFF2-40B4-BE49-F238E27FC236}">
                <a16:creationId xmlns:a16="http://schemas.microsoft.com/office/drawing/2014/main" id="{0DA8A06B-6CFF-4B61-BCEB-F6F9EA0081B0}"/>
              </a:ext>
            </a:extLst>
          </p:cNvPr>
          <p:cNvSpPr txBox="1">
            <a:spLocks/>
          </p:cNvSpPr>
          <p:nvPr/>
        </p:nvSpPr>
        <p:spPr bwMode="auto">
          <a:xfrm>
            <a:off x="2771775" y="3860800"/>
            <a:ext cx="17287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1600" b="1">
                <a:latin typeface="Calibri" panose="020F0502020204030204" pitchFamily="34" charset="0"/>
              </a:rPr>
              <a:t>Concrete innovation</a:t>
            </a:r>
            <a:br>
              <a:rPr lang="en-GB" altLang="hu-HU" sz="1600" b="1">
                <a:latin typeface="Calibri" panose="020F0502020204030204" pitchFamily="34" charset="0"/>
              </a:rPr>
            </a:br>
            <a:r>
              <a:rPr lang="en-GB" altLang="hu-HU" sz="1600">
                <a:latin typeface="Calibri" panose="020F0502020204030204" pitchFamily="34" charset="0"/>
              </a:rPr>
              <a:t>(process and </a:t>
            </a:r>
            <a:r>
              <a:rPr lang="hu-HU" altLang="hu-HU" sz="1600">
                <a:latin typeface="Calibri" panose="020F0502020204030204" pitchFamily="34" charset="0"/>
              </a:rPr>
              <a:t>product</a:t>
            </a:r>
            <a:endParaRPr lang="en-GB" altLang="hu-HU" sz="1600">
              <a:latin typeface="Calibri" panose="020F0502020204030204" pitchFamily="34" charset="0"/>
            </a:endParaRPr>
          </a:p>
        </p:txBody>
      </p:sp>
      <p:sp>
        <p:nvSpPr>
          <p:cNvPr id="10" name="Jobbra nyíl 9">
            <a:extLst>
              <a:ext uri="{FF2B5EF4-FFF2-40B4-BE49-F238E27FC236}">
                <a16:creationId xmlns:a16="http://schemas.microsoft.com/office/drawing/2014/main" id="{0C3A314E-5F8A-45D0-9B46-2587766A097C}"/>
              </a:ext>
            </a:extLst>
          </p:cNvPr>
          <p:cNvSpPr/>
          <p:nvPr/>
        </p:nvSpPr>
        <p:spPr>
          <a:xfrm rot="10550434">
            <a:off x="4438650" y="3778250"/>
            <a:ext cx="1682750" cy="344488"/>
          </a:xfrm>
          <a:prstGeom prst="rightArrow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11" name="Tartalom helye 2">
            <a:extLst>
              <a:ext uri="{FF2B5EF4-FFF2-40B4-BE49-F238E27FC236}">
                <a16:creationId xmlns:a16="http://schemas.microsoft.com/office/drawing/2014/main" id="{9ECABA30-D96F-414E-8BF4-55BEB6231EF4}"/>
              </a:ext>
            </a:extLst>
          </p:cNvPr>
          <p:cNvSpPr txBox="1">
            <a:spLocks/>
          </p:cNvSpPr>
          <p:nvPr/>
        </p:nvSpPr>
        <p:spPr>
          <a:xfrm>
            <a:off x="6165850" y="3284538"/>
            <a:ext cx="2295525" cy="2592387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0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sz="2600" b="1" dirty="0">
                <a:latin typeface="+mn-lt"/>
              </a:rPr>
              <a:t>Internal influences:</a:t>
            </a:r>
            <a:br>
              <a:rPr lang="en-GB" sz="2600" b="1" dirty="0">
                <a:latin typeface="+mn-lt"/>
              </a:rPr>
            </a:br>
            <a:r>
              <a:rPr lang="en-GB" sz="12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THE LEVEL OF THE </a:t>
            </a:r>
            <a:r>
              <a:rPr lang="en-GB" sz="1400" b="1" dirty="0">
                <a:latin typeface="+mn-lt"/>
              </a:rPr>
              <a:t>ORGANISATION</a:t>
            </a:r>
            <a:r>
              <a:rPr lang="en-GB" sz="1400" dirty="0">
                <a:latin typeface="+mn-lt"/>
              </a:rPr>
              <a:t>:</a:t>
            </a:r>
            <a:r>
              <a:rPr lang="hu-HU" sz="1400" dirty="0">
                <a:latin typeface="+mn-lt"/>
              </a:rPr>
              <a:t> </a:t>
            </a:r>
            <a:endParaRPr lang="en-GB" sz="1400" dirty="0">
              <a:latin typeface="+mn-lt"/>
            </a:endParaRP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i="1" dirty="0">
                <a:latin typeface="+mn-lt"/>
              </a:rPr>
              <a:t>  Perceived problems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i="1" dirty="0">
                <a:latin typeface="+mn-lt"/>
              </a:rPr>
              <a:t>  Perceived external influences and reaction to them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i="1" dirty="0">
                <a:latin typeface="+mn-lt"/>
              </a:rPr>
              <a:t>  Dynamic organisational capabilities</a:t>
            </a:r>
          </a:p>
          <a:p>
            <a:pPr marL="108000" lvl="1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i="1" dirty="0">
                <a:latin typeface="+mn-lt"/>
              </a:rPr>
              <a:t> Organisational culture, leadership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b="1" dirty="0">
                <a:latin typeface="+mn-lt"/>
              </a:rPr>
              <a:t>  </a:t>
            </a:r>
            <a:r>
              <a:rPr lang="en-GB" sz="1400" dirty="0">
                <a:latin typeface="+mn-lt"/>
              </a:rPr>
              <a:t>THE LEVEL OF </a:t>
            </a:r>
            <a:r>
              <a:rPr lang="en-GB" sz="1400" b="1" dirty="0">
                <a:latin typeface="+mn-lt"/>
              </a:rPr>
              <a:t>GROUPS</a:t>
            </a:r>
            <a:r>
              <a:rPr lang="en-GB" sz="1400" dirty="0">
                <a:latin typeface="+mn-lt"/>
              </a:rPr>
              <a:t>:</a:t>
            </a:r>
          </a:p>
          <a:p>
            <a:pPr marL="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i="1" dirty="0">
                <a:latin typeface="+mn-lt"/>
              </a:rPr>
              <a:t>  Communities of practice and </a:t>
            </a:r>
            <a:r>
              <a:rPr lang="en-GB" sz="1400" dirty="0">
                <a:latin typeface="+mn-lt"/>
              </a:rPr>
              <a:t>their capacities and behaviour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200" dirty="0">
                <a:latin typeface="+mn-lt"/>
              </a:rPr>
              <a:t> </a:t>
            </a:r>
            <a:r>
              <a:rPr lang="en-GB" sz="1400" dirty="0">
                <a:latin typeface="+mn-lt"/>
              </a:rPr>
              <a:t>THE LEVEL OF </a:t>
            </a:r>
            <a:r>
              <a:rPr lang="en-GB" sz="1400" b="1" dirty="0">
                <a:latin typeface="+mn-lt"/>
              </a:rPr>
              <a:t>INDIVIDUALS</a:t>
            </a:r>
            <a:r>
              <a:rPr lang="en-GB" sz="1400" dirty="0">
                <a:latin typeface="+mn-lt"/>
              </a:rPr>
              <a:t>:</a:t>
            </a:r>
          </a:p>
          <a:p>
            <a:pPr marL="108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400" dirty="0">
                <a:latin typeface="+mn-lt"/>
              </a:rPr>
              <a:t>  </a:t>
            </a:r>
            <a:r>
              <a:rPr lang="en-GB" sz="1400" i="1" dirty="0">
                <a:latin typeface="+mn-lt"/>
              </a:rPr>
              <a:t>Activity, behaviour</a:t>
            </a:r>
          </a:p>
          <a:p>
            <a:pPr marL="360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200" dirty="0">
              <a:latin typeface="+mn-lt"/>
            </a:endParaRPr>
          </a:p>
        </p:txBody>
      </p:sp>
      <p:cxnSp>
        <p:nvCxnSpPr>
          <p:cNvPr id="13" name="Egyenes összekötő nyíllal 12">
            <a:extLst>
              <a:ext uri="{FF2B5EF4-FFF2-40B4-BE49-F238E27FC236}">
                <a16:creationId xmlns:a16="http://schemas.microsoft.com/office/drawing/2014/main" id="{FFF1680B-DD73-4C60-A63C-A45ACE02EB57}"/>
              </a:ext>
            </a:extLst>
          </p:cNvPr>
          <p:cNvCxnSpPr/>
          <p:nvPr/>
        </p:nvCxnSpPr>
        <p:spPr>
          <a:xfrm>
            <a:off x="4221163" y="4979988"/>
            <a:ext cx="512762" cy="6477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artalom helye 2">
            <a:extLst>
              <a:ext uri="{FF2B5EF4-FFF2-40B4-BE49-F238E27FC236}">
                <a16:creationId xmlns:a16="http://schemas.microsoft.com/office/drawing/2014/main" id="{36F8AAEF-52FF-48DC-9936-797EDB5E0E53}"/>
              </a:ext>
            </a:extLst>
          </p:cNvPr>
          <p:cNvSpPr txBox="1">
            <a:spLocks/>
          </p:cNvSpPr>
          <p:nvPr/>
        </p:nvSpPr>
        <p:spPr bwMode="auto">
          <a:xfrm>
            <a:off x="4310063" y="5600700"/>
            <a:ext cx="16192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1600" i="1">
                <a:latin typeface="Calibri" panose="020F0502020204030204" pitchFamily="34" charset="0"/>
              </a:rPr>
              <a:t>Internal diffusion</a:t>
            </a:r>
          </a:p>
        </p:txBody>
      </p:sp>
      <p:cxnSp>
        <p:nvCxnSpPr>
          <p:cNvPr id="15" name="Egyenes összekötő nyíllal 14">
            <a:extLst>
              <a:ext uri="{FF2B5EF4-FFF2-40B4-BE49-F238E27FC236}">
                <a16:creationId xmlns:a16="http://schemas.microsoft.com/office/drawing/2014/main" id="{ABBFFDEF-4450-489B-8AAA-FA459A2866D4}"/>
              </a:ext>
            </a:extLst>
          </p:cNvPr>
          <p:cNvCxnSpPr/>
          <p:nvPr/>
        </p:nvCxnSpPr>
        <p:spPr>
          <a:xfrm flipV="1">
            <a:off x="4284663" y="1989138"/>
            <a:ext cx="2087562" cy="187166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artalom helye 2">
            <a:extLst>
              <a:ext uri="{FF2B5EF4-FFF2-40B4-BE49-F238E27FC236}">
                <a16:creationId xmlns:a16="http://schemas.microsoft.com/office/drawing/2014/main" id="{A347796E-370C-4151-89A9-8D2B178BA2EB}"/>
              </a:ext>
            </a:extLst>
          </p:cNvPr>
          <p:cNvSpPr txBox="1">
            <a:spLocks/>
          </p:cNvSpPr>
          <p:nvPr/>
        </p:nvSpPr>
        <p:spPr bwMode="auto">
          <a:xfrm>
            <a:off x="6410325" y="1852613"/>
            <a:ext cx="17272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1600" i="1">
                <a:latin typeface="Calibri" panose="020F0502020204030204" pitchFamily="34" charset="0"/>
              </a:rPr>
              <a:t>External diffusion</a:t>
            </a:r>
          </a:p>
        </p:txBody>
      </p:sp>
      <p:cxnSp>
        <p:nvCxnSpPr>
          <p:cNvPr id="18" name="Egyenes összekötő nyíllal 17">
            <a:extLst>
              <a:ext uri="{FF2B5EF4-FFF2-40B4-BE49-F238E27FC236}">
                <a16:creationId xmlns:a16="http://schemas.microsoft.com/office/drawing/2014/main" id="{991FF460-971C-4520-80F9-EE637202A29F}"/>
              </a:ext>
            </a:extLst>
          </p:cNvPr>
          <p:cNvCxnSpPr/>
          <p:nvPr/>
        </p:nvCxnSpPr>
        <p:spPr>
          <a:xfrm flipV="1">
            <a:off x="6985000" y="1238250"/>
            <a:ext cx="576263" cy="52387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artalom helye 2">
            <a:extLst>
              <a:ext uri="{FF2B5EF4-FFF2-40B4-BE49-F238E27FC236}">
                <a16:creationId xmlns:a16="http://schemas.microsoft.com/office/drawing/2014/main" id="{17567201-247E-4366-BE8E-62EE8F3F5041}"/>
              </a:ext>
            </a:extLst>
          </p:cNvPr>
          <p:cNvSpPr txBox="1">
            <a:spLocks/>
          </p:cNvSpPr>
          <p:nvPr/>
        </p:nvSpPr>
        <p:spPr bwMode="auto">
          <a:xfrm>
            <a:off x="7667625" y="873125"/>
            <a:ext cx="1657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1600" i="1">
                <a:latin typeface="Calibri" panose="020F0502020204030204" pitchFamily="34" charset="0"/>
              </a:rPr>
              <a:t>System level </a:t>
            </a:r>
            <a:endParaRPr lang="hu-HU" altLang="hu-HU" sz="1600" i="1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hu-HU" sz="1600" i="1">
                <a:latin typeface="Calibri" panose="020F0502020204030204" pitchFamily="34" charset="0"/>
              </a:rPr>
              <a:t>performance</a:t>
            </a:r>
          </a:p>
        </p:txBody>
      </p:sp>
      <p:cxnSp>
        <p:nvCxnSpPr>
          <p:cNvPr id="33" name="Egyenes összekötő nyíllal 32">
            <a:extLst>
              <a:ext uri="{FF2B5EF4-FFF2-40B4-BE49-F238E27FC236}">
                <a16:creationId xmlns:a16="http://schemas.microsoft.com/office/drawing/2014/main" id="{D849E1B7-24C1-4DCC-BCC2-C108744FEB62}"/>
              </a:ext>
            </a:extLst>
          </p:cNvPr>
          <p:cNvCxnSpPr/>
          <p:nvPr/>
        </p:nvCxnSpPr>
        <p:spPr>
          <a:xfrm flipV="1">
            <a:off x="4437063" y="4221163"/>
            <a:ext cx="1647825" cy="144462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gyenes összekötő nyíllal 34">
            <a:extLst>
              <a:ext uri="{FF2B5EF4-FFF2-40B4-BE49-F238E27FC236}">
                <a16:creationId xmlns:a16="http://schemas.microsoft.com/office/drawing/2014/main" id="{096BF3C4-1675-422D-AF2B-669A589257AB}"/>
              </a:ext>
            </a:extLst>
          </p:cNvPr>
          <p:cNvCxnSpPr/>
          <p:nvPr/>
        </p:nvCxnSpPr>
        <p:spPr>
          <a:xfrm flipV="1">
            <a:off x="5522913" y="4724400"/>
            <a:ext cx="647700" cy="57626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>
            <a:extLst>
              <a:ext uri="{FF2B5EF4-FFF2-40B4-BE49-F238E27FC236}">
                <a16:creationId xmlns:a16="http://schemas.microsoft.com/office/drawing/2014/main" id="{89AAC8FC-2911-407A-880D-2881460F07D4}"/>
              </a:ext>
            </a:extLst>
          </p:cNvPr>
          <p:cNvCxnSpPr/>
          <p:nvPr/>
        </p:nvCxnSpPr>
        <p:spPr>
          <a:xfrm>
            <a:off x="5040313" y="5905500"/>
            <a:ext cx="274637" cy="3238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artalom helye 2">
            <a:extLst>
              <a:ext uri="{FF2B5EF4-FFF2-40B4-BE49-F238E27FC236}">
                <a16:creationId xmlns:a16="http://schemas.microsoft.com/office/drawing/2014/main" id="{4FFD9788-5167-4BA7-BEDA-8E8991D07790}"/>
              </a:ext>
            </a:extLst>
          </p:cNvPr>
          <p:cNvSpPr txBox="1">
            <a:spLocks/>
          </p:cNvSpPr>
          <p:nvPr/>
        </p:nvSpPr>
        <p:spPr bwMode="auto">
          <a:xfrm>
            <a:off x="5329238" y="6007100"/>
            <a:ext cx="19446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9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hu-HU" sz="1600" i="1">
                <a:latin typeface="Calibri" panose="020F0502020204030204" pitchFamily="34" charset="0"/>
              </a:rPr>
              <a:t>Internal </a:t>
            </a:r>
            <a:br>
              <a:rPr lang="hu-HU" altLang="hu-HU" sz="1600" i="1">
                <a:latin typeface="Calibri" panose="020F0502020204030204" pitchFamily="34" charset="0"/>
              </a:rPr>
            </a:br>
            <a:r>
              <a:rPr lang="en-GB" altLang="hu-HU" sz="1600" i="1">
                <a:latin typeface="Calibri" panose="020F0502020204030204" pitchFamily="34" charset="0"/>
              </a:rPr>
              <a:t>performance</a:t>
            </a: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36CD39CA-5711-40DB-832C-085A0C311AA3}"/>
              </a:ext>
            </a:extLst>
          </p:cNvPr>
          <p:cNvSpPr/>
          <p:nvPr/>
        </p:nvSpPr>
        <p:spPr>
          <a:xfrm>
            <a:off x="96838" y="4302125"/>
            <a:ext cx="1944687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hu-HU" sz="36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The Innova </a:t>
            </a:r>
            <a:r>
              <a:rPr lang="en-GB" altLang="hu-HU" sz="3600" i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d</a:t>
            </a:r>
            <a:r>
              <a:rPr lang="en-GB" sz="3600" i="1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ynamic</a:t>
            </a:r>
            <a:r>
              <a:rPr lang="en-GB" sz="36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en-GB" altLang="hu-HU" sz="36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model</a:t>
            </a:r>
            <a:endParaRPr lang="en-GB" sz="3600" kern="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  <p:bldP spid="6" grpId="0" animBg="1"/>
      <p:bldP spid="7" grpId="0" build="p"/>
      <p:bldP spid="8" grpId="0" animBg="1"/>
      <p:bldP spid="9" grpId="0" build="p"/>
      <p:bldP spid="10" grpId="0" animBg="1"/>
      <p:bldP spid="11" grpId="0" build="p" bldLvl="2"/>
      <p:bldP spid="14" grpId="0" build="p"/>
      <p:bldP spid="17" grpId="0" build="p"/>
      <p:bldP spid="22" grpId="0" build="p"/>
      <p:bldP spid="2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7E2630EB-9986-4BBA-BEC3-D6D74B6C0B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630237"/>
          </a:xfrm>
        </p:spPr>
        <p:txBody>
          <a:bodyPr/>
          <a:lstStyle/>
          <a:p>
            <a:r>
              <a:rPr lang="en-GB" altLang="hu-HU" sz="4800"/>
              <a:t>Survey and data collection tools</a:t>
            </a:r>
            <a:endParaRPr lang="en-GB" altLang="hu-HU" sz="320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19F6EE3-FA88-43E2-9A9C-6AECF59AC459}"/>
              </a:ext>
            </a:extLst>
          </p:cNvPr>
          <p:cNvSpPr/>
          <p:nvPr/>
        </p:nvSpPr>
        <p:spPr>
          <a:xfrm>
            <a:off x="327025" y="1125538"/>
            <a:ext cx="8551863" cy="51863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Key issues of tool design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Electronic questionnaires 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(English and Chinese translations available)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i="1" dirty="0">
                <a:latin typeface="+mn-lt"/>
                <a:cs typeface="Times New Roman" panose="02020603050405020304" pitchFamily="18" charset="0"/>
              </a:rPr>
              <a:t>Organisational</a:t>
            </a:r>
            <a:r>
              <a:rPr lang="en-GB" altLang="hu-HU" sz="24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i="1" dirty="0">
                <a:latin typeface="+mn-lt"/>
                <a:cs typeface="Times New Roman" panose="02020603050405020304" pitchFamily="18" charset="0"/>
              </a:rPr>
              <a:t>Individual</a:t>
            </a:r>
            <a:r>
              <a:rPr lang="en-GB" altLang="hu-HU" sz="2400" dirty="0">
                <a:latin typeface="+mn-lt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solidFill>
                  <a:srgbClr val="FFFFFF"/>
                </a:solidFill>
                <a:latin typeface="Times New Roman"/>
              </a:rPr>
              <a:t>Face to face survey tool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solidFill>
                  <a:srgbClr val="FFFFFF"/>
                </a:solidFill>
                <a:latin typeface="Times New Roman"/>
              </a:rPr>
              <a:t>Sets of questions answered by the interviewer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solidFill>
                  <a:srgbClr val="FFFFFF"/>
                </a:solidFill>
                <a:latin typeface="Times New Roman"/>
              </a:rPr>
              <a:t>Questions on one selected concrete innovation </a:t>
            </a:r>
            <a:br>
              <a:rPr lang="en-GB" altLang="hu-HU" sz="2400" dirty="0">
                <a:solidFill>
                  <a:srgbClr val="FFFFFF"/>
                </a:solidFill>
                <a:latin typeface="Times New Roman"/>
              </a:rPr>
            </a:br>
            <a:r>
              <a:rPr lang="en-GB" altLang="hu-HU" sz="2000" dirty="0">
                <a:solidFill>
                  <a:srgbClr val="FFFFFF"/>
                </a:solidFill>
                <a:latin typeface="Times New Roman"/>
              </a:rPr>
              <a:t>(applying the MIRP model)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solidFill>
                  <a:srgbClr val="FFFFFF"/>
                </a:solidFill>
                <a:latin typeface="Times New Roman"/>
              </a:rPr>
              <a:t>Motivation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solidFill>
                  <a:srgbClr val="FFFFFF"/>
                </a:solidFill>
                <a:latin typeface="Times New Roman"/>
              </a:rPr>
              <a:t>Values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solidFill>
                  <a:srgbClr val="FFFFFF"/>
                </a:solidFill>
                <a:latin typeface="Times New Roman"/>
              </a:rPr>
              <a:t>Case study protocol</a:t>
            </a:r>
          </a:p>
        </p:txBody>
      </p:sp>
      <p:pic>
        <p:nvPicPr>
          <p:cNvPr id="5" name="Kép 4">
            <a:hlinkClick r:id="rId3" action="ppaction://hlinksldjump"/>
            <a:extLst>
              <a:ext uri="{FF2B5EF4-FFF2-40B4-BE49-F238E27FC236}">
                <a16:creationId xmlns:a16="http://schemas.microsoft.com/office/drawing/2014/main" id="{1764901B-7456-41A2-8C9A-FE0EE7A0D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2555875"/>
            <a:ext cx="1382713" cy="10080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9&amp;return=true"/>
            <a:extLst>
              <a:ext uri="{FF2B5EF4-FFF2-40B4-BE49-F238E27FC236}">
                <a16:creationId xmlns:a16="http://schemas.microsoft.com/office/drawing/2014/main" id="{08F7C1E4-15B7-4670-9C0F-867F5E9909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1206500"/>
            <a:ext cx="1385888" cy="10429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BBF2FAF6-75F2-45A4-BA45-9124C19D442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5188" y="4797425"/>
            <a:ext cx="2924175" cy="1709738"/>
          </a:xfrm>
          <a:prstGeom prst="rect">
            <a:avLst/>
          </a:prstGeom>
          <a:noFill/>
          <a:ln w="12700">
            <a:solidFill>
              <a:schemeClr val="bg1">
                <a:lumMod val="95000"/>
              </a:schemeClr>
            </a:solidFill>
          </a:ln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A2FFCAD7-0BC6-4FF3-8E7F-9086A70CC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6519863"/>
            <a:ext cx="4572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hu-HU" altLang="hu-HU" sz="800">
                <a:cs typeface="Calibri" panose="020F0502020204030204" pitchFamily="34" charset="0"/>
              </a:rPr>
              <a:t>Van de Ven, Andrew H. – Angle, Harold L. – Poole, Marshall Scott (2000): Research on the Management of Innovation. The Minnesota Studies. Oxford University Press</a:t>
            </a:r>
            <a:endParaRPr lang="en-GB" altLang="hu-HU" sz="800">
              <a:latin typeface="Times.New.Roman.Gras0171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B17AB4DA-8A72-401F-9079-3F0B83299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1152525"/>
          </a:xfrm>
        </p:spPr>
        <p:txBody>
          <a:bodyPr/>
          <a:lstStyle/>
          <a:p>
            <a:r>
              <a:rPr lang="en-GB" altLang="hu-HU"/>
              <a:t>Key issues and solutions of survey tool design/1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548B6C3F-D84D-4859-B3B1-0B2506D8FAB1}"/>
              </a:ext>
            </a:extLst>
          </p:cNvPr>
          <p:cNvSpPr/>
          <p:nvPr/>
        </p:nvSpPr>
        <p:spPr>
          <a:xfrm>
            <a:off x="107950" y="1557338"/>
            <a:ext cx="87122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A major challenge: using the same tool</a:t>
            </a:r>
            <a:br>
              <a:rPr lang="hu-HU" altLang="hu-HU" dirty="0">
                <a:latin typeface="+mn-lt"/>
              </a:rPr>
            </a:br>
            <a:r>
              <a:rPr lang="en-GB" altLang="hu-HU" dirty="0">
                <a:latin typeface="+mn-lt"/>
              </a:rPr>
              <a:t>in all subsystems </a:t>
            </a:r>
            <a:br>
              <a:rPr lang="hu-HU" altLang="hu-HU" dirty="0">
                <a:latin typeface="+mn-lt"/>
              </a:rPr>
            </a:br>
            <a:r>
              <a:rPr lang="hu-HU" altLang="hu-HU" sz="2400" dirty="0">
                <a:latin typeface="+mn-lt"/>
              </a:rPr>
              <a:t>(</a:t>
            </a:r>
            <a:r>
              <a:rPr lang="en-GB" altLang="hu-HU" sz="2400" dirty="0">
                <a:latin typeface="+mn-lt"/>
              </a:rPr>
              <a:t>from kindergartens to doctoral schools</a:t>
            </a:r>
            <a:r>
              <a:rPr lang="hu-HU" altLang="hu-HU" sz="2400" dirty="0">
                <a:latin typeface="+mn-lt"/>
              </a:rPr>
              <a:t>)</a:t>
            </a:r>
            <a:endParaRPr lang="en-GB" altLang="hu-HU" sz="24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Collecting both organisational and individual level data and connecting them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Focusing on both general processes and specific concrete innovations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Focusing on occurrence and frequency of events (less on attitudes)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(„never”, „few times”, often, very often)</a:t>
            </a:r>
            <a:endParaRPr lang="hu-HU" altLang="hu-HU" sz="2400" dirty="0">
              <a:latin typeface="+mn-lt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solidFill>
                  <a:srgbClr val="FFFFFF"/>
                </a:solidFill>
                <a:latin typeface="Times New Roman"/>
              </a:rPr>
              <a:t>Avoiding the use of the term „innovation</a:t>
            </a:r>
            <a:r>
              <a:rPr lang="hu-HU" altLang="hu-HU" dirty="0">
                <a:solidFill>
                  <a:srgbClr val="FFFFFF"/>
                </a:solidFill>
                <a:latin typeface="Times New Roman"/>
              </a:rPr>
              <a:t>”</a:t>
            </a:r>
            <a:endParaRPr lang="en-GB" altLang="hu-HU" dirty="0">
              <a:solidFill>
                <a:srgbClr val="FFFFFF"/>
              </a:solidFill>
              <a:latin typeface="Times New Roman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endParaRPr lang="en-GB" altLang="hu-H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91D9530C-FC6D-4D4C-9622-AF3351F9C6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1295400"/>
          </a:xfrm>
        </p:spPr>
        <p:txBody>
          <a:bodyPr/>
          <a:lstStyle/>
          <a:p>
            <a:r>
              <a:rPr lang="en-GB" altLang="hu-HU"/>
              <a:t>Key issues and solutions of survey tool design/2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3FFD6DEE-648C-43A0-A95B-62F40183A50D}"/>
              </a:ext>
            </a:extLst>
          </p:cNvPr>
          <p:cNvSpPr/>
          <p:nvPr/>
        </p:nvSpPr>
        <p:spPr>
          <a:xfrm>
            <a:off x="107950" y="1700213"/>
            <a:ext cx="8140700" cy="489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Collecting data on transfer and diffusion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general features of adaptation and sharing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naming concrete institutions and identifying innovation sharing networks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Gathering geographical information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Defining key contextual variables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Supporting and hindering factors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Organisational capacities</a:t>
            </a:r>
            <a:br>
              <a:rPr lang="en-GB" altLang="hu-HU" sz="2400" dirty="0">
                <a:latin typeface="+mn-lt"/>
              </a:rPr>
            </a:br>
            <a:r>
              <a:rPr lang="en-GB" altLang="hu-HU" sz="2200" dirty="0">
                <a:latin typeface="+mn-lt"/>
              </a:rPr>
              <a:t>(„knowledge intensity”)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Performance and effectiveness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Prior participation in development programs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Disciplinary areas</a:t>
            </a:r>
          </a:p>
        </p:txBody>
      </p:sp>
      <p:pic>
        <p:nvPicPr>
          <p:cNvPr id="3" name="Kép 2">
            <a:hlinkClick r:id="" action="ppaction://customshow?id=11&amp;return=true"/>
            <a:extLst>
              <a:ext uri="{FF2B5EF4-FFF2-40B4-BE49-F238E27FC236}">
                <a16:creationId xmlns:a16="http://schemas.microsoft.com/office/drawing/2014/main" id="{314326E2-70AC-4A4F-B71D-0214377043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292600"/>
            <a:ext cx="1547813" cy="11414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E6F6985-BB6D-4AC7-AD7C-1888D6152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5275263" cy="1152525"/>
          </a:xfrm>
        </p:spPr>
        <p:txBody>
          <a:bodyPr/>
          <a:lstStyle/>
          <a:p>
            <a:pPr algn="l"/>
            <a:r>
              <a:rPr lang="en-GB" altLang="hu-HU" sz="4000"/>
              <a:t>Measuring performance and effectiveness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DAC764F3-559A-47BC-8076-44D8073B681F}"/>
              </a:ext>
            </a:extLst>
          </p:cNvPr>
          <p:cNvSpPr/>
          <p:nvPr/>
        </p:nvSpPr>
        <p:spPr>
          <a:xfrm>
            <a:off x="-106363" y="1557338"/>
            <a:ext cx="6300788" cy="51704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Using internal and external data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Internal data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Several performance areas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Both current status and change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Comparison with earlier own performance and similar organisations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Combining data from leaders and staff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External data </a:t>
            </a:r>
            <a:br>
              <a:rPr lang="en-GB" altLang="hu-HU" dirty="0">
                <a:latin typeface="+mn-lt"/>
              </a:rPr>
            </a:br>
            <a:r>
              <a:rPr lang="en-GB" altLang="hu-HU" sz="2200" dirty="0">
                <a:latin typeface="+mn-lt"/>
              </a:rPr>
              <a:t>(e.g. national competence measurement</a:t>
            </a:r>
            <a:br>
              <a:rPr lang="en-GB" altLang="hu-HU" sz="2200" dirty="0">
                <a:latin typeface="+mn-lt"/>
              </a:rPr>
            </a:br>
            <a:r>
              <a:rPr lang="en-GB" altLang="hu-HU" sz="2200" dirty="0">
                <a:latin typeface="+mn-lt"/>
              </a:rPr>
              <a:t>results aggregated at school level)</a:t>
            </a: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solidFill>
                  <a:srgbClr val="FFFFFF"/>
                </a:solidFill>
                <a:latin typeface="Times New Roman"/>
              </a:rPr>
              <a:t>Causal relations </a:t>
            </a:r>
            <a:br>
              <a:rPr lang="en-GB" altLang="hu-HU" dirty="0">
                <a:solidFill>
                  <a:srgbClr val="FFFFFF"/>
                </a:solidFill>
                <a:latin typeface="Times New Roman"/>
              </a:rPr>
            </a:br>
            <a:r>
              <a:rPr lang="en-GB" altLang="hu-HU" sz="2200" dirty="0">
                <a:solidFill>
                  <a:srgbClr val="FFFFFF"/>
                </a:solidFill>
                <a:latin typeface="Times New Roman"/>
              </a:rPr>
              <a:t>(e.g. decreasing performance triggering innovation)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954D530-D066-4501-9F12-7002E6794A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30675"/>
            <a:ext cx="2016125" cy="251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ED74AAED-0914-4F4C-9EA2-2874468AADA8}"/>
              </a:ext>
            </a:extLst>
          </p:cNvPr>
          <p:cNvGraphicFramePr>
            <a:graphicFrameLocks noGrp="1"/>
          </p:cNvGraphicFramePr>
          <p:nvPr/>
        </p:nvGraphicFramePr>
        <p:xfrm>
          <a:off x="6227763" y="196850"/>
          <a:ext cx="2844800" cy="3663950"/>
        </p:xfrm>
        <a:graphic>
          <a:graphicData uri="http://schemas.openxmlformats.org/drawingml/2006/table">
            <a:tbl>
              <a:tblPr firstRow="1" firstCol="1" lastRow="1" lastCol="1"/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7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Basic outcomes </a:t>
                      </a:r>
                      <a:r>
                        <a:rPr lang="en-GB" sz="1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emotional development, graduation results, end-of-grade grades, graduates, etc.) </a:t>
                      </a:r>
                      <a:endParaRPr lang="hu-H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Other achievements </a:t>
                      </a:r>
                      <a:r>
                        <a:rPr lang="en-GB" sz="1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competitions, placement in the labour market, etc.) </a:t>
                      </a:r>
                      <a:endParaRPr lang="hu-H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756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Satisfaction of stakeholders </a:t>
                      </a:r>
                      <a:r>
                        <a:rPr lang="en-GB" sz="10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students, parents, maintainers, labour market, partners, etc.) </a:t>
                      </a: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3602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reputation of the organisation </a:t>
                      </a: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44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Organisational growth </a:t>
                      </a:r>
                      <a:r>
                        <a:rPr lang="en-GB" sz="10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increase in number of employees, increase in number of users, etc.) </a:t>
                      </a: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44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External resources </a:t>
                      </a:r>
                      <a:r>
                        <a:rPr lang="en-GB" sz="1000" noProof="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projects, applications, grants) </a:t>
                      </a: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9070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Improvement of internal organisation </a:t>
                      </a:r>
                      <a:r>
                        <a:rPr lang="en-GB" sz="1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training of staff, cooperation within the organization, organizational processes, use of resources  etc.) </a:t>
                      </a:r>
                      <a:endParaRPr lang="hu-H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441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Rate of dropout </a:t>
                      </a:r>
                      <a:r>
                        <a:rPr lang="en-GB" sz="1000" dirty="0">
                          <a:solidFill>
                            <a:schemeClr val="tx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(e.g. early school leavers, non-degree students) </a:t>
                      </a:r>
                      <a:endParaRPr lang="hu-HU" sz="1000" dirty="0">
                        <a:solidFill>
                          <a:schemeClr val="tx2">
                            <a:lumMod val="40000"/>
                            <a:lumOff val="60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604" marR="686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C7761F5-1FB9-4AA5-BE14-53F678244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549275"/>
          </a:xfrm>
        </p:spPr>
        <p:txBody>
          <a:bodyPr/>
          <a:lstStyle/>
          <a:p>
            <a:r>
              <a:rPr lang="en-GB" altLang="hu-HU" sz="4800"/>
              <a:t>Data collection</a:t>
            </a:r>
            <a:endParaRPr lang="en-GB" altLang="hu-HU" sz="320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48905288-CBF3-4075-BBEC-37B59154739A}"/>
              </a:ext>
            </a:extLst>
          </p:cNvPr>
          <p:cNvSpPr/>
          <p:nvPr/>
        </p:nvSpPr>
        <p:spPr>
          <a:xfrm>
            <a:off x="284163" y="1031875"/>
            <a:ext cx="8551862" cy="5811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Non-representative sample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(electronic questionnaires sent to all educational </a:t>
            </a:r>
            <a:br>
              <a:rPr lang="en-GB" altLang="hu-HU" sz="2400" dirty="0">
                <a:latin typeface="+mn-lt"/>
              </a:rPr>
            </a:br>
            <a:r>
              <a:rPr lang="en-GB" altLang="hu-HU" sz="2400" dirty="0">
                <a:latin typeface="+mn-lt"/>
              </a:rPr>
              <a:t>units - N ~ 18000)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Two survey rounds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800" dirty="0">
                <a:latin typeface="+mn-lt"/>
              </a:rPr>
              <a:t>Innova1 (</a:t>
            </a:r>
            <a:r>
              <a:rPr lang="en-GB" altLang="hu-HU" sz="2800" dirty="0">
                <a:latin typeface="+mn-lt"/>
              </a:rPr>
              <a:t>2016</a:t>
            </a:r>
            <a:r>
              <a:rPr lang="hu-HU" altLang="hu-HU" sz="2800" dirty="0">
                <a:latin typeface="+mn-lt"/>
              </a:rPr>
              <a:t>)</a:t>
            </a:r>
            <a:br>
              <a:rPr lang="hu-HU" altLang="hu-HU" sz="2800" dirty="0">
                <a:latin typeface="+mn-lt"/>
              </a:rPr>
            </a:br>
            <a:r>
              <a:rPr lang="en-GB" altLang="hu-HU" sz="2400" dirty="0">
                <a:latin typeface="+mn-lt"/>
              </a:rPr>
              <a:t>Only organisational (N </a:t>
            </a:r>
            <a:r>
              <a:rPr lang="en-GB" altLang="hu-HU" sz="2400" dirty="0">
                <a:latin typeface="+mn-lt"/>
                <a:cs typeface="Times New Roman" panose="02020603050405020304" pitchFamily="18" charset="0"/>
              </a:rPr>
              <a:t>~ </a:t>
            </a:r>
            <a:r>
              <a:rPr lang="en-GB" altLang="hu-HU" sz="2400" dirty="0">
                <a:latin typeface="+mn-lt"/>
              </a:rPr>
              <a:t>5000 units)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hu-HU" altLang="hu-HU" sz="2800" dirty="0">
                <a:latin typeface="+mn-lt"/>
              </a:rPr>
              <a:t>Innova2 (</a:t>
            </a:r>
            <a:r>
              <a:rPr lang="en-GB" altLang="hu-HU" sz="2800" dirty="0">
                <a:latin typeface="+mn-lt"/>
              </a:rPr>
              <a:t>2018</a:t>
            </a:r>
            <a:r>
              <a:rPr lang="hu-HU" altLang="hu-HU" sz="2800" dirty="0">
                <a:latin typeface="+mn-lt"/>
              </a:rPr>
              <a:t>)</a:t>
            </a:r>
            <a:endParaRPr lang="en-GB" altLang="hu-HU" sz="2800" dirty="0">
              <a:latin typeface="+mn-lt"/>
            </a:endParaRP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Organisational (N </a:t>
            </a:r>
            <a:r>
              <a:rPr lang="en-GB" altLang="hu-HU" sz="2400" dirty="0">
                <a:latin typeface="+mn-lt"/>
                <a:cs typeface="Times New Roman" panose="02020603050405020304" pitchFamily="18" charset="0"/>
              </a:rPr>
              <a:t>~ </a:t>
            </a:r>
            <a:r>
              <a:rPr lang="en-GB" altLang="hu-HU" sz="2400" dirty="0">
                <a:latin typeface="+mn-lt"/>
              </a:rPr>
              <a:t>2000 units)</a:t>
            </a:r>
          </a:p>
          <a:p>
            <a:pPr marL="1371600" lvl="2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400" dirty="0">
                <a:latin typeface="+mn-lt"/>
              </a:rPr>
              <a:t>Individual (N </a:t>
            </a:r>
            <a:r>
              <a:rPr lang="en-GB" altLang="hu-HU" sz="2400" dirty="0">
                <a:latin typeface="+mn-lt"/>
                <a:cs typeface="Times New Roman" panose="02020603050405020304" pitchFamily="18" charset="0"/>
              </a:rPr>
              <a:t>~</a:t>
            </a:r>
            <a:r>
              <a:rPr lang="en-GB" altLang="hu-HU" sz="2400" dirty="0">
                <a:latin typeface="+mn-lt"/>
              </a:rPr>
              <a:t> 4000 units)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Face to face interviews with questionnaire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(100 units - ongoing)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Case studies </a:t>
            </a:r>
            <a:br>
              <a:rPr lang="hu-HU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(12 units - ongoing)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59592D4B-8300-4813-938F-D72EABEE8A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153400" cy="649287"/>
          </a:xfrm>
        </p:spPr>
        <p:txBody>
          <a:bodyPr/>
          <a:lstStyle/>
          <a:p>
            <a:r>
              <a:rPr lang="en-GB" altLang="hu-HU"/>
              <a:t>Data collection tool</a:t>
            </a:r>
            <a:br>
              <a:rPr lang="en-GB" altLang="hu-HU" sz="1400"/>
            </a:br>
            <a:r>
              <a:rPr lang="en-GB" altLang="hu-HU" sz="2000"/>
              <a:t>(examples of questions)</a:t>
            </a:r>
          </a:p>
        </p:txBody>
      </p:sp>
      <p:graphicFrame>
        <p:nvGraphicFramePr>
          <p:cNvPr id="3" name="Táblázat 2">
            <a:extLst>
              <a:ext uri="{FF2B5EF4-FFF2-40B4-BE49-F238E27FC236}">
                <a16:creationId xmlns:a16="http://schemas.microsoft.com/office/drawing/2014/main" id="{0CC716FE-0BEB-49ED-87EB-1C8F0D877940}"/>
              </a:ext>
            </a:extLst>
          </p:cNvPr>
          <p:cNvGraphicFramePr>
            <a:graphicFrameLocks noGrp="1"/>
          </p:cNvGraphicFramePr>
          <p:nvPr/>
        </p:nvGraphicFramePr>
        <p:xfrm>
          <a:off x="111125" y="4005263"/>
          <a:ext cx="8999538" cy="2736850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432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22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noProof="0" dirty="0">
                          <a:effectLst/>
                        </a:rPr>
                        <a:t> Individual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This has not happened (1)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it has happened one or two times (2)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this has happened several times (3)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this has happened many times (4)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 do not know / I do not want to answer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started to use different solutions from my previous practice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discovered and started to use solutions that were significantly different from my previous practice 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I started to use solutions that were significantly differed from my previous practice, which I learnt from others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1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</a:rPr>
                        <a:t>Some of the new solutions I invented significantly improved the efficiency of my work </a:t>
                      </a:r>
                      <a:endParaRPr lang="hu-H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áblázat 4">
            <a:extLst>
              <a:ext uri="{FF2B5EF4-FFF2-40B4-BE49-F238E27FC236}">
                <a16:creationId xmlns:a16="http://schemas.microsoft.com/office/drawing/2014/main" id="{CAA08D52-E2D9-41A8-BFC1-06A9DA7124B0}"/>
              </a:ext>
            </a:extLst>
          </p:cNvPr>
          <p:cNvGraphicFramePr>
            <a:graphicFrameLocks noGrp="1"/>
          </p:cNvGraphicFramePr>
          <p:nvPr/>
        </p:nvGraphicFramePr>
        <p:xfrm>
          <a:off x="111125" y="1052513"/>
          <a:ext cx="8999538" cy="2735262"/>
        </p:xfrm>
        <a:graphic>
          <a:graphicData uri="http://schemas.openxmlformats.org/drawingml/2006/table">
            <a:tbl>
              <a:tblPr firstRow="1" firstCol="1" lastRow="1" lastCol="1">
                <a:tableStyleId>{5C22544A-7EE6-4342-B048-85BDC9FD1C3A}</a:tableStyleId>
              </a:tblPr>
              <a:tblGrid>
                <a:gridCol w="432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9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11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r>
                        <a:rPr lang="en-GB" sz="2800" noProof="0" dirty="0" err="1">
                          <a:effectLst/>
                        </a:rPr>
                        <a:t>Organsiational</a:t>
                      </a:r>
                      <a:endParaRPr lang="en-GB" sz="28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This has not happened (1)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it has happened one or two times (2)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this has happened several times (3)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Yes, this has happened many times (4)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 do not know / I do not want to answer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Some of our colleagues started to use solutions that are significantly different from previous practice</a:t>
                      </a:r>
                      <a:endParaRPr lang="hu-H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Our staff has found new successful solutions for the organisation </a:t>
                      </a:r>
                      <a:endParaRPr lang="hu-H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Following the innovations initiated by our staff, the effectiveness of the organisation has improved considerably </a:t>
                      </a:r>
                      <a:endParaRPr lang="hu-H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hu-H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3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Innovations are permanently incorporated into our day-to-day operations</a:t>
                      </a:r>
                      <a:endParaRPr lang="hu-HU" sz="13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hu-H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D216EC6-9813-4025-A7D0-1EAD5D8827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549275"/>
          </a:xfrm>
        </p:spPr>
        <p:txBody>
          <a:bodyPr/>
          <a:lstStyle/>
          <a:p>
            <a:r>
              <a:rPr lang="en-GB" altLang="hu-HU" sz="4800"/>
              <a:t>Databases</a:t>
            </a:r>
            <a:endParaRPr lang="en-GB" altLang="hu-HU" sz="3200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DD712BE-D527-4D07-BA33-2577D36F11C7}"/>
              </a:ext>
            </a:extLst>
          </p:cNvPr>
          <p:cNvSpPr/>
          <p:nvPr/>
        </p:nvSpPr>
        <p:spPr>
          <a:xfrm>
            <a:off x="327025" y="1125538"/>
            <a:ext cx="8551863" cy="5514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Two merged databases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Individual to organisational 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(aggregation of individual data)</a:t>
            </a:r>
            <a:br>
              <a:rPr lang="en-GB" altLang="hu-HU" sz="2400" dirty="0">
                <a:latin typeface="+mn-lt"/>
              </a:rPr>
            </a:br>
            <a:r>
              <a:rPr lang="en-GB" altLang="hu-HU" sz="2400" dirty="0">
                <a:latin typeface="+mn-lt"/>
              </a:rPr>
              <a:t>(Innova1 + Innova2 organisational + Innova2 individual)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Organisational to individual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(organisational data added to individual records)</a:t>
            </a:r>
            <a:br>
              <a:rPr lang="en-GB" altLang="hu-HU" sz="2400" dirty="0">
                <a:latin typeface="+mn-lt"/>
              </a:rPr>
            </a:br>
            <a:r>
              <a:rPr lang="en-GB" altLang="hu-HU" sz="2400" dirty="0">
                <a:latin typeface="+mn-lt"/>
              </a:rPr>
              <a:t>(Innova2 individual + Innova2 organisational)</a:t>
            </a:r>
            <a:endParaRPr lang="en-GB" altLang="hu-HU" dirty="0">
              <a:latin typeface="+mn-lt"/>
            </a:endParaRP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Merging external data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(e.g. school level national competence measurement data)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Face to face questionnaire database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Qualitative data </a:t>
            </a:r>
            <a:br>
              <a:rPr lang="en-GB" altLang="hu-HU" dirty="0">
                <a:latin typeface="+mn-lt"/>
              </a:rPr>
            </a:br>
            <a:r>
              <a:rPr lang="en-GB" altLang="hu-HU" sz="2400" dirty="0">
                <a:latin typeface="+mn-lt"/>
              </a:rPr>
              <a:t>(description of concrete innovations)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6CC7D12-AA79-4C9C-B3AE-772A2CBC36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801687"/>
          </a:xfrm>
        </p:spPr>
        <p:txBody>
          <a:bodyPr/>
          <a:lstStyle/>
          <a:p>
            <a:r>
              <a:rPr lang="en-GB" altLang="hu-HU" sz="3600"/>
              <a:t>Organisational and individual composite innovation activity indicators (CII)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2B5E48A4-97D5-499A-BD17-40ECD1FE5C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622925"/>
            <a:ext cx="3097212" cy="10461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hu-HU" sz="1800"/>
              <a:t>Source: data from the Innova2 individual and organisational databases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ED12C21D-D4A0-46C4-BB87-E172BE764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3188"/>
            <a:ext cx="4714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715F5F02-8B43-49DD-AB7B-014A40B4F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2708275"/>
            <a:ext cx="44592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8A15C066-830E-4DAF-916B-149309526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1622425"/>
            <a:ext cx="194468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hu-HU" sz="1800" kern="0" dirty="0">
                <a:solidFill>
                  <a:srgbClr val="FF0000"/>
                </a:solidFill>
              </a:rPr>
              <a:t>Organisational CII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089A4F9-BFF7-4C8F-B66C-D641EDDB3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2873375"/>
            <a:ext cx="194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GB" altLang="hu-HU" sz="1800" kern="0" dirty="0">
                <a:solidFill>
                  <a:srgbClr val="FF0000"/>
                </a:solidFill>
              </a:rPr>
              <a:t>Individual CII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  <p:bldP spid="8" grpId="0" build="p" bldLvl="2" autoUpdateAnimBg="0"/>
      <p:bldP spid="9" grpId="0" build="p" bldLvl="2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AD46FC08-34AF-4AB0-8E7A-7A1A67D85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260350"/>
            <a:ext cx="8856663" cy="1296988"/>
          </a:xfrm>
        </p:spPr>
        <p:txBody>
          <a:bodyPr/>
          <a:lstStyle/>
          <a:p>
            <a:r>
              <a:rPr lang="en-GB" altLang="hu-HU" sz="2800"/>
              <a:t>The distribution of individuals belonging to different IWB categories within the four groups of organisations with different organisational profiles (OP) 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681FD6E3-D97E-4100-875E-155E3A1B70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454775"/>
            <a:ext cx="8001000" cy="28733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hu-HU" sz="1400"/>
              <a:t>Source: Data from the Innova2 individual and organisational databases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70490477-6078-4BA4-B890-D2440BF551EB}"/>
              </a:ext>
            </a:extLst>
          </p:cNvPr>
          <p:cNvGraphicFramePr>
            <a:graphicFrameLocks/>
          </p:cNvGraphicFramePr>
          <p:nvPr/>
        </p:nvGraphicFramePr>
        <p:xfrm>
          <a:off x="107950" y="1628800"/>
          <a:ext cx="8856663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F102D37-B1D6-49EA-9C19-739E4EB11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83575" cy="647700"/>
          </a:xfrm>
        </p:spPr>
        <p:txBody>
          <a:bodyPr/>
          <a:lstStyle/>
          <a:p>
            <a:r>
              <a:rPr lang="en-GB" altLang="hu-HU"/>
              <a:t>Background</a:t>
            </a:r>
            <a:r>
              <a:rPr lang="hu-HU" altLang="hu-HU"/>
              <a:t> and context</a:t>
            </a:r>
            <a:endParaRPr lang="en-GB" altLang="hu-HU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B5711FB9-7195-4DD0-9053-1D07E4E96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950" y="1125538"/>
            <a:ext cx="6335713" cy="5475287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GB" altLang="hu-HU" sz="3600"/>
              <a:t>25 years of innovation oriented policies in school education (1985-2010)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GB" altLang="hu-HU" sz="3600"/>
              <a:t>National strategy proposals for education sector innovation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GB" altLang="hu-HU" sz="3600"/>
              <a:t>The ImpAla research project</a:t>
            </a:r>
            <a:br>
              <a:rPr lang="en-GB" altLang="hu-HU" sz="3600"/>
            </a:br>
            <a:r>
              <a:rPr lang="en-GB" altLang="hu-HU" sz="2200"/>
              <a:t>(</a:t>
            </a:r>
            <a:r>
              <a:rPr lang="en-GB" altLang="hu-HU" sz="2200" i="1"/>
              <a:t>the impact of EU funded education development programs supporting innovation</a:t>
            </a:r>
            <a:r>
              <a:rPr lang="en-GB" altLang="hu-HU" sz="2200"/>
              <a:t>)</a:t>
            </a:r>
          </a:p>
          <a:p>
            <a:pPr>
              <a:spcBef>
                <a:spcPct val="0"/>
              </a:spcBef>
              <a:spcAft>
                <a:spcPts val="200"/>
              </a:spcAft>
            </a:pPr>
            <a:r>
              <a:rPr lang="en-GB" altLang="hu-HU" sz="3600"/>
              <a:t>The Innova research project</a:t>
            </a:r>
            <a:br>
              <a:rPr lang="en-GB" altLang="hu-HU" sz="3600"/>
            </a:br>
            <a:r>
              <a:rPr lang="en-GB" altLang="hu-HU" sz="2200"/>
              <a:t>(</a:t>
            </a:r>
            <a:r>
              <a:rPr lang="en-GB" altLang="hu-HU" sz="2200" i="1"/>
              <a:t>the emergence and diffusion of local </a:t>
            </a:r>
            <a:br>
              <a:rPr lang="hu-HU" altLang="hu-HU" sz="2200" i="1"/>
            </a:br>
            <a:r>
              <a:rPr lang="en-GB" altLang="hu-HU" sz="2200" i="1"/>
              <a:t>innovations in the education sectors - ongoing</a:t>
            </a:r>
            <a:r>
              <a:rPr lang="en-GB" altLang="hu-HU" sz="2200"/>
              <a:t>)</a:t>
            </a:r>
          </a:p>
        </p:txBody>
      </p:sp>
      <p:pic>
        <p:nvPicPr>
          <p:cNvPr id="3" name="Kép 2">
            <a:hlinkClick r:id="" action="ppaction://customshow?id=6&amp;return=true"/>
            <a:extLst>
              <a:ext uri="{FF2B5EF4-FFF2-40B4-BE49-F238E27FC236}">
                <a16:creationId xmlns:a16="http://schemas.microsoft.com/office/drawing/2014/main" id="{D7D6E90D-C897-49A3-80B7-6061FE25D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313" y="2781300"/>
            <a:ext cx="1800225" cy="130968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hlinkClick r:id="rId4"/>
            <a:extLst>
              <a:ext uri="{FF2B5EF4-FFF2-40B4-BE49-F238E27FC236}">
                <a16:creationId xmlns:a16="http://schemas.microsoft.com/office/drawing/2014/main" id="{56351756-159E-4F19-B7DC-33618F3B1E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724400"/>
            <a:ext cx="1687513" cy="172402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07DB4E8-88CB-4181-AFF2-56914E3FE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115888"/>
            <a:ext cx="8928100" cy="1008062"/>
          </a:xfrm>
        </p:spPr>
        <p:txBody>
          <a:bodyPr/>
          <a:lstStyle/>
          <a:p>
            <a:pPr>
              <a:defRPr/>
            </a:pPr>
            <a:r>
              <a:rPr lang="en-GB" sz="4000" kern="1200" dirty="0">
                <a:solidFill>
                  <a:srgbClr val="FFFF00"/>
                </a:solidFill>
              </a:rPr>
              <a:t>Change of performance in schools belonging to four clusters</a:t>
            </a:r>
            <a:r>
              <a:rPr lang="hu-HU" sz="4000" kern="1200" dirty="0">
                <a:solidFill>
                  <a:srgbClr val="FFFF00"/>
                </a:solidFill>
              </a:rPr>
              <a:t> (%)</a:t>
            </a:r>
            <a:endParaRPr lang="en-GB" altLang="hu-HU" sz="2000" dirty="0">
              <a:solidFill>
                <a:srgbClr val="FFFF00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B75C85F-69A1-4966-B04D-306460BB2E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5905500"/>
            <a:ext cx="111442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309AB762-38C2-49DF-941E-91883D670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925" y="5732463"/>
            <a:ext cx="10795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0016984-0900-4434-8F95-AF219195B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763" y="5678488"/>
            <a:ext cx="108267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49C9F97B-9FE3-4F11-B7B5-45AF1E3759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5881688"/>
            <a:ext cx="11557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57BF79E-E2BC-477C-AD6B-94366247965F}"/>
              </a:ext>
            </a:extLst>
          </p:cNvPr>
          <p:cNvGraphicFramePr>
            <a:graphicFrameLocks/>
          </p:cNvGraphicFramePr>
          <p:nvPr/>
        </p:nvGraphicFramePr>
        <p:xfrm>
          <a:off x="-36512" y="1307331"/>
          <a:ext cx="9072562" cy="4481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41992" name="Tartalom helye 2">
            <a:extLst>
              <a:ext uri="{FF2B5EF4-FFF2-40B4-BE49-F238E27FC236}">
                <a16:creationId xmlns:a16="http://schemas.microsoft.com/office/drawing/2014/main" id="{F6A01707-903E-4E9C-AF7E-15B75770C3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alt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57674CB-2820-448C-9092-01B447034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76213"/>
            <a:ext cx="8569325" cy="858837"/>
          </a:xfrm>
        </p:spPr>
        <p:txBody>
          <a:bodyPr/>
          <a:lstStyle/>
          <a:p>
            <a:r>
              <a:rPr lang="en-GB" altLang="hu-HU" sz="4600"/>
              <a:t>Conceptualisation and survey tool</a:t>
            </a:r>
            <a:r>
              <a:rPr lang="hu-HU" altLang="hu-HU" sz="4600"/>
              <a:t>s</a:t>
            </a:r>
            <a:endParaRPr lang="en-GB" altLang="hu-HU" sz="4600"/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3139EF27-2EA5-4526-AF8E-9DB2D89B4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1484313"/>
            <a:ext cx="7848600" cy="51847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altLang="hu-HU" sz="3300"/>
              <a:t>Creating an analytical</a:t>
            </a:r>
            <a:br>
              <a:rPr lang="en-GB" altLang="hu-HU" sz="3300"/>
            </a:br>
            <a:r>
              <a:rPr lang="en-GB" altLang="hu-HU" sz="3300"/>
              <a:t>framework </a:t>
            </a:r>
            <a:br>
              <a:rPr lang="en-GB" altLang="hu-HU" sz="3300"/>
            </a:br>
            <a:r>
              <a:rPr lang="en-GB" altLang="hu-HU" sz="2400"/>
              <a:t>(defining relevant</a:t>
            </a:r>
            <a:br>
              <a:rPr lang="en-GB" altLang="hu-HU" sz="2400"/>
            </a:br>
            <a:r>
              <a:rPr lang="en-GB" altLang="hu-HU" sz="2400"/>
              <a:t>perspectives and dimensions)</a:t>
            </a:r>
          </a:p>
          <a:p>
            <a:pPr>
              <a:spcAft>
                <a:spcPts val="600"/>
              </a:spcAft>
            </a:pPr>
            <a:r>
              <a:rPr lang="en-GB" altLang="hu-HU" sz="3300"/>
              <a:t>Designing theoretical models</a:t>
            </a:r>
            <a:br>
              <a:rPr lang="en-GB" altLang="hu-HU" sz="3300"/>
            </a:br>
            <a:r>
              <a:rPr lang="en-GB" altLang="hu-HU" sz="2400"/>
              <a:t>(both static and dynamic)</a:t>
            </a:r>
          </a:p>
          <a:p>
            <a:pPr>
              <a:spcAft>
                <a:spcPts val="600"/>
              </a:spcAft>
            </a:pPr>
            <a:r>
              <a:rPr lang="en-GB" altLang="hu-HU" sz="3300"/>
              <a:t>Survey tools</a:t>
            </a:r>
          </a:p>
          <a:p>
            <a:pPr>
              <a:spcAft>
                <a:spcPts val="600"/>
              </a:spcAft>
            </a:pPr>
            <a:r>
              <a:rPr lang="en-GB" altLang="hu-HU" sz="3300"/>
              <a:t>Data collection</a:t>
            </a:r>
          </a:p>
          <a:p>
            <a:pPr>
              <a:spcAft>
                <a:spcPts val="600"/>
              </a:spcAft>
            </a:pPr>
            <a:r>
              <a:rPr lang="en-GB" altLang="hu-HU" sz="3300"/>
              <a:t>Databases</a:t>
            </a:r>
          </a:p>
        </p:txBody>
      </p:sp>
      <p:pic>
        <p:nvPicPr>
          <p:cNvPr id="2" name="Kép 1">
            <a:hlinkClick r:id="" action="ppaction://customshow?id=0&amp;return=true"/>
            <a:extLst>
              <a:ext uri="{FF2B5EF4-FFF2-40B4-BE49-F238E27FC236}">
                <a16:creationId xmlns:a16="http://schemas.microsoft.com/office/drawing/2014/main" id="{8FE6CEE4-216A-4071-86F9-AA968986E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1833563"/>
            <a:ext cx="1422400" cy="1057275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Kép 2">
            <a:hlinkClick r:id="" action="ppaction://customshow?id=1&amp;return=true"/>
            <a:extLst>
              <a:ext uri="{FF2B5EF4-FFF2-40B4-BE49-F238E27FC236}">
                <a16:creationId xmlns:a16="http://schemas.microsoft.com/office/drawing/2014/main" id="{D4AE220D-714C-40D7-B888-A5E2F6C68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3087688"/>
            <a:ext cx="1320800" cy="989012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>
            <a:hlinkClick r:id="" action="ppaction://customshow?id=3&amp;return=true"/>
            <a:extLst>
              <a:ext uri="{FF2B5EF4-FFF2-40B4-BE49-F238E27FC236}">
                <a16:creationId xmlns:a16="http://schemas.microsoft.com/office/drawing/2014/main" id="{71781F80-886E-49CA-BA44-15995BDEA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329113"/>
            <a:ext cx="1331912" cy="957262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>
            <a:hlinkClick r:id="" action="ppaction://customshow?id=7&amp;return=true"/>
            <a:extLst>
              <a:ext uri="{FF2B5EF4-FFF2-40B4-BE49-F238E27FC236}">
                <a16:creationId xmlns:a16="http://schemas.microsoft.com/office/drawing/2014/main" id="{2BEC8197-2DC7-46A6-BDA0-4E59A84957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4789488"/>
            <a:ext cx="1381125" cy="10287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hlinkClick r:id="" action="ppaction://customshow?id=8&amp;return=true"/>
            <a:extLst>
              <a:ext uri="{FF2B5EF4-FFF2-40B4-BE49-F238E27FC236}">
                <a16:creationId xmlns:a16="http://schemas.microsoft.com/office/drawing/2014/main" id="{1F133E44-0B55-41A3-8643-1BB4EDBDEA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5373688"/>
            <a:ext cx="1387475" cy="104298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1592F6D-D79F-43BF-8BBD-0C86937430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263525"/>
            <a:ext cx="8713788" cy="731838"/>
          </a:xfrm>
        </p:spPr>
        <p:txBody>
          <a:bodyPr/>
          <a:lstStyle/>
          <a:p>
            <a:r>
              <a:rPr lang="en-GB" altLang="hu-HU" sz="4000"/>
              <a:t>Some illustrative examples of outcomes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AC793319-BDA3-4843-A69D-F0108D0CC8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68400"/>
            <a:ext cx="6121400" cy="5689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hu-HU" sz="3000"/>
              <a:t>Creating composite innovation indicators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hu-HU" sz="3000"/>
              <a:t>Normal distribution of </a:t>
            </a:r>
            <a:br>
              <a:rPr lang="en-GB" altLang="hu-HU" sz="3000"/>
            </a:br>
            <a:r>
              <a:rPr lang="en-GB" altLang="hu-HU" sz="3000"/>
              <a:t>innovation activity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hu-HU" sz="3000"/>
              <a:t>The relationship between individual innovation behaviour/activity and organisational characteristics</a:t>
            </a:r>
            <a:br>
              <a:rPr lang="en-GB" altLang="hu-HU" sz="3000"/>
            </a:br>
            <a:r>
              <a:rPr lang="en-GB" altLang="hu-HU" sz="2400"/>
              <a:t>(causes of innovation</a:t>
            </a:r>
            <a:r>
              <a:rPr lang="hu-HU" altLang="hu-HU" sz="2400"/>
              <a:t>?</a:t>
            </a:r>
            <a:r>
              <a:rPr lang="en-GB" altLang="hu-HU" sz="240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hu-HU" sz="3000"/>
              <a:t>The relationship between innovation behaviour/activity and performance</a:t>
            </a:r>
            <a:br>
              <a:rPr lang="en-GB" altLang="hu-HU" sz="3000"/>
            </a:br>
            <a:r>
              <a:rPr lang="en-GB" altLang="hu-HU" sz="2400"/>
              <a:t>(effects of innovation</a:t>
            </a:r>
            <a:r>
              <a:rPr lang="hu-HU" altLang="hu-HU" sz="2400"/>
              <a:t>?</a:t>
            </a:r>
            <a:r>
              <a:rPr lang="en-GB" altLang="hu-HU" sz="2400"/>
              <a:t>)</a:t>
            </a:r>
          </a:p>
        </p:txBody>
      </p:sp>
      <p:pic>
        <p:nvPicPr>
          <p:cNvPr id="2" name="Kép 1">
            <a:hlinkClick r:id="" action="ppaction://customshow?id=4&amp;return=true"/>
            <a:extLst>
              <a:ext uri="{FF2B5EF4-FFF2-40B4-BE49-F238E27FC236}">
                <a16:creationId xmlns:a16="http://schemas.microsoft.com/office/drawing/2014/main" id="{7115DE46-1097-4DCA-B3BD-3742F86C6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260475"/>
            <a:ext cx="1816100" cy="11493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>
            <a:hlinkClick r:id="" action="ppaction://customshow?id=5&amp;return=true"/>
            <a:extLst>
              <a:ext uri="{FF2B5EF4-FFF2-40B4-BE49-F238E27FC236}">
                <a16:creationId xmlns:a16="http://schemas.microsoft.com/office/drawing/2014/main" id="{32A4C30F-75F8-472C-B372-640484DF2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879725"/>
            <a:ext cx="1887538" cy="126206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Kép 9">
            <a:hlinkClick r:id="" action="ppaction://customshow?id=10&amp;return=true"/>
            <a:extLst>
              <a:ext uri="{FF2B5EF4-FFF2-40B4-BE49-F238E27FC236}">
                <a16:creationId xmlns:a16="http://schemas.microsoft.com/office/drawing/2014/main" id="{84A8F515-FFD7-4410-8D03-C4B0A3C6E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1773237" cy="13303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1F6C478-70F6-4F03-9401-494929F9A8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5738"/>
            <a:ext cx="8281988" cy="647700"/>
          </a:xfrm>
        </p:spPr>
        <p:txBody>
          <a:bodyPr/>
          <a:lstStyle/>
          <a:p>
            <a:r>
              <a:rPr lang="en-GB" altLang="hu-HU" sz="4000"/>
              <a:t>Some conclusions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FE8ABF0C-E036-4EF7-9B4A-F7D4360DD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836613"/>
            <a:ext cx="8569325" cy="5905500"/>
          </a:xfrm>
        </p:spPr>
        <p:txBody>
          <a:bodyPr/>
          <a:lstStyle/>
          <a:p>
            <a:r>
              <a:rPr lang="en-GB" altLang="hu-HU" sz="2800"/>
              <a:t>Innovation </a:t>
            </a:r>
            <a:r>
              <a:rPr lang="hu-HU" altLang="hu-HU" sz="2800"/>
              <a:t>activity </a:t>
            </a:r>
            <a:r>
              <a:rPr lang="en-GB" altLang="hu-HU" sz="2800"/>
              <a:t>in the education sector is measurable</a:t>
            </a:r>
          </a:p>
          <a:p>
            <a:r>
              <a:rPr lang="en-GB" altLang="hu-HU" sz="2800"/>
              <a:t>There is a high level variance in the innovation activity of both individuals and organisations (schools, university departments)</a:t>
            </a:r>
          </a:p>
          <a:p>
            <a:r>
              <a:rPr lang="en-GB" altLang="hu-HU" sz="2800"/>
              <a:t>The creation of individual and organisational level innovation indicators makes it possible</a:t>
            </a:r>
          </a:p>
          <a:p>
            <a:pPr lvl="1"/>
            <a:r>
              <a:rPr lang="en-GB" altLang="hu-HU" sz="2400"/>
              <a:t>the analysis of relationships between workplace characteristics and innovation activity/behaviour</a:t>
            </a:r>
          </a:p>
          <a:p>
            <a:pPr lvl="1"/>
            <a:r>
              <a:rPr lang="en-GB" altLang="hu-HU" sz="2400"/>
              <a:t>the analysis of relationships between innovation activity and performance</a:t>
            </a:r>
          </a:p>
          <a:p>
            <a:r>
              <a:rPr lang="en-GB" altLang="hu-HU" sz="2800"/>
              <a:t>The Hungarian education innovation survey shows significant connections between innovation activity and other factors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F54AF0-126B-40BA-B912-FB0AB09E2B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85738"/>
            <a:ext cx="8281988" cy="647700"/>
          </a:xfrm>
        </p:spPr>
        <p:txBody>
          <a:bodyPr/>
          <a:lstStyle/>
          <a:p>
            <a:r>
              <a:rPr lang="en-GB" altLang="hu-HU" sz="4000"/>
              <a:t>The use of results</a:t>
            </a: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5AFC953B-B1BB-47FF-A812-4422577690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8163" y="908050"/>
            <a:ext cx="7705725" cy="5689600"/>
          </a:xfrm>
        </p:spPr>
        <p:txBody>
          <a:bodyPr/>
          <a:lstStyle/>
          <a:p>
            <a:r>
              <a:rPr lang="en-GB" altLang="hu-HU"/>
              <a:t>Supporting the national education sector innovation strategy</a:t>
            </a:r>
          </a:p>
          <a:p>
            <a:r>
              <a:rPr lang="en-GB" altLang="hu-HU"/>
              <a:t>Supporting the design of national education development programs</a:t>
            </a:r>
          </a:p>
          <a:p>
            <a:r>
              <a:rPr lang="en-GB" altLang="hu-HU"/>
              <a:t>Developing innovation management skills in leadership training</a:t>
            </a:r>
          </a:p>
          <a:p>
            <a:r>
              <a:rPr lang="en-GB" altLang="hu-HU"/>
              <a:t>Supporting organisational development interventions </a:t>
            </a:r>
            <a:br>
              <a:rPr lang="en-GB" altLang="hu-HU"/>
            </a:br>
            <a:r>
              <a:rPr lang="en-GB" altLang="hu-HU" sz="2400"/>
              <a:t>(diagnostic tool)</a:t>
            </a:r>
          </a:p>
          <a:p>
            <a:r>
              <a:rPr lang="en-GB" altLang="hu-HU"/>
              <a:t>Advancing theoretical knowledge on innovation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7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BA2208FB-689C-46BC-861D-36DCEA8081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404938"/>
            <a:ext cx="7772400" cy="1296987"/>
          </a:xfrm>
        </p:spPr>
        <p:txBody>
          <a:bodyPr/>
          <a:lstStyle/>
          <a:p>
            <a:pPr>
              <a:defRPr/>
            </a:pPr>
            <a:r>
              <a:rPr lang="en-GB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Thank you for your attention!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405CBD0C-9F76-4263-887A-87EFD8269831}"/>
              </a:ext>
            </a:extLst>
          </p:cNvPr>
          <p:cNvSpPr/>
          <p:nvPr/>
        </p:nvSpPr>
        <p:spPr>
          <a:xfrm>
            <a:off x="5148263" y="5788025"/>
            <a:ext cx="3960812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This presentation is based on the outcomes of the research projects entitled „</a:t>
            </a:r>
            <a:r>
              <a:rPr lang="en-GB" sz="1400" i="1" dirty="0">
                <a:latin typeface="+mn-lt"/>
              </a:rPr>
              <a:t>The emergence and diffusion of local innovations and their systemic impact in the education sector</a:t>
            </a:r>
            <a:r>
              <a:rPr lang="en-GB" sz="1400" dirty="0">
                <a:latin typeface="+mn-lt"/>
              </a:rPr>
              <a:t>” (No. 115857)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1491809-73B7-452E-9877-9A56E6D3F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153400" cy="1152525"/>
          </a:xfrm>
        </p:spPr>
        <p:txBody>
          <a:bodyPr/>
          <a:lstStyle/>
          <a:p>
            <a:r>
              <a:rPr lang="en-GB" altLang="hu-HU"/>
              <a:t>National Education Sector Innovation Strategy proposals</a:t>
            </a:r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002D6732-033E-42E0-B2E0-EE916EFF6A3B}"/>
              </a:ext>
            </a:extLst>
          </p:cNvPr>
          <p:cNvSpPr/>
          <p:nvPr/>
        </p:nvSpPr>
        <p:spPr>
          <a:xfrm>
            <a:off x="304800" y="1557338"/>
            <a:ext cx="5707063" cy="51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2011: NOIR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Part of an EU funded </a:t>
            </a:r>
            <a:br>
              <a:rPr lang="en-GB" altLang="hu-HU" sz="2200" dirty="0">
                <a:latin typeface="+mn-lt"/>
              </a:rPr>
            </a:br>
            <a:r>
              <a:rPr lang="en-GB" altLang="hu-HU" sz="2200" dirty="0">
                <a:latin typeface="+mn-lt"/>
              </a:rPr>
              <a:t>development project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Simulating the OECD </a:t>
            </a:r>
            <a:br>
              <a:rPr lang="en-GB" altLang="hu-HU" sz="2200" dirty="0">
                <a:latin typeface="+mn-lt"/>
              </a:rPr>
            </a:br>
            <a:r>
              <a:rPr lang="en-GB" altLang="hu-HU" sz="2200" dirty="0">
                <a:latin typeface="+mn-lt"/>
              </a:rPr>
              <a:t>education research surveys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Focus on sectoral innovation system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2015: NOIR+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Part of a national policy process</a:t>
            </a: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Focus on knowledge management</a:t>
            </a:r>
          </a:p>
          <a:p>
            <a:pPr marL="457200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dirty="0">
                <a:latin typeface="+mn-lt"/>
              </a:rPr>
              <a:t>2019: </a:t>
            </a:r>
            <a:r>
              <a:rPr lang="en-GB" altLang="hu-HU" dirty="0" err="1">
                <a:latin typeface="+mn-lt"/>
              </a:rPr>
              <a:t>DigiNOIR</a:t>
            </a:r>
            <a:endParaRPr lang="en-GB" altLang="hu-HU" dirty="0">
              <a:latin typeface="+mn-lt"/>
            </a:endParaRP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Part of the national education digitalisation strategy</a:t>
            </a:r>
            <a:r>
              <a:rPr lang="hu-HU" altLang="hu-HU" sz="2200" dirty="0">
                <a:latin typeface="+mn-lt"/>
              </a:rPr>
              <a:t> implementation</a:t>
            </a:r>
            <a:endParaRPr lang="en-GB" altLang="hu-HU" sz="2200" dirty="0">
              <a:latin typeface="+mn-lt"/>
            </a:endParaRPr>
          </a:p>
          <a:p>
            <a:pPr marL="914400" lvl="1" indent="-457200"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GB" altLang="hu-HU" sz="2200" dirty="0">
                <a:latin typeface="+mn-lt"/>
              </a:rPr>
              <a:t>Ongoing project </a:t>
            </a:r>
          </a:p>
        </p:txBody>
      </p:sp>
      <p:pic>
        <p:nvPicPr>
          <p:cNvPr id="6" name="Kép 5">
            <a:hlinkClick r:id="rId3"/>
            <a:extLst>
              <a:ext uri="{FF2B5EF4-FFF2-40B4-BE49-F238E27FC236}">
                <a16:creationId xmlns:a16="http://schemas.microsoft.com/office/drawing/2014/main" id="{D3282D1B-637A-4643-9F93-9D461D3489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2108200"/>
            <a:ext cx="1008062" cy="1417638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4">
            <a:extLst>
              <a:ext uri="{FF2B5EF4-FFF2-40B4-BE49-F238E27FC236}">
                <a16:creationId xmlns:a16="http://schemas.microsoft.com/office/drawing/2014/main" id="{8F159F2F-5EC4-4D49-B88A-45D894FEDD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773238"/>
            <a:ext cx="20764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AE2C626C-4BDC-407C-82FC-4E87640A46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76700"/>
            <a:ext cx="1265238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2">
            <a:extLst>
              <a:ext uri="{FF2B5EF4-FFF2-40B4-BE49-F238E27FC236}">
                <a16:creationId xmlns:a16="http://schemas.microsoft.com/office/drawing/2014/main" id="{8622FDFD-C112-4A62-B823-17BDBB4424FF}"/>
              </a:ext>
            </a:extLst>
          </p:cNvPr>
          <p:cNvSpPr txBox="1">
            <a:spLocks/>
          </p:cNvSpPr>
          <p:nvPr/>
        </p:nvSpPr>
        <p:spPr bwMode="auto">
          <a:xfrm>
            <a:off x="4319588" y="6424613"/>
            <a:ext cx="11890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hu-HU" altLang="hu-HU" sz="2400" b="1">
                <a:solidFill>
                  <a:srgbClr val="00B050"/>
                </a:solidFill>
              </a:rPr>
              <a:t>SPACE</a:t>
            </a:r>
          </a:p>
        </p:txBody>
      </p:sp>
      <p:sp>
        <p:nvSpPr>
          <p:cNvPr id="15" name="Felfelé nyíl 14">
            <a:extLst>
              <a:ext uri="{FF2B5EF4-FFF2-40B4-BE49-F238E27FC236}">
                <a16:creationId xmlns:a16="http://schemas.microsoft.com/office/drawing/2014/main" id="{8EEB7409-CA02-4446-910E-5767A5C82DA5}"/>
              </a:ext>
            </a:extLst>
          </p:cNvPr>
          <p:cNvSpPr/>
          <p:nvPr/>
        </p:nvSpPr>
        <p:spPr>
          <a:xfrm>
            <a:off x="1042988" y="2051050"/>
            <a:ext cx="276225" cy="411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/>
          </a:p>
        </p:txBody>
      </p:sp>
      <p:sp>
        <p:nvSpPr>
          <p:cNvPr id="2052" name="Tartalom helye 2">
            <a:extLst>
              <a:ext uri="{FF2B5EF4-FFF2-40B4-BE49-F238E27FC236}">
                <a16:creationId xmlns:a16="http://schemas.microsoft.com/office/drawing/2014/main" id="{A34AF68E-7EAA-4044-9136-1CB192873A97}"/>
              </a:ext>
            </a:extLst>
          </p:cNvPr>
          <p:cNvSpPr txBox="1">
            <a:spLocks/>
          </p:cNvSpPr>
          <p:nvPr/>
        </p:nvSpPr>
        <p:spPr bwMode="auto">
          <a:xfrm>
            <a:off x="-36513" y="3683000"/>
            <a:ext cx="1130301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85800" indent="-2286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750"/>
              </a:spcBef>
              <a:buFontTx/>
              <a:buNone/>
            </a:pPr>
            <a:r>
              <a:rPr lang="hu-HU" altLang="hu-HU" sz="2400" b="1">
                <a:solidFill>
                  <a:srgbClr val="FFC000"/>
                </a:solidFill>
              </a:rPr>
              <a:t>TIME</a:t>
            </a:r>
          </a:p>
        </p:txBody>
      </p:sp>
      <p:sp>
        <p:nvSpPr>
          <p:cNvPr id="2053" name="Szövegdoboz 2">
            <a:extLst>
              <a:ext uri="{FF2B5EF4-FFF2-40B4-BE49-F238E27FC236}">
                <a16:creationId xmlns:a16="http://schemas.microsoft.com/office/drawing/2014/main" id="{7D2F1B4A-F266-4FFB-9993-429E65B7B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3438525"/>
            <a:ext cx="2747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PRODUCT</a:t>
            </a:r>
            <a:endParaRPr lang="hu-HU" altLang="hu-HU" sz="160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Szövegdoboz 16">
            <a:extLst>
              <a:ext uri="{FF2B5EF4-FFF2-40B4-BE49-F238E27FC236}">
                <a16:creationId xmlns:a16="http://schemas.microsoft.com/office/drawing/2014/main" id="{34A78AA1-C069-4846-98D7-7D6C6B0B2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025" y="5630863"/>
            <a:ext cx="6102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40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Macro/micro –  One centre/multi</a:t>
            </a:r>
            <a:r>
              <a:rPr lang="hu-HU" altLang="hu-HU" sz="240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altLang="hu-HU" sz="240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centred</a:t>
            </a:r>
          </a:p>
        </p:txBody>
      </p:sp>
      <p:sp>
        <p:nvSpPr>
          <p:cNvPr id="8" name="Balra-jobbra nyíl 7">
            <a:extLst>
              <a:ext uri="{FF2B5EF4-FFF2-40B4-BE49-F238E27FC236}">
                <a16:creationId xmlns:a16="http://schemas.microsoft.com/office/drawing/2014/main" id="{FF2D3745-1205-49EE-8A33-3FF8F912B817}"/>
              </a:ext>
            </a:extLst>
          </p:cNvPr>
          <p:cNvSpPr/>
          <p:nvPr/>
        </p:nvSpPr>
        <p:spPr>
          <a:xfrm>
            <a:off x="1985963" y="6116638"/>
            <a:ext cx="5857875" cy="265112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u-HU" sz="2400"/>
          </a:p>
        </p:txBody>
      </p:sp>
      <p:sp>
        <p:nvSpPr>
          <p:cNvPr id="2056" name="Szövegdoboz 1">
            <a:extLst>
              <a:ext uri="{FF2B5EF4-FFF2-40B4-BE49-F238E27FC236}">
                <a16:creationId xmlns:a16="http://schemas.microsoft.com/office/drawing/2014/main" id="{29DD0D5B-BEFC-4B42-A0D1-123B162C7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638" y="1773238"/>
            <a:ext cx="3008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hu-HU" sz="2400">
                <a:solidFill>
                  <a:srgbClr val="FFC000"/>
                </a:solidFill>
                <a:latin typeface="Calibri" panose="020F0502020204030204" pitchFamily="34" charset="0"/>
              </a:rPr>
              <a:t>Synchronous approach</a:t>
            </a:r>
          </a:p>
        </p:txBody>
      </p:sp>
      <p:sp>
        <p:nvSpPr>
          <p:cNvPr id="2057" name="Szövegdoboz 11">
            <a:extLst>
              <a:ext uri="{FF2B5EF4-FFF2-40B4-BE49-F238E27FC236}">
                <a16:creationId xmlns:a16="http://schemas.microsoft.com/office/drawing/2014/main" id="{756BCD54-0CE7-4671-B5DE-F268FFD0835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8894" y="3447257"/>
            <a:ext cx="3101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>
                <a:solidFill>
                  <a:srgbClr val="FFC000"/>
                </a:solidFill>
                <a:latin typeface="Calibri" panose="020F0502020204030204" pitchFamily="34" charset="0"/>
              </a:rPr>
              <a:t>Diacronous </a:t>
            </a:r>
            <a:r>
              <a:rPr lang="en-GB" altLang="hu-HU" sz="2400">
                <a:solidFill>
                  <a:srgbClr val="FFC000"/>
                </a:solidFill>
                <a:latin typeface="Calibri" panose="020F0502020204030204" pitchFamily="34" charset="0"/>
              </a:rPr>
              <a:t> approach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07526A6-3147-41F8-B6D8-40B3F7AEDBC8}"/>
              </a:ext>
            </a:extLst>
          </p:cNvPr>
          <p:cNvSpPr/>
          <p:nvPr/>
        </p:nvSpPr>
        <p:spPr>
          <a:xfrm>
            <a:off x="323850" y="120650"/>
            <a:ext cx="84963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GB" altLang="hu-HU" sz="40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Conceptualising educational innovation</a:t>
            </a:r>
            <a:br>
              <a:rPr lang="en-GB" altLang="hu-HU" sz="8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</a:br>
            <a:r>
              <a:rPr lang="en-GB" altLang="hu-HU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(four perspectives, two dimensions)</a:t>
            </a:r>
            <a:br>
              <a:rPr lang="en-GB" altLang="hu-HU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</a:br>
            <a:r>
              <a:rPr lang="en-GB" altLang="hu-HU" sz="18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(</a:t>
            </a:r>
            <a:r>
              <a:rPr lang="en-GB" altLang="hu-HU" sz="18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  <a:hlinkClick r:id="rId2"/>
              </a:rPr>
              <a:t>Download the detailed model from here</a:t>
            </a:r>
            <a:r>
              <a:rPr lang="en-GB" altLang="hu-HU" sz="1800" kern="0" dirty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)</a:t>
            </a:r>
            <a:endParaRPr lang="en-GB" sz="1800" dirty="0">
              <a:latin typeface="Times.New.Roman.Gras0171" charset="0"/>
            </a:endParaRPr>
          </a:p>
        </p:txBody>
      </p:sp>
      <p:sp>
        <p:nvSpPr>
          <p:cNvPr id="16" name="Szövegdoboz 2">
            <a:extLst>
              <a:ext uri="{FF2B5EF4-FFF2-40B4-BE49-F238E27FC236}">
                <a16:creationId xmlns:a16="http://schemas.microsoft.com/office/drawing/2014/main" id="{03C0A5B7-8A46-4D75-B589-874A0EDBD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0763" y="2420938"/>
            <a:ext cx="367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EMERGENCE</a:t>
            </a:r>
            <a:br>
              <a:rPr lang="hu-HU" altLang="hu-HU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GB" altLang="hu-HU" sz="1200" dirty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(process)</a:t>
            </a:r>
          </a:p>
        </p:txBody>
      </p:sp>
      <p:sp>
        <p:nvSpPr>
          <p:cNvPr id="17" name="Szövegdoboz 2">
            <a:extLst>
              <a:ext uri="{FF2B5EF4-FFF2-40B4-BE49-F238E27FC236}">
                <a16:creationId xmlns:a16="http://schemas.microsoft.com/office/drawing/2014/main" id="{313DD96C-4F47-4912-B7F9-70D9ABA5E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3" y="4060825"/>
            <a:ext cx="25050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hu-HU" altLang="hu-HU" dirty="0">
                <a:solidFill>
                  <a:schemeClr val="accent5">
                    <a:lumMod val="9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AGENTS</a:t>
            </a:r>
          </a:p>
        </p:txBody>
      </p:sp>
      <p:sp>
        <p:nvSpPr>
          <p:cNvPr id="18" name="Szövegdoboz 2">
            <a:extLst>
              <a:ext uri="{FF2B5EF4-FFF2-40B4-BE49-F238E27FC236}">
                <a16:creationId xmlns:a16="http://schemas.microsoft.com/office/drawing/2014/main" id="{ADC69FED-8FCA-4817-8892-9DCA438C79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808538"/>
            <a:ext cx="2703512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>
                <a:solidFill>
                  <a:srgbClr val="D1D1F0"/>
                </a:solidFill>
                <a:cs typeface="Times New Roman" panose="02020603050405020304" pitchFamily="18" charset="0"/>
              </a:rPr>
              <a:t>(4) SPREAD</a:t>
            </a:r>
            <a:br>
              <a:rPr lang="hu-HU" altLang="hu-HU" sz="1400">
                <a:solidFill>
                  <a:srgbClr val="D1D1F0"/>
                </a:solidFill>
                <a:cs typeface="Times New Roman" panose="02020603050405020304" pitchFamily="18" charset="0"/>
              </a:rPr>
            </a:br>
            <a:r>
              <a:rPr lang="hu-HU" altLang="hu-HU" sz="1400">
                <a:solidFill>
                  <a:srgbClr val="D1D1F0"/>
                </a:solidFill>
                <a:cs typeface="Times New Roman" panose="02020603050405020304" pitchFamily="18" charset="0"/>
              </a:rPr>
              <a:t>              </a:t>
            </a:r>
            <a:r>
              <a:rPr lang="en-GB" altLang="hu-HU" sz="1400">
                <a:solidFill>
                  <a:srgbClr val="D1D1F0"/>
                </a:solidFill>
                <a:cs typeface="Times New Roman" panose="02020603050405020304" pitchFamily="18" charset="0"/>
              </a:rPr>
              <a:t>(process)</a:t>
            </a:r>
            <a:endParaRPr lang="hu-HU" altLang="hu-HU">
              <a:solidFill>
                <a:srgbClr val="D1D1F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Szövegdoboz 1">
            <a:extLst>
              <a:ext uri="{FF2B5EF4-FFF2-40B4-BE49-F238E27FC236}">
                <a16:creationId xmlns:a16="http://schemas.microsoft.com/office/drawing/2014/main" id="{EF93EF92-8BFD-4188-B017-CFF0D5034EF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765925" y="3554413"/>
            <a:ext cx="3740150" cy="36830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hu-HU" sz="1800" dirty="0"/>
              <a:t>Discrete and continuous variables</a:t>
            </a:r>
          </a:p>
        </p:txBody>
      </p:sp>
      <p:pic>
        <p:nvPicPr>
          <p:cNvPr id="19" name="Picture 12" descr="http://szegedma.hu/images/informatikaifejlesztes0126/digitalis_tabla_it%20(1).jpg">
            <a:extLst>
              <a:ext uri="{FF2B5EF4-FFF2-40B4-BE49-F238E27FC236}">
                <a16:creationId xmlns:a16="http://schemas.microsoft.com/office/drawing/2014/main" id="{82277498-6266-4DCD-9393-D32C67CDF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021013"/>
            <a:ext cx="892175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Képtalálat a következőre: „germe”">
            <a:hlinkClick r:id="rId4"/>
            <a:extLst>
              <a:ext uri="{FF2B5EF4-FFF2-40B4-BE49-F238E27FC236}">
                <a16:creationId xmlns:a16="http://schemas.microsoft.com/office/drawing/2014/main" id="{19D2218C-8D7A-4CDB-950C-A567F465B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17713"/>
            <a:ext cx="827088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" descr="http://cms.sulinet.hu/get/d/3a50846a-609e-4f50-b685-8b66e79aee0a/1/1/b/lead/large/largeimage.jpg">
            <a:extLst>
              <a:ext uri="{FF2B5EF4-FFF2-40B4-BE49-F238E27FC236}">
                <a16:creationId xmlns:a16="http://schemas.microsoft.com/office/drawing/2014/main" id="{C1687E19-3C13-4978-AACA-249527C3E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763" y="3662363"/>
            <a:ext cx="9271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 descr="http://www.diffuzio.hu/parameters/diffuzio/documents/oecms/Kpek/ido_diagramm.gif">
            <a:extLst>
              <a:ext uri="{FF2B5EF4-FFF2-40B4-BE49-F238E27FC236}">
                <a16:creationId xmlns:a16="http://schemas.microsoft.com/office/drawing/2014/main" id="{BE8B7C22-3512-4EA1-BB69-F3C99224C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4483100"/>
            <a:ext cx="923925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2052" grpId="0"/>
      <p:bldP spid="2053" grpId="0" build="p"/>
      <p:bldP spid="2054" grpId="0"/>
      <p:bldP spid="8" grpId="0" animBg="1"/>
      <p:bldP spid="2056" grpId="0"/>
      <p:bldP spid="2057" grpId="0"/>
      <p:bldP spid="16" grpId="0" build="p"/>
      <p:bldP spid="17" grpId="0" build="p"/>
      <p:bldP spid="18" grpId="0" build="p"/>
      <p:bldP spid="21" grpId="0" animBg="1"/>
    </p:bldLst>
  </p:timing>
</p:sld>
</file>

<file path=ppt/theme/theme1.xml><?xml version="1.0" encoding="utf-8"?>
<a:theme xmlns:a="http://schemas.openxmlformats.org/drawingml/2006/main" name="Alapértelmezett terv">
  <a:themeElements>
    <a:clrScheme name="">
      <a:dk1>
        <a:srgbClr val="000000"/>
      </a:dk1>
      <a:lt1>
        <a:srgbClr val="FFFFFF"/>
      </a:lt1>
      <a:dk2>
        <a:srgbClr val="333399"/>
      </a:dk2>
      <a:lt2>
        <a:srgbClr val="FFFF00"/>
      </a:lt2>
      <a:accent1>
        <a:srgbClr val="FF9900"/>
      </a:accent1>
      <a:accent2>
        <a:srgbClr val="00FFFF"/>
      </a:accent2>
      <a:accent3>
        <a:srgbClr val="ADADCA"/>
      </a:accent3>
      <a:accent4>
        <a:srgbClr val="DADADA"/>
      </a:accent4>
      <a:accent5>
        <a:srgbClr val="FFCAAA"/>
      </a:accent5>
      <a:accent6>
        <a:srgbClr val="00E7E7"/>
      </a:accent6>
      <a:hlink>
        <a:srgbClr val="CCCC00"/>
      </a:hlink>
      <a:folHlink>
        <a:srgbClr val="969696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hu-H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.New.Roman.Gras0171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333399"/>
    </a:dk2>
    <a:lt2>
      <a:srgbClr val="FFFF00"/>
    </a:lt2>
    <a:accent1>
      <a:srgbClr val="FF9900"/>
    </a:accent1>
    <a:accent2>
      <a:srgbClr val="00FFFF"/>
    </a:accent2>
    <a:accent3>
      <a:srgbClr val="ADADCA"/>
    </a:accent3>
    <a:accent4>
      <a:srgbClr val="DADADA"/>
    </a:accent4>
    <a:accent5>
      <a:srgbClr val="FFCAAA"/>
    </a:accent5>
    <a:accent6>
      <a:srgbClr val="00E7E7"/>
    </a:accent6>
    <a:hlink>
      <a:srgbClr val="CCCC00"/>
    </a:hlink>
    <a:folHlink>
      <a:srgbClr val="969696"/>
    </a:folHlink>
  </a:clrScheme>
  <a:fontScheme name="Alapértelmezett terv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903</Words>
  <Application>Microsoft Office PowerPoint</Application>
  <PresentationFormat>Diavetítés a képernyőre (4:3 oldalarány)</PresentationFormat>
  <Paragraphs>229</Paragraphs>
  <Slides>20</Slides>
  <Notes>19</Notes>
  <HiddenSlides>13</HiddenSlides>
  <MMClips>0</MMClips>
  <ScaleCrop>false</ScaleCrop>
  <HeadingPairs>
    <vt:vector size="8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  <vt:variant>
        <vt:lpstr>Egyéni diasorok</vt:lpstr>
      </vt:variant>
      <vt:variant>
        <vt:i4>12</vt:i4>
      </vt:variant>
    </vt:vector>
  </HeadingPairs>
  <TitlesOfParts>
    <vt:vector size="37" baseType="lpstr">
      <vt:lpstr>Times.New.Roman.Gras0171</vt:lpstr>
      <vt:lpstr>Arial</vt:lpstr>
      <vt:lpstr>Times New Roman</vt:lpstr>
      <vt:lpstr>Calibri</vt:lpstr>
      <vt:lpstr>Alapértelmezett terv</vt:lpstr>
      <vt:lpstr>Survey of innovation in education in Hungary  OECD conference on  “Innovation in education :  What has changed in the classroom in the past decade?”  Paris, 28 January 2019   Gábor Halász ELTE/OFI Budapest</vt:lpstr>
      <vt:lpstr>Background and context</vt:lpstr>
      <vt:lpstr>Conceptualisation and survey tools</vt:lpstr>
      <vt:lpstr>Some illustrative examples of outcomes</vt:lpstr>
      <vt:lpstr>Some conclusions</vt:lpstr>
      <vt:lpstr>The use of results</vt:lpstr>
      <vt:lpstr>Thank you for your attention!</vt:lpstr>
      <vt:lpstr>National Education Sector Innovation Strategy proposals</vt:lpstr>
      <vt:lpstr>PowerPoint-bemutató</vt:lpstr>
      <vt:lpstr>PowerPoint-bemutató</vt:lpstr>
      <vt:lpstr>Survey and data collection tools</vt:lpstr>
      <vt:lpstr>Key issues and solutions of survey tool design/1</vt:lpstr>
      <vt:lpstr>Key issues and solutions of survey tool design/2</vt:lpstr>
      <vt:lpstr>Measuring performance and effectiveness</vt:lpstr>
      <vt:lpstr>Data collection</vt:lpstr>
      <vt:lpstr>Data collection tool (examples of questions)</vt:lpstr>
      <vt:lpstr>Databases</vt:lpstr>
      <vt:lpstr>Organisational and individual composite innovation activity indicators (CII)</vt:lpstr>
      <vt:lpstr>The distribution of individuals belonging to different IWB categories within the four groups of organisations with different organisational profiles (OP) </vt:lpstr>
      <vt:lpstr>Change of performance in schools belonging to four clusters (%)</vt:lpstr>
      <vt:lpstr>Perpsectives</vt:lpstr>
      <vt:lpstr>Dynamic_model</vt:lpstr>
      <vt:lpstr>Sample</vt:lpstr>
      <vt:lpstr>Questionnaire</vt:lpstr>
      <vt:lpstr>BasicData</vt:lpstr>
      <vt:lpstr>IWV&amp;4types</vt:lpstr>
      <vt:lpstr>NOIR</vt:lpstr>
      <vt:lpstr>Data collection</vt:lpstr>
      <vt:lpstr>Databases</vt:lpstr>
      <vt:lpstr>Kexy issues</vt:lpstr>
      <vt:lpstr>Performance</vt:lpstr>
      <vt:lpstr>Measuring performance</vt:lpstr>
    </vt:vector>
  </TitlesOfParts>
  <Company>OKI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Halász Gábor</dc:creator>
  <cp:lastModifiedBy>Teodóra Lukács</cp:lastModifiedBy>
  <cp:revision>393</cp:revision>
  <cp:lastPrinted>2018-09-01T16:19:48Z</cp:lastPrinted>
  <dcterms:created xsi:type="dcterms:W3CDTF">2000-11-09T16:51:53Z</dcterms:created>
  <dcterms:modified xsi:type="dcterms:W3CDTF">2020-01-07T10:30:53Z</dcterms:modified>
</cp:coreProperties>
</file>