
<file path=[Content_Types].xml><?xml version="1.0" encoding="utf-8"?>
<Types xmlns="http://schemas.openxmlformats.org/package/2006/content-types">
  <Default Extension="bin" ContentType="application/vnd.ms-office.vbaPro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318" r:id="rId4"/>
    <p:sldId id="326" r:id="rId5"/>
    <p:sldId id="268" r:id="rId6"/>
    <p:sldId id="319" r:id="rId7"/>
    <p:sldId id="320" r:id="rId8"/>
    <p:sldId id="321" r:id="rId9"/>
    <p:sldId id="322" r:id="rId10"/>
    <p:sldId id="324" r:id="rId11"/>
    <p:sldId id="325" r:id="rId12"/>
    <p:sldId id="303" r:id="rId13"/>
    <p:sldId id="313" r:id="rId14"/>
    <p:sldId id="312" r:id="rId15"/>
    <p:sldId id="307" r:id="rId16"/>
    <p:sldId id="317" r:id="rId17"/>
    <p:sldId id="308" r:id="rId18"/>
    <p:sldId id="267" r:id="rId19"/>
    <p:sldId id="311" r:id="rId20"/>
    <p:sldId id="316" r:id="rId21"/>
    <p:sldId id="301" r:id="rId22"/>
  </p:sldIdLst>
  <p:sldSz cx="9144000" cy="6858000" type="screen4x3"/>
  <p:notesSz cx="6797675" cy="9874250"/>
  <p:custShowLst>
    <p:custShow name="CII&amp;OL" id="0">
      <p:sldLst>
        <p:sld r:id="rId22"/>
      </p:sldLst>
    </p:custShow>
    <p:custShow name="OLFactors" id="1">
      <p:sldLst/>
    </p:custShow>
    <p:custShow name="CII&amp;4types2" id="2">
      <p:sldLst/>
    </p:custShow>
    <p:custShow name="IWV&amp;4types" id="3">
      <p:sldLst/>
    </p:custShow>
    <p:custShow name="KnowledgeIntensity1" id="4">
      <p:sldLst>
        <p:sld r:id="rId16"/>
      </p:sldLst>
    </p:custShow>
    <p:custShow name="KnowledgeIntensity2" id="5">
      <p:sldLst>
        <p:sld r:id="rId18"/>
      </p:sldLst>
    </p:custShow>
    <p:custShow name="CII" id="6">
      <p:sldLst>
        <p:sld r:id="rId13"/>
      </p:sldLst>
    </p:custShow>
    <p:custShow name="Performance" id="7">
      <p:sldLst>
        <p:sld r:id="rId14"/>
      </p:sldLst>
    </p:custShow>
    <p:custShow name="KnowledgeIntensity0" id="8">
      <p:sldLst>
        <p:sld r:id="rId15"/>
      </p:sldLst>
    </p:custShow>
    <p:custShow name="TeacherLearningActivities" id="9">
      <p:sldLst>
        <p:sld r:id="rId19"/>
      </p:sldLst>
    </p:custShow>
    <p:custShow name="TLinInnovativeSchools" id="10">
      <p:sldLst>
        <p:sld r:id="rId20"/>
      </p:sldLst>
    </p:custShow>
    <p:custShow name="innovationActivityLO" id="11">
      <p:sldLst>
        <p:sld r:id="rId17"/>
      </p:sldLst>
    </p:custShow>
    <p:custShow name="1-TeacherLearning" id="12">
      <p:sldLst>
        <p:sld r:id="rId7"/>
      </p:sldLst>
    </p:custShow>
    <p:custShow name="2-Innovation" id="13">
      <p:sldLst>
        <p:sld r:id="rId8"/>
      </p:sldLst>
    </p:custShow>
    <p:custShow name="3-EduInnovation" id="14">
      <p:sldLst>
        <p:sld r:id="rId9"/>
      </p:sldLst>
    </p:custShow>
    <p:custShow name="4-TL" id="15">
      <p:sldLst>
        <p:sld r:id="rId10"/>
      </p:sldLst>
    </p:custShow>
    <p:custShow name="5-Relate" id="16">
      <p:sldLst>
        <p:sld r:id="rId11"/>
      </p:sldLst>
    </p:custShow>
    <p:custShow name="4.2-InnovatiTL" id="17">
      <p:sldLst>
        <p:sld r:id="rId12"/>
      </p:sldLst>
    </p:custShow>
    <p:custShow name="IEAvisits" id="18">
      <p:sldLst>
        <p:sld r:id="rId22"/>
      </p:sldLst>
    </p:custShow>
  </p:custShow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1" autoAdjust="0"/>
    <p:restoredTop sz="93891" autoAdjust="0"/>
  </p:normalViewPr>
  <p:slideViewPr>
    <p:cSldViewPr>
      <p:cViewPr varScale="1">
        <p:scale>
          <a:sx n="67" d="100"/>
          <a:sy n="67" d="100"/>
        </p:scale>
        <p:origin x="11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notesViewPr>
    <p:cSldViewPr>
      <p:cViewPr varScale="1">
        <p:scale>
          <a:sx n="45" d="100"/>
          <a:sy n="45" d="100"/>
        </p:scale>
        <p:origin x="-180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alaszg\Documents\A-DOC\Actual\AZ-OTKA%20innov&#225;ci&#243;\Vegyes\Innov&#225;ci&#243;%20&#233;s%20eredm&#233;nyess&#233;g\semm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Munkaf&#252;ze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alaszg\AppData\Roaming\Microsoft\Excel\semmi%20(version%201)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Halaszg\AppData\Roaming\Microsoft\Excel\semmi%20(version%201)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Halaszg\Documents\A-DOC\Actual\AZ-OTKA%20innov&#225;ci&#243;\Vegyes\Innov&#225;ci&#243;%20&#233;s%20eredm&#233;nyess&#233;g\sem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434287249841882E-2"/>
          <c:y val="3.8312687924432619E-2"/>
          <c:w val="0.90241152180818163"/>
          <c:h val="0.632872748889530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Munka1!$A$4</c:f>
              <c:strCache>
                <c:ptCount val="1"/>
                <c:pt idx="0">
                  <c:v>Worsening performance (N=130)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Munka1!$B$3:$E$3</c:f>
              <c:strCache>
                <c:ptCount val="4"/>
                <c:pt idx="0">
                  <c:v>"EMPTY IRON BOX"             (low IWB - low organisational innovation activity)</c:v>
                </c:pt>
                <c:pt idx="1">
                  <c:v>"PERL IN IRON BOX" high IWB - low organisational innovation activity)</c:v>
                </c:pt>
                <c:pt idx="2">
                  <c:v>"EMPTY SHELL"            (low IWB - high organisational innovation activity)</c:v>
                </c:pt>
                <c:pt idx="3">
                  <c:v>"PERL IN SHELL"        (high IWB - high organisational innovation activity)</c:v>
                </c:pt>
              </c:strCache>
            </c:strRef>
          </c:cat>
          <c:val>
            <c:numRef>
              <c:f>Munka1!$B$4:$E$4</c:f>
              <c:numCache>
                <c:formatCode>###0.0%</c:formatCode>
                <c:ptCount val="4"/>
                <c:pt idx="0">
                  <c:v>0.52307692307692311</c:v>
                </c:pt>
                <c:pt idx="1">
                  <c:v>0.2153846153846154</c:v>
                </c:pt>
                <c:pt idx="2">
                  <c:v>0.13846153846153847</c:v>
                </c:pt>
                <c:pt idx="3">
                  <c:v>0.12307692307692308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1-4104-A5CD-5280C4ED69DD}"/>
            </c:ext>
          </c:extLst>
        </c:ser>
        <c:ser>
          <c:idx val="1"/>
          <c:order val="1"/>
          <c:tx>
            <c:strRef>
              <c:f>Munka1!$A$5</c:f>
              <c:strCache>
                <c:ptCount val="1"/>
                <c:pt idx="0">
                  <c:v>Stagnating performance (N=737)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Munka1!$B$3:$E$3</c:f>
              <c:strCache>
                <c:ptCount val="4"/>
                <c:pt idx="0">
                  <c:v>"EMPTY IRON BOX"             (low IWB - low organisational innovation activity)</c:v>
                </c:pt>
                <c:pt idx="1">
                  <c:v>"PERL IN IRON BOX" high IWB - low organisational innovation activity)</c:v>
                </c:pt>
                <c:pt idx="2">
                  <c:v>"EMPTY SHELL"            (low IWB - high organisational innovation activity)</c:v>
                </c:pt>
                <c:pt idx="3">
                  <c:v>"PERL IN SHELL"        (high IWB - high organisational innovation activity)</c:v>
                </c:pt>
              </c:strCache>
            </c:strRef>
          </c:cat>
          <c:val>
            <c:numRef>
              <c:f>Munka1!$B$5:$E$5</c:f>
              <c:numCache>
                <c:formatCode>###0.0%</c:formatCode>
                <c:ptCount val="4"/>
                <c:pt idx="0">
                  <c:v>0.30393487109905021</c:v>
                </c:pt>
                <c:pt idx="1">
                  <c:v>0.22795115332428764</c:v>
                </c:pt>
                <c:pt idx="2">
                  <c:v>0.2293080054274084</c:v>
                </c:pt>
                <c:pt idx="3">
                  <c:v>0.23880597014925375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71-4104-A5CD-5280C4ED69DD}"/>
            </c:ext>
          </c:extLst>
        </c:ser>
        <c:ser>
          <c:idx val="2"/>
          <c:order val="2"/>
          <c:tx>
            <c:strRef>
              <c:f>Munka1!$A$6</c:f>
              <c:strCache>
                <c:ptCount val="1"/>
                <c:pt idx="0">
                  <c:v>Improving performance (N=975)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Munka1!$B$3:$E$3</c:f>
              <c:strCache>
                <c:ptCount val="4"/>
                <c:pt idx="0">
                  <c:v>"EMPTY IRON BOX"             (low IWB - low organisational innovation activity)</c:v>
                </c:pt>
                <c:pt idx="1">
                  <c:v>"PERL IN IRON BOX" high IWB - low organisational innovation activity)</c:v>
                </c:pt>
                <c:pt idx="2">
                  <c:v>"EMPTY SHELL"            (low IWB - high organisational innovation activity)</c:v>
                </c:pt>
                <c:pt idx="3">
                  <c:v>"PERL IN SHELL"        (high IWB - high organisational innovation activity)</c:v>
                </c:pt>
              </c:strCache>
            </c:strRef>
          </c:cat>
          <c:val>
            <c:numRef>
              <c:f>Munka1!$B$6:$E$6</c:f>
              <c:numCache>
                <c:formatCode>###0.0%</c:formatCode>
                <c:ptCount val="4"/>
                <c:pt idx="0">
                  <c:v>0.25538461538461538</c:v>
                </c:pt>
                <c:pt idx="1">
                  <c:v>0.2153846153846154</c:v>
                </c:pt>
                <c:pt idx="2">
                  <c:v>0.23794871794871797</c:v>
                </c:pt>
                <c:pt idx="3">
                  <c:v>0.29128205128205126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71-4104-A5CD-5280C4ED6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568601248"/>
        <c:axId val="-568603968"/>
      </c:barChart>
      <c:catAx>
        <c:axId val="-5686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603968"/>
        <c:crosses val="autoZero"/>
        <c:auto val="1"/>
        <c:lblAlgn val="ctr"/>
        <c:lblOffset val="100"/>
        <c:noMultiLvlLbl val="0"/>
      </c:catAx>
      <c:valAx>
        <c:axId val="-56860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60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73360755208948E-2"/>
          <c:y val="0.88629843480143367"/>
          <c:w val="0.9730097187541954"/>
          <c:h val="7.691551297167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209952930206229E-2"/>
          <c:y val="4.6407724788872333E-2"/>
          <c:w val="0.90111005252833665"/>
          <c:h val="0.6926928170675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Munka1!$A$27</c:f>
              <c:strCache>
                <c:ptCount val="1"/>
                <c:pt idx="0">
                  <c:v>Do not agree or agree only partially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Munka1!$B$26:$C$26</c:f>
              <c:strCache>
                <c:ptCount val="2"/>
                <c:pt idx="0">
                  <c:v>In our school teachers are wiling to learn new teaching methods, try out new instruments, develop their skills and upgrade their working methods</c:v>
                </c:pt>
                <c:pt idx="1">
                  <c:v>In our school teachers highly appreciate those colleagues who share their knowledge with them</c:v>
                </c:pt>
              </c:strCache>
            </c:strRef>
          </c:cat>
          <c:val>
            <c:numRef>
              <c:f>Munka1!$B$27:$C$27</c:f>
              <c:numCache>
                <c:formatCode>###0.00</c:formatCode>
                <c:ptCount val="2"/>
                <c:pt idx="0">
                  <c:v>3.8811483739837382</c:v>
                </c:pt>
                <c:pt idx="1">
                  <c:v>3.9610355987055015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7-4D2B-949C-EF400FE1AA85}"/>
            </c:ext>
          </c:extLst>
        </c:ser>
        <c:ser>
          <c:idx val="1"/>
          <c:order val="1"/>
          <c:tx>
            <c:strRef>
              <c:f>Munka1!$A$28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Munka1!$B$26:$C$26</c:f>
              <c:strCache>
                <c:ptCount val="2"/>
                <c:pt idx="0">
                  <c:v>In our school teachers are wiling to learn new teaching methods, try out new instruments, develop their skills and upgrade their working methods</c:v>
                </c:pt>
                <c:pt idx="1">
                  <c:v>In our school teachers highly appreciate those colleagues who share their knowledge with them</c:v>
                </c:pt>
              </c:strCache>
            </c:strRef>
          </c:cat>
          <c:val>
            <c:numRef>
              <c:f>Munka1!$B$28:$C$28</c:f>
              <c:numCache>
                <c:formatCode>###0.00</c:formatCode>
                <c:ptCount val="2"/>
                <c:pt idx="0">
                  <c:v>4.4052136752136724</c:v>
                </c:pt>
                <c:pt idx="1">
                  <c:v>4.2529264475743336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87-4D2B-949C-EF400FE1A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68610496"/>
        <c:axId val="-568606688"/>
      </c:barChart>
      <c:catAx>
        <c:axId val="-56861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606688"/>
        <c:crosses val="autoZero"/>
        <c:auto val="1"/>
        <c:lblAlgn val="ctr"/>
        <c:lblOffset val="100"/>
        <c:noMultiLvlLbl val="0"/>
      </c:catAx>
      <c:valAx>
        <c:axId val="-56860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61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Lower one third on the knowledge intensity scale</c:v>
                </c:pt>
              </c:strCache>
            </c:strRef>
          </c:tx>
          <c:invertIfNegative val="0"/>
          <c:cat>
            <c:strRef>
              <c:f>Munka1!$A$2:$A$3</c:f>
              <c:strCache>
                <c:ptCount val="2"/>
                <c:pt idx="0">
                  <c:v>School level</c:v>
                </c:pt>
                <c:pt idx="1">
                  <c:v>Teacher level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3.16</c:v>
                </c:pt>
                <c:pt idx="1">
                  <c:v>3.43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E-40B8-9618-79C3F1605E59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Upper one third  on the knowledge intensity scale</c:v>
                </c:pt>
              </c:strCache>
            </c:strRef>
          </c:tx>
          <c:invertIfNegative val="0"/>
          <c:cat>
            <c:strRef>
              <c:f>Munka1!$A$2:$A$3</c:f>
              <c:strCache>
                <c:ptCount val="2"/>
                <c:pt idx="0">
                  <c:v>School level</c:v>
                </c:pt>
                <c:pt idx="1">
                  <c:v>Teacher level</c:v>
                </c:pt>
              </c:strCache>
            </c:strRef>
          </c:cat>
          <c:val>
            <c:numRef>
              <c:f>Munka1!$C$2:$C$3</c:f>
              <c:numCache>
                <c:formatCode>General</c:formatCode>
                <c:ptCount val="2"/>
                <c:pt idx="0">
                  <c:v>3.92</c:v>
                </c:pt>
                <c:pt idx="1">
                  <c:v>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4E-40B8-9618-79C3F1605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014287"/>
        <c:axId val="1"/>
      </c:barChart>
      <c:catAx>
        <c:axId val="20810142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1014287"/>
        <c:crosses val="autoZero"/>
        <c:crossBetween val="between"/>
      </c:valAx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75160608048993871"/>
          <c:y val="0.20323337002229561"/>
          <c:w val="0.95610279965004374"/>
          <c:h val="0.849884796658482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86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Munka3!$A$22:$A$24</c:f>
              <c:strCache>
                <c:ptCount val="3"/>
                <c:pt idx="0">
                  <c:v>Learning organisation score lowest one third</c:v>
                </c:pt>
                <c:pt idx="1">
                  <c:v>Learning organisation score middle range</c:v>
                </c:pt>
                <c:pt idx="2">
                  <c:v>Learning organisation score highest one third</c:v>
                </c:pt>
              </c:strCache>
            </c:strRef>
          </c:cat>
          <c:val>
            <c:numRef>
              <c:f>Munka3!$B$22:$B$24</c:f>
              <c:numCache>
                <c:formatCode>###0.0</c:formatCode>
                <c:ptCount val="3"/>
                <c:pt idx="0">
                  <c:v>28.797993727945912</c:v>
                </c:pt>
                <c:pt idx="1">
                  <c:v>29.075113444940776</c:v>
                </c:pt>
                <c:pt idx="2">
                  <c:v>30.682987394627077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7-43C1-A1B9-D44C5422E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68600704"/>
        <c:axId val="-568611584"/>
      </c:barChart>
      <c:catAx>
        <c:axId val="-56860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611584"/>
        <c:crosses val="autoZero"/>
        <c:auto val="1"/>
        <c:lblAlgn val="ctr"/>
        <c:lblOffset val="100"/>
        <c:noMultiLvlLbl val="0"/>
      </c:catAx>
      <c:valAx>
        <c:axId val="-5686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60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Munka4!$B$1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Munka4!$A$2:$A$8</c:f>
              <c:strCache>
                <c:ptCount val="7"/>
                <c:pt idx="0">
                  <c:v>It happened frequently that I presented the results of the program in professional workshops/conferences</c:v>
                </c:pt>
                <c:pt idx="1">
                  <c:v>It happened frequently that I observed the lessons of colleagues</c:v>
                </c:pt>
                <c:pt idx="2">
                  <c:v>I definitely enjoyed when the core of the new methodological knowledge was explained to me</c:v>
                </c:pt>
                <c:pt idx="3">
                  <c:v>In the training programs provided by the development intervention I could choose what content to learn</c:v>
                </c:pt>
                <c:pt idx="4">
                  <c:v>It happened frequently that I delivered a demonstration lesson to my colleagues</c:v>
                </c:pt>
                <c:pt idx="5">
                  <c:v>It happened often that I was teaching the new methods and demonstrated the new tools I learnt to my colleagues within or outside my school</c:v>
                </c:pt>
                <c:pt idx="6">
                  <c:v>It was good to find myself again in a learning situation</c:v>
                </c:pt>
              </c:strCache>
            </c:strRef>
          </c:cat>
          <c:val>
            <c:numRef>
              <c:f>Munka4!$B$2:$B$8</c:f>
              <c:numCache>
                <c:formatCode>0.00</c:formatCode>
                <c:ptCount val="7"/>
                <c:pt idx="0">
                  <c:v>3.7237</c:v>
                </c:pt>
                <c:pt idx="1">
                  <c:v>3.6644999999999999</c:v>
                </c:pt>
                <c:pt idx="2">
                  <c:v>3.4548000000000001</c:v>
                </c:pt>
                <c:pt idx="3">
                  <c:v>3.5305</c:v>
                </c:pt>
                <c:pt idx="4">
                  <c:v>3.7145999999999999</c:v>
                </c:pt>
                <c:pt idx="5">
                  <c:v>3.3948999999999998</c:v>
                </c:pt>
                <c:pt idx="6">
                  <c:v>3.1436999999999999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24-48B6-B3F4-68871E0BA967}"/>
            </c:ext>
          </c:extLst>
        </c:ser>
        <c:ser>
          <c:idx val="1"/>
          <c:order val="1"/>
          <c:tx>
            <c:strRef>
              <c:f>Munka4!$C$1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Munka4!$A$2:$A$8</c:f>
              <c:strCache>
                <c:ptCount val="7"/>
                <c:pt idx="0">
                  <c:v>It happened frequently that I presented the results of the program in professional workshops/conferences</c:v>
                </c:pt>
                <c:pt idx="1">
                  <c:v>It happened frequently that I observed the lessons of colleagues</c:v>
                </c:pt>
                <c:pt idx="2">
                  <c:v>I definitely enjoyed when the core of the new methodological knowledge was explained to me</c:v>
                </c:pt>
                <c:pt idx="3">
                  <c:v>In the training programs provided by the development intervention I could choose what content to learn</c:v>
                </c:pt>
                <c:pt idx="4">
                  <c:v>It happened frequently that I delivered a demonstration lesson to my colleagues</c:v>
                </c:pt>
                <c:pt idx="5">
                  <c:v>It happened often that I was teaching the new methods and demonstrated the new tools I learnt to my colleagues within or outside my school</c:v>
                </c:pt>
                <c:pt idx="6">
                  <c:v>It was good to find myself again in a learning situation</c:v>
                </c:pt>
              </c:strCache>
            </c:strRef>
          </c:cat>
          <c:val>
            <c:numRef>
              <c:f>Munka4!$C$2:$C$8</c:f>
              <c:numCache>
                <c:formatCode>0.00</c:formatCode>
                <c:ptCount val="7"/>
                <c:pt idx="0">
                  <c:v>3.8759000000000001</c:v>
                </c:pt>
                <c:pt idx="1">
                  <c:v>3.9872999999999998</c:v>
                </c:pt>
                <c:pt idx="2">
                  <c:v>3.7877000000000001</c:v>
                </c:pt>
                <c:pt idx="3">
                  <c:v>3.8921000000000001</c:v>
                </c:pt>
                <c:pt idx="4">
                  <c:v>4.1387999999999998</c:v>
                </c:pt>
                <c:pt idx="5">
                  <c:v>3.9348999999999998</c:v>
                </c:pt>
                <c:pt idx="6">
                  <c:v>3.8092999999999999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24-48B6-B3F4-68871E0BA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568600160"/>
        <c:axId val="-568606144"/>
      </c:barChart>
      <c:catAx>
        <c:axId val="-56860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606144"/>
        <c:crosses val="autoZero"/>
        <c:auto val="1"/>
        <c:lblAlgn val="ctr"/>
        <c:lblOffset val="100"/>
        <c:noMultiLvlLbl val="0"/>
      </c:catAx>
      <c:valAx>
        <c:axId val="-568606144"/>
        <c:scaling>
          <c:orientation val="minMax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60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982643156486719E-2"/>
          <c:y val="2.6907842085444438E-2"/>
          <c:w val="0.94257524657358138"/>
          <c:h val="0.69355049650458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Munka2!$B$1</c:f>
              <c:strCache>
                <c:ptCount val="1"/>
                <c:pt idx="0">
                  <c:v>This has not happened 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Munka2!$A$2:$A$5</c:f>
              <c:strCache>
                <c:ptCount val="4"/>
                <c:pt idx="0">
                  <c:v>I took part in further training where I learnt new ways to improve my performance </c:v>
                </c:pt>
                <c:pt idx="1">
                  <c:v>I learnt about new professional solutions from literature and I managed to use them in my own work </c:v>
                </c:pt>
                <c:pt idx="2">
                  <c:v>As a consultant, I helped the work of colleagues working in other institutions</c:v>
                </c:pt>
                <c:pt idx="3">
                  <c:v>I held training, lecturing or teaching to my colleagues that informed them about educational solutions and made them work more efficiently </c:v>
                </c:pt>
              </c:strCache>
            </c:strRef>
          </c:cat>
          <c:val>
            <c:numRef>
              <c:f>Munka2!$B$2:$B$5</c:f>
              <c:numCache>
                <c:formatCode>###0.0</c:formatCode>
                <c:ptCount val="4"/>
                <c:pt idx="0">
                  <c:v>23.273797303563342</c:v>
                </c:pt>
                <c:pt idx="1">
                  <c:v>19.537619714061972</c:v>
                </c:pt>
                <c:pt idx="2">
                  <c:v>26.790775317707652</c:v>
                </c:pt>
                <c:pt idx="3">
                  <c:v>24.19604020247866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F-48B2-B965-C16596DFA04A}"/>
            </c:ext>
          </c:extLst>
        </c:ser>
        <c:ser>
          <c:idx val="1"/>
          <c:order val="1"/>
          <c:tx>
            <c:strRef>
              <c:f>Munka2!$C$1</c:f>
              <c:strCache>
                <c:ptCount val="1"/>
                <c:pt idx="0">
                  <c:v>This has happened one or two times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Munka2!$A$2:$A$5</c:f>
              <c:strCache>
                <c:ptCount val="4"/>
                <c:pt idx="0">
                  <c:v>I took part in further training where I learnt new ways to improve my performance </c:v>
                </c:pt>
                <c:pt idx="1">
                  <c:v>I learnt about new professional solutions from literature and I managed to use them in my own work </c:v>
                </c:pt>
                <c:pt idx="2">
                  <c:v>As a consultant, I helped the work of colleagues working in other institutions</c:v>
                </c:pt>
                <c:pt idx="3">
                  <c:v>I held training, lecturing or teaching to my colleagues that informed them about educational solutions and made them work more efficiently </c:v>
                </c:pt>
              </c:strCache>
            </c:strRef>
          </c:cat>
          <c:val>
            <c:numRef>
              <c:f>Munka2!$C$2:$C$5</c:f>
              <c:numCache>
                <c:formatCode>###0.0</c:formatCode>
                <c:ptCount val="4"/>
                <c:pt idx="0">
                  <c:v>26.591379933124397</c:v>
                </c:pt>
                <c:pt idx="1">
                  <c:v>25.071804357457886</c:v>
                </c:pt>
                <c:pt idx="2">
                  <c:v>37.28377797679461</c:v>
                </c:pt>
                <c:pt idx="3">
                  <c:v>33.30926226290385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F-48B2-B965-C16596DFA04A}"/>
            </c:ext>
          </c:extLst>
        </c:ser>
        <c:ser>
          <c:idx val="2"/>
          <c:order val="2"/>
          <c:tx>
            <c:strRef>
              <c:f>Munka2!$D$1</c:f>
              <c:strCache>
                <c:ptCount val="1"/>
                <c:pt idx="0">
                  <c:v>This has happened several times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Munka2!$A$2:$A$5</c:f>
              <c:strCache>
                <c:ptCount val="4"/>
                <c:pt idx="0">
                  <c:v>I took part in further training where I learnt new ways to improve my performance </c:v>
                </c:pt>
                <c:pt idx="1">
                  <c:v>I learnt about new professional solutions from literature and I managed to use them in my own work </c:v>
                </c:pt>
                <c:pt idx="2">
                  <c:v>As a consultant, I helped the work of colleagues working in other institutions</c:v>
                </c:pt>
                <c:pt idx="3">
                  <c:v>I held training, lecturing or teaching to my colleagues that informed them about educational solutions and made them work more efficiently </c:v>
                </c:pt>
              </c:strCache>
            </c:strRef>
          </c:cat>
          <c:val>
            <c:numRef>
              <c:f>Munka2!$D$2:$D$5</c:f>
              <c:numCache>
                <c:formatCode>###0.0</c:formatCode>
                <c:ptCount val="4"/>
                <c:pt idx="0">
                  <c:v>33.87311063187731</c:v>
                </c:pt>
                <c:pt idx="1">
                  <c:v>33.815041957009257</c:v>
                </c:pt>
                <c:pt idx="2">
                  <c:v>41.645259102178528</c:v>
                </c:pt>
                <c:pt idx="3">
                  <c:v>42.362082096662093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9F-48B2-B965-C16596DFA04A}"/>
            </c:ext>
          </c:extLst>
        </c:ser>
        <c:ser>
          <c:idx val="3"/>
          <c:order val="3"/>
          <c:tx>
            <c:strRef>
              <c:f>Munka2!$E$1</c:f>
              <c:strCache>
                <c:ptCount val="1"/>
                <c:pt idx="0">
                  <c:v>This has happened many time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Munka2!$A$2:$A$5</c:f>
              <c:strCache>
                <c:ptCount val="4"/>
                <c:pt idx="0">
                  <c:v>I took part in further training where I learnt new ways to improve my performance </c:v>
                </c:pt>
                <c:pt idx="1">
                  <c:v>I learnt about new professional solutions from literature and I managed to use them in my own work </c:v>
                </c:pt>
                <c:pt idx="2">
                  <c:v>As a consultant, I helped the work of colleagues working in other institutions</c:v>
                </c:pt>
                <c:pt idx="3">
                  <c:v>I held training, lecturing or teaching to my colleagues that informed them about educational solutions and made them work more efficiently </c:v>
                </c:pt>
              </c:strCache>
            </c:strRef>
          </c:cat>
          <c:val>
            <c:numRef>
              <c:f>Munka2!$E$2:$E$5</c:f>
              <c:numCache>
                <c:formatCode>###0.0</c:formatCode>
                <c:ptCount val="4"/>
                <c:pt idx="0">
                  <c:v>44.663883952966302</c:v>
                </c:pt>
                <c:pt idx="1">
                  <c:v>42.621694807691775</c:v>
                </c:pt>
                <c:pt idx="2">
                  <c:v>50.318895572849641</c:v>
                </c:pt>
                <c:pt idx="3">
                  <c:v>52.515140672329032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9F-48B2-B965-C16596DFA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68603424"/>
        <c:axId val="-568602336"/>
      </c:barChart>
      <c:catAx>
        <c:axId val="-56860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602336"/>
        <c:crosses val="autoZero"/>
        <c:auto val="1"/>
        <c:lblAlgn val="ctr"/>
        <c:lblOffset val="100"/>
        <c:noMultiLvlLbl val="0"/>
      </c:catAx>
      <c:valAx>
        <c:axId val="-56860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60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150774346923915E-2"/>
          <c:y val="0.89777381127215627"/>
          <c:w val="0.96020791249261384"/>
          <c:h val="8.5009545973180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A9ACDDF-A4D4-443C-AFE3-288DE1674F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1F1F32C-4C80-4A25-A456-514EBBE635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D69EDFFD-36DA-4E62-81D8-2F1AAA8A6B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E073E6E4-D7E0-44AC-AEBD-15828E4A18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72AC728-7A76-4F9F-9B7B-76D37D1AF4E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D4F730E-C557-4EE5-8E62-0C2ED6FED8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681D183-9196-4A83-A34F-484C5A7154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547E8D1-6DFE-480F-9D84-8846149783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B8DB4D82-CDC1-4C4F-A07B-473EA1E5D6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91063"/>
            <a:ext cx="498792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EE4E2DFD-F5E3-4BD7-8861-7AF09FF85D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9949787C-D407-47D0-BD81-BDB9DBFA8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FF3D5F-893B-4821-A44D-EDB4FE645B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2517F1C-730D-4A22-89A4-7F4F2DEBD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6512CAB2-0BDE-40D8-86DF-07915E789545}" type="slidenum">
              <a:rPr lang="hu-HU" altLang="hu-HU" sz="1200" smtClean="0">
                <a:latin typeface="Times New Roman" panose="02020603050405020304" pitchFamily="18" charset="0"/>
              </a:rPr>
              <a:pPr/>
              <a:t>1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9DBBB4E-45C3-4D1D-89E1-B5005C50C7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7638B36-A6D3-4B48-96E6-DE8492130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BF82178-5144-41E8-97DC-BB1E4DEEFB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39611C63-75DF-48A8-8C63-EE2917AAFEE2}" type="slidenum">
              <a:rPr lang="hu-HU" altLang="hu-HU" sz="1200" smtClean="0">
                <a:latin typeface="Times New Roman" panose="02020603050405020304" pitchFamily="18" charset="0"/>
              </a:rPr>
              <a:pPr/>
              <a:t>10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0AECF49-5D8A-4303-B72D-3D4F1BBE4B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A96532D-88ED-4904-B8FF-ECDD09DB3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79DBABD-C98D-4B68-86C4-A9585771F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A68EAD96-9CB4-4676-88A0-AC77D5933221}" type="slidenum">
              <a:rPr lang="hu-HU" altLang="hu-HU" sz="1200" smtClean="0">
                <a:latin typeface="Times New Roman" panose="02020603050405020304" pitchFamily="18" charset="0"/>
              </a:rPr>
              <a:pPr/>
              <a:t>11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D4B0432-F9F1-44BC-A6ED-6B6C1F2DC4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79A878B-48DB-468F-BE2E-ACFAA7966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797AB368-5557-46F7-8655-75243AF52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4A8D36F4-8B28-459F-81A9-3338D8CFD5BD}" type="slidenum">
              <a:rPr lang="hu-HU" altLang="hu-HU" sz="1200" smtClean="0">
                <a:latin typeface="Times New Roman" panose="02020603050405020304" pitchFamily="18" charset="0"/>
              </a:rPr>
              <a:pPr/>
              <a:t>12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2AAEE44-5916-46A0-9F1B-4D321F705E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6C30383-02DD-41E3-BBB7-7BE54BC00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9C301D8-9F68-425C-BFAC-8C03A9764C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0A060635-5041-495E-BA96-4B958C598AB7}" type="slidenum">
              <a:rPr lang="hu-HU" altLang="hu-HU" sz="1200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13</a:t>
            </a:fld>
            <a:endParaRPr lang="hu-HU" altLang="hu-HU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AD007E4-3EF4-4D91-9A0C-5B001253B2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C448865-AFD9-4024-B299-7738AE4FE7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FE435FD-E099-47AA-A2F4-3F3847AF1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CA9526FE-0411-4756-95DE-45FFB74EEE81}" type="slidenum">
              <a:rPr lang="hu-HU" altLang="hu-HU" sz="1200" smtClean="0">
                <a:latin typeface="Times New Roman" panose="02020603050405020304" pitchFamily="18" charset="0"/>
              </a:rPr>
              <a:pPr/>
              <a:t>14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F00EB85-54DA-4123-8A72-969773BD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C29BD5B-9E7A-4B4B-BEFF-D7C277FD3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D994AA7-7BF1-4EC1-B7A8-D59CDC1BE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C36F99B5-BEC5-4BFF-996B-2EF85922B9CB}" type="slidenum">
              <a:rPr lang="hu-HU" altLang="hu-HU" sz="1200" smtClean="0">
                <a:latin typeface="Times New Roman" panose="02020603050405020304" pitchFamily="18" charset="0"/>
              </a:rPr>
              <a:pPr/>
              <a:t>15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A4682E5-FDE4-417C-9732-25AEE5461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AF46657-4608-4DC0-A9D1-D7775474D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06FDDEB-295F-43A7-AA00-C16C82244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A1001607-E4A9-4456-9FAA-B5D6C65EACC0}" type="slidenum">
              <a:rPr lang="hu-HU" altLang="hu-HU" sz="1200" smtClean="0">
                <a:latin typeface="Times New Roman" panose="02020603050405020304" pitchFamily="18" charset="0"/>
              </a:rPr>
              <a:pPr/>
              <a:t>16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23164F5-E09E-4131-A5F7-AB17A3366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1577344-1038-4EF6-B964-7E0F0928C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5EF42E8-35E9-4EF1-A83E-DED626E8A6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44261C63-1624-49D8-A792-F3517464E119}" type="slidenum">
              <a:rPr lang="hu-HU" altLang="hu-HU" sz="1200" smtClean="0">
                <a:latin typeface="Times New Roman" panose="02020603050405020304" pitchFamily="18" charset="0"/>
              </a:rPr>
              <a:pPr/>
              <a:t>17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DA9B486-ACA5-40D0-AF00-0FBE219B0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667244F-241B-43F6-8128-AF277CB13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A82C2AF-3B68-43CE-8D5A-BE2A64025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88F7C2B1-FC55-476B-AA1A-C09C9711C2A6}" type="slidenum">
              <a:rPr lang="hu-HU" altLang="hu-HU" sz="1200" smtClean="0">
                <a:latin typeface="Times New Roman" panose="02020603050405020304" pitchFamily="18" charset="0"/>
              </a:rPr>
              <a:pPr/>
              <a:t>18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E226D2B-97AD-4810-99EC-2DACFADC6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25FE9C-40EE-435F-B23E-3150D88E9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8A28E555-3AB4-4AC1-9BAB-F911E04B3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3FEE6258-F07B-46CC-BDAF-B8EF74183BB9}" type="slidenum">
              <a:rPr lang="hu-HU" altLang="hu-HU" sz="1200" smtClean="0">
                <a:latin typeface="Times New Roman" panose="02020603050405020304" pitchFamily="18" charset="0"/>
              </a:rPr>
              <a:pPr/>
              <a:t>19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6C994BE-D16C-42E4-871E-634263B1F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E0163BF-D375-4C0A-B03D-BF46E1AB5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5021747-6B79-42E8-BB2B-317E8E558B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4FE2C7C1-7250-465C-B3D1-BD44EF6E623B}" type="slidenum">
              <a:rPr lang="hu-HU" altLang="hu-HU" sz="1200" smtClean="0">
                <a:latin typeface="Times New Roman" panose="02020603050405020304" pitchFamily="18" charset="0"/>
              </a:rPr>
              <a:pPr/>
              <a:t>2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447A7D0-2148-4FAA-BEE1-E5924D8FE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E91AD1A-FDF4-41E7-8C3C-9D621CE01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A65A60B-27A6-4444-95DF-47D3E845C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24D64196-7B89-4031-8A3A-60620F8D3BFD}" type="slidenum">
              <a:rPr lang="hu-HU" altLang="hu-HU" sz="1200" smtClean="0">
                <a:latin typeface="Times New Roman" panose="02020603050405020304" pitchFamily="18" charset="0"/>
              </a:rPr>
              <a:pPr/>
              <a:t>20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493A571-E775-47F6-B535-4296854A5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F76695A-DF90-443A-BFD0-6974E2E0C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0594115-0EE6-4BC7-8362-7900E8AB9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A0403DF7-CAEB-424E-AA25-672C9D2D4084}" type="slidenum">
              <a:rPr lang="hu-HU" altLang="hu-HU" sz="1200" smtClean="0">
                <a:latin typeface="Times New Roman" panose="02020603050405020304" pitchFamily="18" charset="0"/>
              </a:rPr>
              <a:pPr/>
              <a:t>21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AB43559-D1DF-4B3A-B292-E98FF9408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1145A6F-0791-4F1D-867C-E17A17EF4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69B3B83-337D-4DDC-B511-E5FA77CBA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F644E5D5-BBEC-42ED-8DC1-F7A4B9E183FD}" type="slidenum">
              <a:rPr lang="hu-HU" altLang="hu-HU" sz="1200" smtClean="0">
                <a:latin typeface="Times New Roman" panose="02020603050405020304" pitchFamily="18" charset="0"/>
              </a:rPr>
              <a:pPr/>
              <a:t>3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3B391B6-9CEF-49CD-AE4E-FF29E21C7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CD0F14B-63CF-4ACE-88B1-CFB0A090F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BA69BAC7-E5B5-4D67-AB41-CA624B822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1A0312FF-4A69-4122-8FDA-7F21E54A97CF}" type="slidenum">
              <a:rPr lang="hu-HU" altLang="hu-HU" sz="1200" smtClean="0">
                <a:latin typeface="Times New Roman" panose="02020603050405020304" pitchFamily="18" charset="0"/>
              </a:rPr>
              <a:pPr/>
              <a:t>4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37CEA42-1C7E-44EB-AA1E-23A9E9D52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BDB6140-C813-4B55-A0C5-B5EF74D73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B443DD6-9446-4605-8F97-07347E2DF1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CDAB796C-7DC9-403A-B207-163B454590DA}" type="slidenum">
              <a:rPr lang="hu-HU" altLang="hu-HU" sz="1200" smtClean="0">
                <a:latin typeface="Times New Roman" panose="02020603050405020304" pitchFamily="18" charset="0"/>
              </a:rPr>
              <a:pPr/>
              <a:t>5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1728D94-3F64-4FEB-9A43-E840F40D8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93CBE93-A330-4A24-9E3B-6F7A43274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C6D691-FA17-4221-B0DE-95B85AFC6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B9BCE8B1-31B0-4365-B4AD-A8BBB3EAD049}" type="slidenum">
              <a:rPr lang="hu-HU" altLang="hu-HU" sz="1200" smtClean="0">
                <a:latin typeface="Times New Roman" panose="02020603050405020304" pitchFamily="18" charset="0"/>
              </a:rPr>
              <a:pPr/>
              <a:t>6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1EC821A-23C0-4F86-A27E-2D10BCEE2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EAF7F1F-656A-450A-8FB5-0E5893B29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5D4407B-53FE-4D2F-B23E-8BA3DA7F6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87686541-6BA9-4200-9CF8-2A911A568E3B}" type="slidenum">
              <a:rPr lang="hu-HU" altLang="hu-HU" sz="1200" smtClean="0">
                <a:latin typeface="Times New Roman" panose="02020603050405020304" pitchFamily="18" charset="0"/>
              </a:rPr>
              <a:pPr/>
              <a:t>7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A68CA99-A6CD-44F1-9581-4D7C47850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0973725-BD4B-4173-A8C3-6AA988052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6F03625-36CC-4F91-8F93-1E8842FF3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E43996F1-D87B-40FA-BAD7-605953D35705}" type="slidenum">
              <a:rPr lang="hu-HU" altLang="hu-HU" sz="1200" smtClean="0">
                <a:latin typeface="Times New Roman" panose="02020603050405020304" pitchFamily="18" charset="0"/>
              </a:rPr>
              <a:pPr/>
              <a:t>8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C280290-1EA3-4624-891E-3D0374046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DF8EF1E-CEA3-40B3-AEC6-59A78F1BF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6780B15-D5B0-4CDD-99CB-14A42F9C6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C1CA385A-5027-4339-890B-93E031B51681}" type="slidenum">
              <a:rPr lang="hu-HU" altLang="hu-HU" sz="1200" smtClean="0">
                <a:latin typeface="Times New Roman" panose="02020603050405020304" pitchFamily="18" charset="0"/>
              </a:rPr>
              <a:pPr/>
              <a:t>9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2BF65E4-EEF8-4D22-BBD5-23D201371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135D366-FAB9-4677-8E3C-B6FE7600F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71DD3B-3618-4778-8E58-0A204663E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468EAD-28A1-47E1-B1BC-B226CBFB0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14FB7-E6FA-491A-86BE-17717C1AD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7625-EFB1-413A-8EA2-0765CD4B2E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2480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DB123-6507-4722-98CE-C4BF18895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43273B-5814-4FA1-BB2E-AF721AB9A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9930B-2C7D-4F5F-9FA5-A3A84CA2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2C99-A1F6-4CAF-A516-E16A4F6633C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922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59A973-51CC-4D71-B936-4B2CF4EE7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26A110-883A-43AA-B253-5917A6D00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A127B-97C5-4AB9-BDE6-8CA54FB1C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049DE-3BEA-417C-B650-6B8D0109D0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047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ABE44C-8197-4CB3-B1FD-3AF213C00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21752D-213E-469B-86C0-C0F2C07B0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40B1F7-2202-4FBA-9A21-28B01F7B1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A11D-C213-4E06-8976-526B112E00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1099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37BA15-9118-454A-A0C1-1DBFD7F02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908AB3-6353-46B6-B6AD-85AE5F8DD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28EB4D-ADF7-4686-AE18-B7BA3DFD4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F753-E745-4A89-AE33-3E951B753A2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4496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66948-99E8-4F9E-950B-B65F510EC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63F5B-5F92-4F9B-9917-1E326746A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DF14D-99FA-413F-A45D-CA9B42D3C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2CFB-9F7A-4F80-B401-C344B62129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454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849D7E-3466-4FD8-A7A5-0A8133733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1AA15D-94E8-48B4-B6B9-C6B4043FF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7444F5-C33C-427B-AC90-0AD802CD6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FB7CD-22FF-449C-8999-B9DAD23AAF1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6670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053CE7-8257-4520-ABB8-2E5DAED1F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B1920D-8C73-40BD-BFC8-8B9E72847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624386-4265-4F5B-B9B6-23CC7CDBC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75AA8-6ACF-445A-B93A-19853D007B7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919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C30903-3B07-4335-B4E0-704C25ED9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6C4105-2065-470D-B13F-E7A22E921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981A21-02A7-4D7D-8585-01082E856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6F105-1BCC-4E64-829B-E4B29C5D745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1419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7E842-6BFF-4524-BD3E-5AD1F578C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1FEA0-ADED-407D-BC4B-3930D4994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E7FAA-01A8-4204-A068-99C305278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28208-F0CB-4B85-AEBC-701CDD8E34E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067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D7DEF-1CD5-46C0-93E6-192021B87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4C346B-A81C-4137-81F4-AB903AA2E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0E3F4-2D87-4FB0-A392-9B65F58A7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88F0-B046-4B3E-830D-C8F88085F4F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723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42DD15-AA26-4448-A552-5C718045D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C2C769-12BA-47FF-AD39-CE7E9C349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A622C9-3393-46EA-97F7-36058CFCBE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3AB0F0-D071-4DC8-A821-D41228CE13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6C03DC-0AC8-4F87-8F9B-D93A175A88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240F57-8A2F-4F68-B723-D80A1222BF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hyperlink" Target="http://www.keepeek.com/Digital-Asset-Management/oecd/education/innovating-education-and-educating-for-innovation_9789264265097-en#.WZPsxrpuKcw" TargetMode="External"/><Relationship Id="rId7" Type="http://schemas.openxmlformats.org/officeDocument/2006/relationships/hyperlink" Target="https://www.oecd.org/education/ceri/Measuring_Innovation_16x23_ebook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://www.keepeek.com/Digital-Asset-Management/oecd/education/measuring-innovation-in-education_9789264215696-en#.WZPsj7puKcw" TargetMode="Externa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alaszg@helka.iif.h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85C9DCE-93F0-41AB-A76F-595997C0A5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305800" cy="5534025"/>
          </a:xfrm>
        </p:spPr>
        <p:txBody>
          <a:bodyPr/>
          <a:lstStyle/>
          <a:p>
            <a:r>
              <a:rPr lang="hu-HU" altLang="hu-HU" sz="5000" b="1"/>
              <a:t>Teacher learning and innovation</a:t>
            </a:r>
            <a:br>
              <a:rPr lang="en-GB" altLang="hu-HU" sz="5000" b="1"/>
            </a:br>
            <a:br>
              <a:rPr lang="hu-HU" altLang="hu-HU" sz="4800" b="1"/>
            </a:br>
            <a:br>
              <a:rPr lang="en-GB" altLang="hu-HU" sz="2400"/>
            </a:br>
            <a:r>
              <a:rPr lang="en-GB" altLang="hu-HU" sz="2000" b="1"/>
              <a:t>The 2</a:t>
            </a:r>
            <a:r>
              <a:rPr lang="en-GB" altLang="hu-HU" sz="2000" b="1" baseline="30000"/>
              <a:t>nd</a:t>
            </a:r>
            <a:r>
              <a:rPr lang="en-GB" altLang="hu-HU" sz="2000" b="1"/>
              <a:t> Belt and Road Education Dialogue </a:t>
            </a:r>
            <a:br>
              <a:rPr lang="en-GB" altLang="hu-HU" sz="2000" b="1"/>
            </a:br>
            <a:r>
              <a:rPr lang="en-GB" altLang="hu-HU" sz="2000" b="1"/>
              <a:t>Beijing,</a:t>
            </a:r>
            <a:r>
              <a:rPr lang="en-GB" altLang="hu-HU" sz="2000"/>
              <a:t> 2018 November 24-26</a:t>
            </a:r>
            <a:br>
              <a:rPr lang="en-GB" altLang="hu-HU" sz="2000"/>
            </a:br>
            <a:br>
              <a:rPr lang="en-GB" altLang="hu-HU" sz="2800"/>
            </a:br>
            <a:r>
              <a:rPr lang="en-GB" altLang="hu-HU" sz="2400"/>
              <a:t>Gábor Halász</a:t>
            </a:r>
            <a:br>
              <a:rPr lang="en-GB" altLang="hu-HU" sz="2400"/>
            </a:br>
            <a:r>
              <a:rPr lang="en-GB" altLang="hu-HU" sz="2400"/>
              <a:t>ELTE/OFI Budapest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621965D-5581-4D35-B04E-7B36A05B67B4}"/>
              </a:ext>
            </a:extLst>
          </p:cNvPr>
          <p:cNvSpPr/>
          <p:nvPr/>
        </p:nvSpPr>
        <p:spPr>
          <a:xfrm>
            <a:off x="6588125" y="5970588"/>
            <a:ext cx="2555875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000" dirty="0">
                <a:latin typeface="+mn-lt"/>
              </a:rPr>
              <a:t>This presentation is based on the outcomes of the research projects entitled „</a:t>
            </a:r>
            <a:r>
              <a:rPr lang="en-GB" sz="1000" i="1" dirty="0">
                <a:latin typeface="+mn-lt"/>
              </a:rPr>
              <a:t>The emergence and diffusion of local innovations and their systemic impact in the education sector</a:t>
            </a:r>
            <a:r>
              <a:rPr lang="en-GB" sz="1000" dirty="0">
                <a:latin typeface="+mn-lt"/>
              </a:rPr>
              <a:t>” (No. 115857)  </a:t>
            </a:r>
          </a:p>
        </p:txBody>
      </p:sp>
      <p:sp>
        <p:nvSpPr>
          <p:cNvPr id="4" name="Téglalap 1">
            <a:extLst>
              <a:ext uri="{FF2B5EF4-FFF2-40B4-BE49-F238E27FC236}">
                <a16:creationId xmlns:a16="http://schemas.microsoft.com/office/drawing/2014/main" id="{3AE40059-E1C4-4F30-94E9-F55FF886F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2" y="4970463"/>
            <a:ext cx="3265487" cy="1277937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hu-HU" altLang="hu-HU"/>
          </a:p>
        </p:txBody>
      </p:sp>
      <p:sp>
        <p:nvSpPr>
          <p:cNvPr id="5" name="Szövegdoboz 3">
            <a:extLst>
              <a:ext uri="{FF2B5EF4-FFF2-40B4-BE49-F238E27FC236}">
                <a16:creationId xmlns:a16="http://schemas.microsoft.com/office/drawing/2014/main" id="{C161FC97-2994-4DF9-88D0-87939BDDC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42" y="5062538"/>
            <a:ext cx="31130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 algn="ctr"/>
            <a:r>
              <a:rPr lang="hu-HU" altLang="hu-HU" dirty="0" err="1">
                <a:solidFill>
                  <a:schemeClr val="accent1"/>
                </a:solidFill>
              </a:rPr>
              <a:t>Click</a:t>
            </a:r>
            <a:r>
              <a:rPr lang="hu-HU" altLang="hu-HU" dirty="0">
                <a:solidFill>
                  <a:schemeClr val="accent1"/>
                </a:solidFill>
              </a:rPr>
              <a:t> </a:t>
            </a:r>
            <a:r>
              <a:rPr lang="hu-HU" altLang="hu-HU" dirty="0" err="1">
                <a:solidFill>
                  <a:schemeClr val="accent1"/>
                </a:solidFill>
              </a:rPr>
              <a:t>on</a:t>
            </a:r>
            <a:r>
              <a:rPr lang="hu-HU" altLang="hu-HU" dirty="0">
                <a:solidFill>
                  <a:schemeClr val="accent1"/>
                </a:solidFill>
              </a:rPr>
              <a:t> </a:t>
            </a:r>
            <a:r>
              <a:rPr lang="hu-HU" altLang="hu-HU" dirty="0" err="1">
                <a:solidFill>
                  <a:schemeClr val="accent1"/>
                </a:solidFill>
              </a:rPr>
              <a:t>pictures</a:t>
            </a:r>
            <a:r>
              <a:rPr lang="hu-HU" altLang="hu-HU" dirty="0">
                <a:solidFill>
                  <a:schemeClr val="accent1"/>
                </a:solidFill>
              </a:rPr>
              <a:t> in </a:t>
            </a:r>
            <a:r>
              <a:rPr lang="hu-HU" altLang="hu-HU" dirty="0" err="1">
                <a:solidFill>
                  <a:schemeClr val="accent1"/>
                </a:solidFill>
              </a:rPr>
              <a:t>orange</a:t>
            </a:r>
            <a:r>
              <a:rPr lang="hu-HU" altLang="hu-HU" dirty="0">
                <a:solidFill>
                  <a:schemeClr val="accent1"/>
                </a:solidFill>
              </a:rPr>
              <a:t> </a:t>
            </a:r>
            <a:r>
              <a:rPr lang="hu-HU" altLang="hu-HU" dirty="0" err="1">
                <a:solidFill>
                  <a:schemeClr val="accent1"/>
                </a:solidFill>
              </a:rPr>
              <a:t>frame</a:t>
            </a:r>
            <a:r>
              <a:rPr lang="hu-HU" altLang="hu-HU" dirty="0">
                <a:solidFill>
                  <a:schemeClr val="accent1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63697B3-F1DA-49FC-9FFB-47C86FE84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75" y="188913"/>
            <a:ext cx="8351838" cy="1308100"/>
          </a:xfrm>
        </p:spPr>
        <p:txBody>
          <a:bodyPr/>
          <a:lstStyle/>
          <a:p>
            <a:r>
              <a:rPr lang="en-GB" altLang="hu-HU" sz="4800"/>
              <a:t>Teacher learning and teaching innovation: how do they relate?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EB00E815-7998-491B-86F2-24FCE8FA9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6842125" cy="4918075"/>
          </a:xfrm>
        </p:spPr>
        <p:txBody>
          <a:bodyPr/>
          <a:lstStyle/>
          <a:p>
            <a:r>
              <a:rPr lang="en-GB" altLang="hu-HU" sz="3700"/>
              <a:t>Learning influences innovation:</a:t>
            </a:r>
            <a:r>
              <a:rPr lang="en-GB" altLang="hu-HU" sz="3600"/>
              <a:t> </a:t>
            </a:r>
            <a:br>
              <a:rPr lang="en-GB" altLang="hu-HU" sz="3600"/>
            </a:br>
            <a:r>
              <a:rPr lang="en-GB" altLang="hu-HU" sz="2600" i="1"/>
              <a:t> (innovation differs in less and more knowledge intensive schools (learning organisations)</a:t>
            </a:r>
          </a:p>
          <a:p>
            <a:r>
              <a:rPr lang="en-GB" altLang="hu-HU" sz="3700"/>
              <a:t>Innovation influences learning:</a:t>
            </a:r>
            <a:br>
              <a:rPr lang="en-GB" altLang="hu-HU" sz="3600"/>
            </a:br>
            <a:r>
              <a:rPr lang="en-GB" altLang="hu-HU" sz="2600" i="1"/>
              <a:t> (teacher learning differs in less and </a:t>
            </a:r>
            <a:br>
              <a:rPr lang="en-GB" altLang="hu-HU" sz="2600" i="1"/>
            </a:br>
            <a:r>
              <a:rPr lang="en-GB" altLang="hu-HU" sz="2600" i="1"/>
              <a:t>more innovative schools)</a:t>
            </a:r>
          </a:p>
          <a:p>
            <a:r>
              <a:rPr lang="en-GB" altLang="hu-HU" sz="3700"/>
              <a:t>Teacher learning itself might</a:t>
            </a:r>
            <a:br>
              <a:rPr lang="hu-HU" altLang="hu-HU" sz="3700"/>
            </a:br>
            <a:r>
              <a:rPr lang="en-GB" altLang="hu-HU" sz="3700"/>
              <a:t>be a key target of innovation</a:t>
            </a:r>
            <a:br>
              <a:rPr lang="en-GB" altLang="hu-HU" sz="3300"/>
            </a:br>
            <a:r>
              <a:rPr lang="hu-HU" altLang="hu-HU" sz="2400" i="1"/>
              <a:t> </a:t>
            </a:r>
            <a:r>
              <a:rPr lang="en-GB" altLang="hu-HU" sz="2400" i="1"/>
              <a:t>(e.g.. using curriculum design, teacher research or teaching schools for teacher learning)</a:t>
            </a:r>
          </a:p>
        </p:txBody>
      </p:sp>
      <p:pic>
        <p:nvPicPr>
          <p:cNvPr id="2" name="Kép 1">
            <a:hlinkClick r:id="" action="ppaction://customshow?id=11&amp;return=true"/>
            <a:extLst>
              <a:ext uri="{FF2B5EF4-FFF2-40B4-BE49-F238E27FC236}">
                <a16:creationId xmlns:a16="http://schemas.microsoft.com/office/drawing/2014/main" id="{6C58A5D8-24D1-42FA-801B-16F5B039D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133600"/>
            <a:ext cx="1355725" cy="10128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hlinkClick r:id="" action="ppaction://customshow?id=10&amp;return=true"/>
            <a:extLst>
              <a:ext uri="{FF2B5EF4-FFF2-40B4-BE49-F238E27FC236}">
                <a16:creationId xmlns:a16="http://schemas.microsoft.com/office/drawing/2014/main" id="{ECB45A05-B963-4E3C-90BE-E34642912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687763"/>
            <a:ext cx="1477962" cy="10890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hlinkClick r:id="" action="ppaction://customshow?id=17&amp;return=true"/>
            <a:extLst>
              <a:ext uri="{FF2B5EF4-FFF2-40B4-BE49-F238E27FC236}">
                <a16:creationId xmlns:a16="http://schemas.microsoft.com/office/drawing/2014/main" id="{81DCD71C-F2C2-41E8-A479-4CE071E5D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5360988"/>
            <a:ext cx="1489075" cy="11001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98609F6-DF6F-4772-AECA-12763C646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75" y="188913"/>
            <a:ext cx="8351838" cy="1308100"/>
          </a:xfrm>
        </p:spPr>
        <p:txBody>
          <a:bodyPr/>
          <a:lstStyle/>
          <a:p>
            <a:r>
              <a:rPr lang="en-GB" altLang="hu-HU" sz="4800"/>
              <a:t>Innovative ways to foster teacher learning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D217DD22-A5B5-46B8-9299-7F1C87E33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6842125" cy="4918075"/>
          </a:xfrm>
        </p:spPr>
        <p:txBody>
          <a:bodyPr/>
          <a:lstStyle/>
          <a:p>
            <a:r>
              <a:rPr lang="en-GB" altLang="hu-HU" sz="3600"/>
              <a:t>School based curriculum design</a:t>
            </a:r>
          </a:p>
          <a:p>
            <a:r>
              <a:rPr lang="en-GB" altLang="hu-HU" sz="3600"/>
              <a:t>Practitioner research conducted by teachers</a:t>
            </a:r>
          </a:p>
          <a:p>
            <a:r>
              <a:rPr lang="en-GB" altLang="hu-HU" sz="3600"/>
              <a:t>School-university partnerships</a:t>
            </a:r>
          </a:p>
          <a:p>
            <a:r>
              <a:rPr lang="en-GB" altLang="hu-HU" sz="3600"/>
              <a:t>Teachers teaching teachers and schools teaching schools</a:t>
            </a:r>
          </a:p>
          <a:p>
            <a:r>
              <a:rPr lang="en-GB" altLang="hu-HU" sz="3600"/>
              <a:t>Knowledge sharing through networks and digital platforms</a:t>
            </a:r>
            <a:endParaRPr lang="en-GB" altLang="hu-HU" sz="2400" i="1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2B273FF-3682-4890-9A66-569C2E2C5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292600"/>
            <a:ext cx="14319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16C2AF8-EA4A-4EDF-B527-B3C77B4BB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55775"/>
            <a:ext cx="15763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A74E25B-E00E-44BB-8D69-C9BDEAE2C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2874963"/>
            <a:ext cx="16716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>
            <a:hlinkClick r:id="" action="ppaction://customshow?id=18&amp;return=true"/>
            <a:extLst>
              <a:ext uri="{FF2B5EF4-FFF2-40B4-BE49-F238E27FC236}">
                <a16:creationId xmlns:a16="http://schemas.microsoft.com/office/drawing/2014/main" id="{72056A9F-0260-4268-A5FE-7E5EBDB2A2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497513"/>
            <a:ext cx="1539875" cy="1130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DCFE0A6-90C8-4D1B-9EA0-B9408B2B4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801687"/>
          </a:xfrm>
        </p:spPr>
        <p:txBody>
          <a:bodyPr/>
          <a:lstStyle/>
          <a:p>
            <a:r>
              <a:rPr lang="en-GB" altLang="hu-HU" sz="3200"/>
              <a:t>Organisational and individual composite innovation activity indicators (CII)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61CA9D99-6075-45F9-9641-A80B7AF3F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622925"/>
            <a:ext cx="3097212" cy="10461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hu-HU" sz="1800"/>
              <a:t>Source: data from the Innova2 individual and organisational databases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499D81D-6282-455D-9F11-DCD16E207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188"/>
            <a:ext cx="47148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79E7EEE-2B6C-49CE-97AF-ACB204590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852738"/>
            <a:ext cx="44592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E5513F9-90FD-468B-B578-1C177031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622425"/>
            <a:ext cx="19446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hu-HU" sz="1800" kern="0" dirty="0">
                <a:solidFill>
                  <a:srgbClr val="FF0000"/>
                </a:solidFill>
              </a:rPr>
              <a:t>Organisational CII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DFC595B-74E6-42EB-8F6B-B715830F5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873375"/>
            <a:ext cx="194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hu-HU" sz="1800" kern="0" dirty="0">
                <a:solidFill>
                  <a:srgbClr val="FF0000"/>
                </a:solidFill>
              </a:rPr>
              <a:t>Individual CII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A67BBAE-713B-4C0E-B539-CCDDD44CF0D4}"/>
              </a:ext>
            </a:extLst>
          </p:cNvPr>
          <p:cNvSpPr txBox="1"/>
          <p:nvPr/>
        </p:nvSpPr>
        <p:spPr>
          <a:xfrm>
            <a:off x="2187575" y="2133600"/>
            <a:ext cx="2381250" cy="132238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the innovations initiated by our staff, the effectiveness of the organisation has improved considerably</a:t>
            </a: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B808DC1-BA97-4666-B4A3-AA699EF88993}"/>
              </a:ext>
            </a:extLst>
          </p:cNvPr>
          <p:cNvSpPr txBox="1"/>
          <p:nvPr/>
        </p:nvSpPr>
        <p:spPr>
          <a:xfrm>
            <a:off x="6804025" y="3573463"/>
            <a:ext cx="2232025" cy="13239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new solutions I invented significantly improved the efficiency of my work </a:t>
            </a: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altLang="hu-H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  <p:bldP spid="8" grpId="0" build="p" bldLvl="2" autoUpdateAnimBg="0"/>
      <p:bldP spid="9" grpId="0" build="p" bldLvl="2" autoUpdateAnimBg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38B0EBF-6935-45ED-AEF0-26D5F6EF5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008062"/>
          </a:xfrm>
        </p:spPr>
        <p:txBody>
          <a:bodyPr/>
          <a:lstStyle/>
          <a:p>
            <a:pPr>
              <a:defRPr/>
            </a:pPr>
            <a:r>
              <a:rPr lang="en-GB" sz="4000" kern="1200" dirty="0">
                <a:solidFill>
                  <a:srgbClr val="FFFF00"/>
                </a:solidFill>
              </a:rPr>
              <a:t>Change of performance in schools belonging to four innovation clusters</a:t>
            </a:r>
            <a:endParaRPr lang="en-GB" altLang="hu-HU" sz="2000" dirty="0">
              <a:solidFill>
                <a:srgbClr val="FFFF00"/>
              </a:solidFill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1F6129B6-D6BA-4646-9C33-B2F84E8B3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00700" y="6551613"/>
            <a:ext cx="3508375" cy="33337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altLang="hu-HU" sz="1200"/>
              <a:t>Innova2 database; IWB = Innovative Work Behaviour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C901C7C-A128-4A22-9307-2F6BC020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5788025"/>
            <a:ext cx="11144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63392BC-62BB-4C52-9D5F-659FD834F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661025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49E34EED-66C4-4A3D-9DC3-44E96A5C0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5630863"/>
            <a:ext cx="10826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55834B70-8AC7-4E8A-BB34-0C4E6F5B3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770563"/>
            <a:ext cx="11557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03EDA12-1386-4591-9FE5-A37AFE6C05DA}"/>
              </a:ext>
            </a:extLst>
          </p:cNvPr>
          <p:cNvGraphicFramePr>
            <a:graphicFrameLocks/>
          </p:cNvGraphicFramePr>
          <p:nvPr/>
        </p:nvGraphicFramePr>
        <p:xfrm>
          <a:off x="-36512" y="1307331"/>
          <a:ext cx="9072562" cy="448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AA9C627-3FFE-4E86-B77B-5EE1C66A8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712200" cy="2160587"/>
          </a:xfrm>
        </p:spPr>
        <p:txBody>
          <a:bodyPr/>
          <a:lstStyle/>
          <a:p>
            <a:pPr algn="l"/>
            <a:r>
              <a:rPr lang="en-GB" altLang="hu-HU" sz="3200"/>
              <a:t>The impact of development interventions in schools characterised by different teacher learning and knowledge sharing practices</a:t>
            </a:r>
            <a:br>
              <a:rPr lang="hu-HU" altLang="hu-HU" sz="3200"/>
            </a:br>
            <a:endParaRPr lang="en-GB" altLang="hu-HU" sz="240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15E3DD6B-0015-44D2-8B4F-EC90F3B531D1}"/>
              </a:ext>
            </a:extLst>
          </p:cNvPr>
          <p:cNvSpPr/>
          <p:nvPr/>
        </p:nvSpPr>
        <p:spPr>
          <a:xfrm>
            <a:off x="6875463" y="6453188"/>
            <a:ext cx="2124075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GB" altLang="hu-HU" sz="1200" dirty="0">
                <a:latin typeface="+mj-lt"/>
              </a:rPr>
              <a:t>(Source: </a:t>
            </a:r>
            <a:r>
              <a:rPr lang="hu-HU" altLang="hu-HU" sz="1200" dirty="0">
                <a:latin typeface="+mj-lt"/>
              </a:rPr>
              <a:t>ImpAla </a:t>
            </a:r>
            <a:r>
              <a:rPr lang="hu-HU" altLang="hu-HU" sz="1200" dirty="0" err="1">
                <a:latin typeface="+mj-lt"/>
              </a:rPr>
              <a:t>data</a:t>
            </a:r>
            <a:r>
              <a:rPr lang="hu-HU" altLang="hu-HU" sz="1200" dirty="0">
                <a:latin typeface="+mj-lt"/>
              </a:rPr>
              <a:t>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58A08AF-84C8-40F1-9DCF-551EDD870A73}"/>
              </a:ext>
            </a:extLst>
          </p:cNvPr>
          <p:cNvGraphicFramePr/>
          <p:nvPr/>
        </p:nvGraphicFramePr>
        <p:xfrm>
          <a:off x="251520" y="2276872"/>
          <a:ext cx="84249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FFA2390-0694-412D-AAAA-E6E891BFD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14313"/>
            <a:ext cx="8208962" cy="1727200"/>
          </a:xfrm>
        </p:spPr>
        <p:txBody>
          <a:bodyPr/>
          <a:lstStyle/>
          <a:p>
            <a:pPr algn="l"/>
            <a:r>
              <a:rPr lang="en-GB" altLang="hu-HU" sz="3600"/>
              <a:t>The impact of development interventions in schools in function</a:t>
            </a:r>
            <a:r>
              <a:rPr lang="hu-HU" altLang="hu-HU" sz="3600"/>
              <a:t> </a:t>
            </a:r>
            <a:r>
              <a:rPr lang="en-GB" altLang="hu-HU" sz="3600"/>
              <a:t>of their </a:t>
            </a:r>
            <a:br>
              <a:rPr lang="hu-HU" altLang="hu-HU" sz="3600"/>
            </a:br>
            <a:r>
              <a:rPr lang="en-GB" altLang="hu-HU" sz="3600"/>
              <a:t>„knowledge intensity”</a:t>
            </a:r>
            <a:endParaRPr lang="en-GB" altLang="hu-HU" sz="2400"/>
          </a:p>
        </p:txBody>
      </p:sp>
      <p:graphicFrame>
        <p:nvGraphicFramePr>
          <p:cNvPr id="3" name="Tartalom helye 2">
            <a:extLst>
              <a:ext uri="{FF2B5EF4-FFF2-40B4-BE49-F238E27FC236}">
                <a16:creationId xmlns:a16="http://schemas.microsoft.com/office/drawing/2014/main" id="{C76BBC89-5ACC-4083-8206-7730D7FF0C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01600" y="2362200"/>
          <a:ext cx="923925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40" name="Picture 4">
            <a:hlinkClick r:id="" action="ppaction://customshow?id=5&amp;return=true"/>
            <a:extLst>
              <a:ext uri="{FF2B5EF4-FFF2-40B4-BE49-F238E27FC236}">
                <a16:creationId xmlns:a16="http://schemas.microsoft.com/office/drawing/2014/main" id="{CAEC2722-D0F4-45D1-9912-0BFD1B2C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268413"/>
            <a:ext cx="1912938" cy="14398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7F362E0-24C5-4AF6-BF6A-57481D2B8610}"/>
              </a:ext>
            </a:extLst>
          </p:cNvPr>
          <p:cNvSpPr/>
          <p:nvPr/>
        </p:nvSpPr>
        <p:spPr>
          <a:xfrm>
            <a:off x="6875463" y="6453188"/>
            <a:ext cx="2124075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GB" altLang="hu-HU" sz="1200" dirty="0">
                <a:latin typeface="+mj-lt"/>
              </a:rPr>
              <a:t>(Source: </a:t>
            </a:r>
            <a:r>
              <a:rPr lang="en-GB" altLang="hu-HU" sz="1200" dirty="0" err="1">
                <a:latin typeface="+mj-lt"/>
              </a:rPr>
              <a:t>Fazekas</a:t>
            </a:r>
            <a:r>
              <a:rPr lang="en-GB" altLang="hu-HU" sz="1200" dirty="0">
                <a:latin typeface="+mj-lt"/>
              </a:rPr>
              <a:t>, 2014)</a:t>
            </a:r>
            <a:endParaRPr lang="en-GB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54261D8-1F4F-42AE-BEC0-EF92A66BD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160462"/>
          </a:xfrm>
        </p:spPr>
        <p:txBody>
          <a:bodyPr/>
          <a:lstStyle/>
          <a:p>
            <a:r>
              <a:rPr lang="en-GB" altLang="hu-HU" sz="3600"/>
              <a:t>The innovation activity score of teachers in different schools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10FA305C-1023-40E8-8A30-37690776D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588" y="6597650"/>
            <a:ext cx="8856662" cy="215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1200"/>
              <a:t>Source:  Imnova database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0A9F30F-E461-4C80-AFDA-9E11F872407C}"/>
              </a:ext>
            </a:extLst>
          </p:cNvPr>
          <p:cNvGraphicFramePr>
            <a:graphicFrameLocks/>
          </p:cNvGraphicFramePr>
          <p:nvPr/>
        </p:nvGraphicFramePr>
        <p:xfrm>
          <a:off x="64691" y="1484783"/>
          <a:ext cx="8984456" cy="489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03FD6A1-E19E-49B9-9BD5-5C6F1F410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960438"/>
          </a:xfrm>
        </p:spPr>
        <p:txBody>
          <a:bodyPr/>
          <a:lstStyle/>
          <a:p>
            <a:r>
              <a:rPr lang="en-GB" altLang="hu-HU" sz="4800"/>
              <a:t>The components of „knowledge intensity”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39CA92FD-F508-4A89-AB44-9EE263C54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91513" cy="4968875"/>
          </a:xfrm>
        </p:spPr>
        <p:txBody>
          <a:bodyPr/>
          <a:lstStyle/>
          <a:p>
            <a:r>
              <a:rPr lang="en-GB" altLang="hu-HU" sz="3600"/>
              <a:t>Leadership supporting knowledge sharing</a:t>
            </a:r>
          </a:p>
          <a:p>
            <a:r>
              <a:rPr lang="en-GB" altLang="hu-HU" sz="3600"/>
              <a:t>Organisational climate supporting knowledge sharing </a:t>
            </a:r>
          </a:p>
          <a:p>
            <a:r>
              <a:rPr lang="en-GB" altLang="hu-HU" sz="3600"/>
              <a:t>Teacher learning in school</a:t>
            </a:r>
          </a:p>
          <a:p>
            <a:r>
              <a:rPr lang="en-GB" altLang="hu-HU" sz="3600"/>
              <a:t>Horizontal cooperation</a:t>
            </a:r>
          </a:p>
          <a:p>
            <a:r>
              <a:rPr lang="en-GB" altLang="hu-HU" sz="3600"/>
              <a:t>Organisational openness</a:t>
            </a:r>
          </a:p>
          <a:p>
            <a:r>
              <a:rPr lang="en-GB" altLang="hu-HU" sz="3600"/>
              <a:t>Use of data </a:t>
            </a:r>
          </a:p>
          <a:p>
            <a:r>
              <a:rPr lang="en-GB" altLang="hu-HU" sz="3600"/>
              <a:t>Involvement in development 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D69B00F-2BE3-4F42-AE97-7CE3C250B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009650"/>
          </a:xfrm>
        </p:spPr>
        <p:txBody>
          <a:bodyPr/>
          <a:lstStyle/>
          <a:p>
            <a:r>
              <a:rPr lang="en-GB" altLang="hu-HU" sz="3200"/>
              <a:t>The impact of development interventions on teachers in function of their learning activities</a:t>
            </a:r>
            <a:endParaRPr lang="en-GB" altLang="hu-HU" sz="2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64896E8D-D985-465C-9464-571989ED2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588" y="6597650"/>
            <a:ext cx="8856662" cy="215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1200"/>
              <a:t>Source:  ImpAla database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5289D9-A768-4350-84DA-B6692D698842}"/>
              </a:ext>
            </a:extLst>
          </p:cNvPr>
          <p:cNvGraphicFramePr>
            <a:graphicFrameLocks/>
          </p:cNvGraphicFramePr>
          <p:nvPr/>
        </p:nvGraphicFramePr>
        <p:xfrm>
          <a:off x="0" y="1268760"/>
          <a:ext cx="898525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62FA820-3ED3-4DF5-8D1E-87A1533A2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75" y="188913"/>
            <a:ext cx="8351838" cy="1308100"/>
          </a:xfrm>
        </p:spPr>
        <p:txBody>
          <a:bodyPr/>
          <a:lstStyle/>
          <a:p>
            <a:r>
              <a:rPr lang="en-GB" altLang="hu-HU" sz="4800"/>
              <a:t>Teacher learning in innovative schools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E62689DB-DBA7-4EEC-BD4C-6CCDE1F76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6408738" cy="4918075"/>
          </a:xfrm>
        </p:spPr>
        <p:txBody>
          <a:bodyPr/>
          <a:lstStyle/>
          <a:p>
            <a:r>
              <a:rPr lang="en-GB" altLang="hu-HU" sz="3600"/>
              <a:t>Learning is often expansive</a:t>
            </a:r>
            <a:endParaRPr lang="en-GB" altLang="hu-HU" sz="3300"/>
          </a:p>
          <a:p>
            <a:r>
              <a:rPr lang="en-GB" altLang="hu-HU" sz="3600"/>
              <a:t>Teachers learn from </a:t>
            </a:r>
            <a:br>
              <a:rPr lang="hu-HU" altLang="hu-HU" sz="3600"/>
            </a:br>
            <a:r>
              <a:rPr lang="en-GB" altLang="hu-HU" sz="3600"/>
              <a:t>each other</a:t>
            </a:r>
          </a:p>
          <a:p>
            <a:r>
              <a:rPr lang="en-GB" altLang="hu-HU" sz="3600"/>
              <a:t>Teachers are often in </a:t>
            </a:r>
            <a:br>
              <a:rPr lang="hu-HU" altLang="hu-HU" sz="3600"/>
            </a:br>
            <a:r>
              <a:rPr lang="en-GB" altLang="hu-HU" sz="3600"/>
              <a:t>„search mode”</a:t>
            </a:r>
          </a:p>
          <a:p>
            <a:r>
              <a:rPr lang="en-GB" altLang="hu-HU" sz="3600"/>
              <a:t>Teachers learn from pupils</a:t>
            </a:r>
          </a:p>
          <a:p>
            <a:r>
              <a:rPr lang="en-GB" altLang="hu-HU" sz="3600"/>
              <a:t>Learning through teaching other teachers and other schools</a:t>
            </a:r>
          </a:p>
          <a:p>
            <a:endParaRPr lang="hu-HU" altLang="hu-HU" sz="360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0A5198C-74A4-434A-99E7-445F1E3B4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81300"/>
            <a:ext cx="29718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92ED381-ED87-4FD7-8697-1A2006668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83575" cy="954088"/>
          </a:xfrm>
        </p:spPr>
        <p:txBody>
          <a:bodyPr/>
          <a:lstStyle/>
          <a:p>
            <a:r>
              <a:rPr lang="en-GB" altLang="hu-HU"/>
              <a:t>Our departure points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A26AB4D7-AE3A-415D-9885-31EA8F328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950" y="1268413"/>
            <a:ext cx="5992813" cy="53324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hu-HU" sz="3600"/>
              <a:t>We see </a:t>
            </a:r>
            <a:r>
              <a:rPr lang="en-GB" altLang="hu-HU" sz="3600" i="1"/>
              <a:t>innovation</a:t>
            </a:r>
            <a:r>
              <a:rPr lang="en-GB" altLang="hu-HU" sz="3600"/>
              <a:t> as a </a:t>
            </a:r>
            <a:br>
              <a:rPr lang="en-GB" altLang="hu-HU" sz="3600"/>
            </a:br>
            <a:r>
              <a:rPr lang="en-GB" altLang="hu-HU" sz="3600"/>
              <a:t>major source of improving </a:t>
            </a:r>
            <a:br>
              <a:rPr lang="en-GB" altLang="hu-HU" sz="3600"/>
            </a:br>
            <a:r>
              <a:rPr lang="en-GB" altLang="hu-HU" sz="3600"/>
              <a:t>effectiveness in the public </a:t>
            </a:r>
            <a:br>
              <a:rPr lang="en-GB" altLang="hu-HU" sz="3600"/>
            </a:br>
            <a:r>
              <a:rPr lang="en-GB" altLang="hu-HU" sz="3600"/>
              <a:t>sector, including education</a:t>
            </a:r>
          </a:p>
          <a:p>
            <a:pPr>
              <a:spcAft>
                <a:spcPts val="600"/>
              </a:spcAft>
            </a:pPr>
            <a:r>
              <a:rPr lang="en-GB" altLang="hu-HU" sz="3600"/>
              <a:t>We see </a:t>
            </a:r>
            <a:r>
              <a:rPr lang="en-GB" altLang="hu-HU" sz="3600" i="1"/>
              <a:t>learning</a:t>
            </a:r>
            <a:r>
              <a:rPr lang="en-GB" altLang="hu-HU" sz="3600"/>
              <a:t> as a key </a:t>
            </a:r>
            <a:br>
              <a:rPr lang="en-GB" altLang="hu-HU" sz="3600"/>
            </a:br>
            <a:r>
              <a:rPr lang="en-GB" altLang="hu-HU" sz="3600"/>
              <a:t>component of innovation, </a:t>
            </a:r>
            <a:br>
              <a:rPr lang="en-GB" altLang="hu-HU" sz="3600"/>
            </a:br>
            <a:r>
              <a:rPr lang="en-GB" altLang="hu-HU" sz="3600"/>
              <a:t>especially when it is embedded into daily work practices</a:t>
            </a:r>
          </a:p>
        </p:txBody>
      </p:sp>
      <p:pic>
        <p:nvPicPr>
          <p:cNvPr id="6149" name="Kép 5">
            <a:hlinkClick r:id="rId3"/>
            <a:extLst>
              <a:ext uri="{FF2B5EF4-FFF2-40B4-BE49-F238E27FC236}">
                <a16:creationId xmlns:a16="http://schemas.microsoft.com/office/drawing/2014/main" id="{18C3F73E-21F1-4213-A79D-C968FF8B9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351338"/>
            <a:ext cx="1639887" cy="207486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Kép 6">
            <a:hlinkClick r:id="rId5"/>
            <a:extLst>
              <a:ext uri="{FF2B5EF4-FFF2-40B4-BE49-F238E27FC236}">
                <a16:creationId xmlns:a16="http://schemas.microsoft.com/office/drawing/2014/main" id="{9A28685F-8334-4CEF-895F-F04704D2CA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511300"/>
            <a:ext cx="1158875" cy="14684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hlinkClick r:id="rId7"/>
            <a:extLst>
              <a:ext uri="{FF2B5EF4-FFF2-40B4-BE49-F238E27FC236}">
                <a16:creationId xmlns:a16="http://schemas.microsoft.com/office/drawing/2014/main" id="{C070BAAF-E99E-463F-893D-0B501DADEE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2146300"/>
            <a:ext cx="1222375" cy="15700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C439FF7-E3F4-46D5-B34E-3B5B1FC79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160462"/>
          </a:xfrm>
        </p:spPr>
        <p:txBody>
          <a:bodyPr/>
          <a:lstStyle/>
          <a:p>
            <a:r>
              <a:rPr lang="en-GB" altLang="hu-HU" sz="3200"/>
              <a:t>The innovation activity score of teachers taking part in various professional learning and teaching activities</a:t>
            </a:r>
            <a:endParaRPr lang="en-GB" altLang="hu-HU" sz="2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2E75CEF1-10DA-40E8-9DB2-53A1410C6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588" y="6597650"/>
            <a:ext cx="8856662" cy="215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1200"/>
              <a:t>Source:  Imnova database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0CF05A-0062-499B-89D8-B8D1C3BF1C59}"/>
              </a:ext>
            </a:extLst>
          </p:cNvPr>
          <p:cNvGraphicFramePr>
            <a:graphicFrameLocks/>
          </p:cNvGraphicFramePr>
          <p:nvPr/>
        </p:nvGraphicFramePr>
        <p:xfrm>
          <a:off x="97308" y="1340768"/>
          <a:ext cx="9046691" cy="519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5A9D050-E4D1-48D2-A3A2-C22A5A870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720725"/>
          </a:xfrm>
        </p:spPr>
        <p:txBody>
          <a:bodyPr/>
          <a:lstStyle/>
          <a:p>
            <a:r>
              <a:rPr lang="en-GB" altLang="hu-HU" sz="3200"/>
              <a:t>The proportion of teachers who observe the class of another teacher in grade 4</a:t>
            </a:r>
            <a:r>
              <a:rPr lang="hu-HU" altLang="hu-HU" sz="3200"/>
              <a:t> (2007-2015)</a:t>
            </a:r>
            <a:endParaRPr lang="en-GB" altLang="hu-HU" sz="32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D4F212A2-6EEE-4D76-A9EE-CB5388058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524625"/>
            <a:ext cx="8856662" cy="2889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hu-HU" sz="1200"/>
              <a:t>Source: </a:t>
            </a:r>
            <a:r>
              <a:rPr lang="en-GB" altLang="hu-HU" sz="1200" b="1" i="1"/>
              <a:t>IEA data</a:t>
            </a:r>
            <a:r>
              <a:rPr lang="en-GB" altLang="hu-HU" sz="1200"/>
              <a:t>. OECD Education Innovation Strategy project leader’s presentation (2017.11.16)</a:t>
            </a:r>
            <a:endParaRPr lang="hu-HU" altLang="hu-HU" sz="1200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649D7080-FDE6-418B-946F-3408AF3D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036050" cy="5111750"/>
          </a:xfrm>
          <a:prstGeom prst="rect">
            <a:avLst/>
          </a:prstGeom>
          <a:noFill/>
          <a:ln w="12700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CF3D50E-337B-4861-A45C-AF5165979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450" y="158750"/>
            <a:ext cx="6043613" cy="792163"/>
          </a:xfrm>
        </p:spPr>
        <p:txBody>
          <a:bodyPr/>
          <a:lstStyle/>
          <a:p>
            <a:r>
              <a:rPr lang="en-GB" altLang="hu-HU" sz="4800"/>
              <a:t>Our </a:t>
            </a:r>
            <a:r>
              <a:rPr lang="hu-HU" altLang="hu-HU" sz="4800"/>
              <a:t>questions</a:t>
            </a:r>
            <a:endParaRPr lang="en-GB" altLang="hu-HU" sz="4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F03EB7D-F0D3-41FF-97C1-17072DC5F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5688013" cy="5389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hu-HU" sz="3600"/>
              <a:t>How do we see teacher learning?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hu-HU" sz="3600"/>
              <a:t>How do we see innovation?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hu-HU" sz="3600"/>
              <a:t>What do we know about innovation in education?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hu-HU" sz="3600"/>
              <a:t>What do we know about teacher learning?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hu-HU" sz="3600"/>
              <a:t>How do they relate?</a:t>
            </a:r>
          </a:p>
        </p:txBody>
      </p:sp>
      <p:pic>
        <p:nvPicPr>
          <p:cNvPr id="3" name="Kép 2">
            <a:hlinkClick r:id="" action="ppaction://customshow?id=12&amp;return=true"/>
            <a:extLst>
              <a:ext uri="{FF2B5EF4-FFF2-40B4-BE49-F238E27FC236}">
                <a16:creationId xmlns:a16="http://schemas.microsoft.com/office/drawing/2014/main" id="{EAD4792D-880B-4F57-A610-EB026C8F9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233488"/>
            <a:ext cx="1346200" cy="9969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hlinkClick r:id="" action="ppaction://customshow?id=13&amp;return=true"/>
            <a:extLst>
              <a:ext uri="{FF2B5EF4-FFF2-40B4-BE49-F238E27FC236}">
                <a16:creationId xmlns:a16="http://schemas.microsoft.com/office/drawing/2014/main" id="{0F4A3553-A5E2-4823-98BE-F5684D8EC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305050"/>
            <a:ext cx="1327150" cy="9382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hlinkClick r:id="" action="ppaction://customshow?id=14&amp;return=true"/>
            <a:extLst>
              <a:ext uri="{FF2B5EF4-FFF2-40B4-BE49-F238E27FC236}">
                <a16:creationId xmlns:a16="http://schemas.microsoft.com/office/drawing/2014/main" id="{B9C0CD91-C80A-47FF-BFEE-0492B8289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3573463"/>
            <a:ext cx="1290637" cy="9540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hlinkClick r:id="" action="ppaction://customshow?id=15&amp;return=true"/>
            <a:extLst>
              <a:ext uri="{FF2B5EF4-FFF2-40B4-BE49-F238E27FC236}">
                <a16:creationId xmlns:a16="http://schemas.microsoft.com/office/drawing/2014/main" id="{931BDD23-3550-44BA-9D3A-E7491876B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4724400"/>
            <a:ext cx="1319212" cy="9763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hlinkClick r:id="" action="ppaction://customshow?id=16&amp;return=true"/>
            <a:extLst>
              <a:ext uri="{FF2B5EF4-FFF2-40B4-BE49-F238E27FC236}">
                <a16:creationId xmlns:a16="http://schemas.microsoft.com/office/drawing/2014/main" id="{EFE0B346-0082-4D17-893D-A6095ADA7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586413"/>
            <a:ext cx="1333500" cy="10001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3EC4954-1A15-4678-8547-4D51B8ACD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83575" cy="954087"/>
          </a:xfrm>
        </p:spPr>
        <p:txBody>
          <a:bodyPr/>
          <a:lstStyle/>
          <a:p>
            <a:r>
              <a:rPr lang="en-GB" altLang="hu-HU"/>
              <a:t>Some conclusions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10A618E1-25C5-4BF3-A588-AF8956978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8" y="1196975"/>
            <a:ext cx="7864475" cy="52562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hu-HU" sz="4000"/>
              <a:t>If we foster innovation in education we have </a:t>
            </a:r>
            <a:r>
              <a:rPr lang="hu-HU" altLang="hu-HU" sz="4000"/>
              <a:t>to </a:t>
            </a:r>
            <a:r>
              <a:rPr lang="en-GB" altLang="hu-HU" sz="4000"/>
              <a:t>strengthen teacher learning </a:t>
            </a:r>
          </a:p>
          <a:p>
            <a:pPr>
              <a:spcAft>
                <a:spcPts val="600"/>
              </a:spcAft>
            </a:pPr>
            <a:r>
              <a:rPr lang="en-GB" altLang="hu-HU" sz="4000"/>
              <a:t>We have to understand better how teachers learn when doing non-routine work</a:t>
            </a:r>
          </a:p>
          <a:p>
            <a:pPr>
              <a:spcAft>
                <a:spcPts val="600"/>
              </a:spcAft>
            </a:pPr>
            <a:r>
              <a:rPr lang="en-GB" altLang="hu-HU" sz="4000"/>
              <a:t>We need innovation also in the way our teachers 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663642EA-4972-4ECA-AC4F-F24AEEA99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404938"/>
            <a:ext cx="7772400" cy="1296987"/>
          </a:xfrm>
        </p:spPr>
        <p:txBody>
          <a:bodyPr/>
          <a:lstStyle/>
          <a:p>
            <a:pPr>
              <a:defRPr/>
            </a:pPr>
            <a:r>
              <a:rPr lang="en-GB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Thank you for your attention!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8FC01C6-594A-493D-B7CC-5A774BB01480}"/>
              </a:ext>
            </a:extLst>
          </p:cNvPr>
          <p:cNvSpPr/>
          <p:nvPr/>
        </p:nvSpPr>
        <p:spPr>
          <a:xfrm>
            <a:off x="1258888" y="3429000"/>
            <a:ext cx="604996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FFC000"/>
                </a:solidFill>
                <a:latin typeface="+mn-lt"/>
              </a:rPr>
              <a:t>Some details of this presentation can be found in the paper „</a:t>
            </a:r>
            <a:r>
              <a:rPr lang="en-GB" sz="2000" b="1" dirty="0"/>
              <a:t>Teacher Learning and Innovation: the Case of Hungary</a:t>
            </a:r>
            <a:r>
              <a:rPr lang="en-GB" sz="2000" dirty="0">
                <a:solidFill>
                  <a:srgbClr val="FFC000"/>
                </a:solidFill>
                <a:latin typeface="+mn-lt"/>
              </a:rPr>
              <a:t>”</a:t>
            </a:r>
            <a:r>
              <a:rPr lang="hu-HU" sz="20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FFC000"/>
                </a:solidFill>
                <a:latin typeface="+mn-lt"/>
              </a:rPr>
              <a:t> (prepared for the „Belt &amp; Road Education Dialogue” program).</a:t>
            </a:r>
            <a:br>
              <a:rPr lang="en-GB" sz="2000" dirty="0">
                <a:solidFill>
                  <a:srgbClr val="FFC000"/>
                </a:solidFill>
                <a:latin typeface="+mn-lt"/>
              </a:rPr>
            </a:br>
            <a:r>
              <a:rPr lang="en-GB" sz="2000" dirty="0">
                <a:solidFill>
                  <a:srgbClr val="FFC000"/>
                </a:solidFill>
                <a:latin typeface="+mn-lt"/>
              </a:rPr>
              <a:t>Requests: </a:t>
            </a:r>
            <a:r>
              <a:rPr lang="en-GB" sz="2000" b="1" dirty="0">
                <a:solidFill>
                  <a:srgbClr val="FFC000"/>
                </a:solidFill>
                <a:latin typeface="+mn-lt"/>
                <a:hlinkClick r:id="rId3"/>
              </a:rPr>
              <a:t>halaszg@helka.iif.hu</a:t>
            </a:r>
            <a:r>
              <a:rPr lang="en-GB" sz="2000" dirty="0">
                <a:solidFill>
                  <a:srgbClr val="FFC000"/>
                </a:solidFill>
                <a:latin typeface="+mn-lt"/>
              </a:rPr>
              <a:t>).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E57F7D8-9424-47A2-8B9C-18C32BA32EC7}"/>
              </a:ext>
            </a:extLst>
          </p:cNvPr>
          <p:cNvSpPr/>
          <p:nvPr/>
        </p:nvSpPr>
        <p:spPr>
          <a:xfrm>
            <a:off x="5148263" y="5788025"/>
            <a:ext cx="39608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This presentation is based on the outcomes of the research projects entitled „</a:t>
            </a:r>
            <a:r>
              <a:rPr lang="en-GB" sz="1400" i="1" dirty="0">
                <a:latin typeface="+mn-lt"/>
              </a:rPr>
              <a:t>The emergence and diffusion of local innovations and their systemic impact in the education sector</a:t>
            </a:r>
            <a:r>
              <a:rPr lang="en-GB" sz="1400" dirty="0">
                <a:latin typeface="+mn-lt"/>
              </a:rPr>
              <a:t>” (No. 115857)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17A6E93-F140-4BDE-A559-8D42BBD80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8" y="260350"/>
            <a:ext cx="8351837" cy="1020763"/>
          </a:xfrm>
        </p:spPr>
        <p:txBody>
          <a:bodyPr/>
          <a:lstStyle/>
          <a:p>
            <a:r>
              <a:rPr lang="en-GB" altLang="hu-HU"/>
              <a:t>Teacher learning: the way we see it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94529D4-45B5-41C6-AE62-8072C113E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8" y="1412875"/>
            <a:ext cx="8351837" cy="4918075"/>
          </a:xfrm>
        </p:spPr>
        <p:txBody>
          <a:bodyPr/>
          <a:lstStyle/>
          <a:p>
            <a:r>
              <a:rPr lang="en-GB" altLang="hu-HU" sz="3400"/>
              <a:t>Continuous acquisition of </a:t>
            </a:r>
            <a:br>
              <a:rPr lang="en-GB" altLang="hu-HU" sz="3400"/>
            </a:br>
            <a:r>
              <a:rPr lang="en-GB" altLang="hu-HU" sz="3400"/>
              <a:t>new competences needed to </a:t>
            </a:r>
            <a:br>
              <a:rPr lang="en-GB" altLang="hu-HU" sz="3400"/>
            </a:br>
            <a:r>
              <a:rPr lang="en-GB" altLang="hu-HU" sz="3400"/>
              <a:t>improve daily practice</a:t>
            </a:r>
          </a:p>
          <a:p>
            <a:r>
              <a:rPr lang="en-GB" altLang="hu-HU" sz="3400"/>
              <a:t>A natural part of everyday work</a:t>
            </a:r>
          </a:p>
          <a:p>
            <a:r>
              <a:rPr lang="en-GB" altLang="hu-HU" sz="3400"/>
              <a:t>A lifelong activity which has many different forms, including innovative forms</a:t>
            </a:r>
          </a:p>
          <a:p>
            <a:r>
              <a:rPr lang="en-GB" altLang="hu-HU" sz="3400"/>
              <a:t>A contextual activity occurring most often within  professional learning communities</a:t>
            </a:r>
          </a:p>
          <a:p>
            <a:r>
              <a:rPr lang="en-GB" altLang="hu-HU" sz="3400"/>
              <a:t>A key component of teacher professionalism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A67FE63-6CA9-470E-8420-BCFCCE85F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12875"/>
            <a:ext cx="21875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B7B6015-F42E-45D5-BE40-77BE1BC1D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76213"/>
            <a:ext cx="7343775" cy="1236662"/>
          </a:xfrm>
        </p:spPr>
        <p:txBody>
          <a:bodyPr/>
          <a:lstStyle/>
          <a:p>
            <a:r>
              <a:rPr lang="en-GB" altLang="hu-HU" sz="4800"/>
              <a:t>Innovation: the way we see it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809F6061-0870-4F81-A7A2-294325FAE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5903912" cy="46085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hu-HU" sz="3600"/>
              <a:t>„Innovation in teaching [is] a problem-solving process rooted in teachers’ professionalism, a normal response to addressing the daily changes of constantly changing classrooms”</a:t>
            </a:r>
            <a:r>
              <a:rPr lang="hu-HU" altLang="hu-HU" sz="3600"/>
              <a:t> </a:t>
            </a:r>
            <a:br>
              <a:rPr lang="hu-HU" altLang="hu-HU" sz="3600"/>
            </a:br>
            <a:r>
              <a:rPr lang="hu-HU" altLang="hu-HU" sz="3600"/>
              <a:t>(OECD)</a:t>
            </a:r>
            <a:endParaRPr lang="en-GB" altLang="hu-HU" sz="360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84726CC-E6F6-4AA3-82DE-FF9845BBE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76475"/>
            <a:ext cx="20875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F9A4B60-12A1-4F12-B66D-53170B03F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76213"/>
            <a:ext cx="7343775" cy="1597025"/>
          </a:xfrm>
        </p:spPr>
        <p:txBody>
          <a:bodyPr/>
          <a:lstStyle/>
          <a:p>
            <a:r>
              <a:rPr lang="hu-HU" altLang="hu-HU" sz="4800"/>
              <a:t>Innovative teachers and innovative schools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0AED52C1-9D92-410D-A9DC-F96C56172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4897438" cy="4313238"/>
          </a:xfrm>
        </p:spPr>
        <p:txBody>
          <a:bodyPr/>
          <a:lstStyle/>
          <a:p>
            <a:pPr>
              <a:defRPr/>
            </a:pPr>
            <a:r>
              <a:rPr lang="en-GB" altLang="hu-HU" sz="3800" dirty="0"/>
              <a:t>We can measure the innovation activity of teachers and schools</a:t>
            </a:r>
            <a:br>
              <a:rPr lang="en-GB" altLang="hu-HU" sz="3800" dirty="0"/>
            </a:br>
            <a:endParaRPr lang="en-GB" altLang="hu-HU" sz="1200" dirty="0"/>
          </a:p>
          <a:p>
            <a:pPr>
              <a:defRPr/>
            </a:pPr>
            <a:r>
              <a:rPr lang="en-GB" sz="3800" dirty="0"/>
              <a:t>Our data show that innovation can have a strong impact on performance</a:t>
            </a:r>
            <a:endParaRPr lang="en-GB" altLang="hu-HU" sz="3800" dirty="0"/>
          </a:p>
          <a:p>
            <a:pPr marL="0" indent="0">
              <a:buFontTx/>
              <a:buNone/>
              <a:defRPr/>
            </a:pPr>
            <a:endParaRPr lang="en-GB" altLang="hu-HU" sz="3600" dirty="0"/>
          </a:p>
        </p:txBody>
      </p:sp>
      <p:pic>
        <p:nvPicPr>
          <p:cNvPr id="3" name="Kép 2">
            <a:hlinkClick r:id="" action="ppaction://customshow?id=6&amp;return=true"/>
            <a:extLst>
              <a:ext uri="{FF2B5EF4-FFF2-40B4-BE49-F238E27FC236}">
                <a16:creationId xmlns:a16="http://schemas.microsoft.com/office/drawing/2014/main" id="{86789DDD-4C1A-4A48-BA44-81793A9B1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43125"/>
            <a:ext cx="2160588" cy="15954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hlinkClick r:id="" action="ppaction://customshow?id=7&amp;return=true"/>
            <a:extLst>
              <a:ext uri="{FF2B5EF4-FFF2-40B4-BE49-F238E27FC236}">
                <a16:creationId xmlns:a16="http://schemas.microsoft.com/office/drawing/2014/main" id="{A6FE303B-93E8-4246-9318-2991265F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08500"/>
            <a:ext cx="2101850" cy="15779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83889E7-588F-47BE-A561-B5DCB54DB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8137525" cy="1236662"/>
          </a:xfrm>
        </p:spPr>
        <p:txBody>
          <a:bodyPr/>
          <a:lstStyle/>
          <a:p>
            <a:r>
              <a:rPr lang="hu-HU" altLang="hu-HU" sz="4800"/>
              <a:t>Learning teachers and learning schools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C22AAF6-B47D-4FEF-B38D-84FD0470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1700213"/>
            <a:ext cx="6337300" cy="4968875"/>
          </a:xfrm>
        </p:spPr>
        <p:txBody>
          <a:bodyPr/>
          <a:lstStyle/>
          <a:p>
            <a:r>
              <a:rPr lang="en-GB" altLang="hu-HU" sz="3600"/>
              <a:t>Effective teacher learning:</a:t>
            </a:r>
          </a:p>
          <a:p>
            <a:pPr lvl="1"/>
            <a:r>
              <a:rPr lang="en-GB" altLang="hu-HU" sz="3000"/>
              <a:t>It is embedded into the daily practice of schools as an intelligent organisations,</a:t>
            </a:r>
          </a:p>
          <a:p>
            <a:pPr lvl="1"/>
            <a:r>
              <a:rPr lang="en-GB" altLang="hu-HU" sz="3000"/>
              <a:t>It </a:t>
            </a:r>
            <a:r>
              <a:rPr lang="hu-HU" altLang="hu-HU" sz="3000"/>
              <a:t>needs </a:t>
            </a:r>
            <a:r>
              <a:rPr lang="en-GB" altLang="hu-HU" sz="3000"/>
              <a:t>learning schools</a:t>
            </a:r>
          </a:p>
          <a:p>
            <a:r>
              <a:rPr lang="en-GB" altLang="hu-HU" sz="3600"/>
              <a:t>One example: </a:t>
            </a:r>
            <a:br>
              <a:rPr lang="hu-HU" altLang="hu-HU" sz="3600"/>
            </a:br>
            <a:r>
              <a:rPr lang="en-GB" altLang="hu-HU" sz="3000"/>
              <a:t>curriculum-development interventions fostering innovations driven</a:t>
            </a:r>
            <a:r>
              <a:rPr lang="hu-HU" altLang="hu-HU" sz="3000"/>
              <a:t> </a:t>
            </a:r>
            <a:r>
              <a:rPr lang="en-GB" altLang="hu-HU" sz="3000"/>
              <a:t>by teachers and schools</a:t>
            </a:r>
          </a:p>
        </p:txBody>
      </p:sp>
      <p:pic>
        <p:nvPicPr>
          <p:cNvPr id="7" name="Kép 6">
            <a:hlinkClick r:id="" action="ppaction://customshow?id=8&amp;return=true"/>
            <a:extLst>
              <a:ext uri="{FF2B5EF4-FFF2-40B4-BE49-F238E27FC236}">
                <a16:creationId xmlns:a16="http://schemas.microsoft.com/office/drawing/2014/main" id="{69FA06DD-C205-461A-BE50-A1FD159CE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005263"/>
            <a:ext cx="1319213" cy="9921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5892BA11-D70F-4976-9B93-DFC037894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40338"/>
            <a:ext cx="1231900" cy="9096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hlinkClick r:id="" action="ppaction://customshow?id=9&amp;return=true"/>
            <a:extLst>
              <a:ext uri="{FF2B5EF4-FFF2-40B4-BE49-F238E27FC236}">
                <a16:creationId xmlns:a16="http://schemas.microsoft.com/office/drawing/2014/main" id="{91C8620E-0D76-4404-AC78-FBFD4CAA9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5732463"/>
            <a:ext cx="1130300" cy="8350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theme/theme1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FFFFFF"/>
      </a:lt1>
      <a:dk2>
        <a:srgbClr val="333399"/>
      </a:dk2>
      <a:lt2>
        <a:srgbClr val="FFFF00"/>
      </a:lt2>
      <a:accent1>
        <a:srgbClr val="FF9900"/>
      </a:accent1>
      <a:accent2>
        <a:srgbClr val="00FFFF"/>
      </a:accent2>
      <a:accent3>
        <a:srgbClr val="ADADCA"/>
      </a:accent3>
      <a:accent4>
        <a:srgbClr val="DADADA"/>
      </a:accent4>
      <a:accent5>
        <a:srgbClr val="FFCAAA"/>
      </a:accent5>
      <a:accent6>
        <a:srgbClr val="00E7E7"/>
      </a:accent6>
      <a:hlink>
        <a:srgbClr val="CCCC00"/>
      </a:hlink>
      <a:folHlink>
        <a:srgbClr val="969696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.New.Roman.Gras017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.New.Roman.Gras0171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8538</TotalTime>
  <Words>604</Words>
  <Application>Microsoft Office PowerPoint</Application>
  <PresentationFormat>Diavetítés a képernyőre (4:3 oldalarány)</PresentationFormat>
  <Paragraphs>100</Paragraphs>
  <Slides>21</Slides>
  <Notes>21</Notes>
  <HiddenSlides>16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  <vt:variant>
        <vt:lpstr>Egyéni diasorok</vt:lpstr>
      </vt:variant>
      <vt:variant>
        <vt:i4>19</vt:i4>
      </vt:variant>
    </vt:vector>
  </HeadingPairs>
  <TitlesOfParts>
    <vt:vector size="44" baseType="lpstr">
      <vt:lpstr>Times.New.Roman.Gras0171</vt:lpstr>
      <vt:lpstr>Arial</vt:lpstr>
      <vt:lpstr>Times New Roman</vt:lpstr>
      <vt:lpstr>Alapértelmezett terv</vt:lpstr>
      <vt:lpstr>Teacher learning and innovation   The 2nd Belt and Road Education Dialogue  Beijing, 2018 November 24-26  Gábor Halász ELTE/OFI Budapest</vt:lpstr>
      <vt:lpstr>Our departure points</vt:lpstr>
      <vt:lpstr>Our questions</vt:lpstr>
      <vt:lpstr>Some conclusions</vt:lpstr>
      <vt:lpstr>Thank you for your attention!</vt:lpstr>
      <vt:lpstr>Teacher learning: the way we see it</vt:lpstr>
      <vt:lpstr>Innovation: the way we see it</vt:lpstr>
      <vt:lpstr>Innovative teachers and innovative schools</vt:lpstr>
      <vt:lpstr>Learning teachers and learning schools</vt:lpstr>
      <vt:lpstr>Teacher learning and teaching innovation: how do they relate?</vt:lpstr>
      <vt:lpstr>Innovative ways to foster teacher learning</vt:lpstr>
      <vt:lpstr>Organisational and individual composite innovation activity indicators (CII)</vt:lpstr>
      <vt:lpstr>Change of performance in schools belonging to four innovation clusters</vt:lpstr>
      <vt:lpstr>The impact of development interventions in schools characterised by different teacher learning and knowledge sharing practices </vt:lpstr>
      <vt:lpstr>The impact of development interventions in schools in function of their  „knowledge intensity”</vt:lpstr>
      <vt:lpstr>The innovation activity score of teachers in different schools</vt:lpstr>
      <vt:lpstr>The components of „knowledge intensity”</vt:lpstr>
      <vt:lpstr>The impact of development interventions on teachers in function of their learning activities</vt:lpstr>
      <vt:lpstr>Teacher learning in innovative schools</vt:lpstr>
      <vt:lpstr>The innovation activity score of teachers taking part in various professional learning and teaching activities</vt:lpstr>
      <vt:lpstr>The proportion of teachers who observe the class of another teacher in grade 4 (2007-2015)</vt:lpstr>
      <vt:lpstr>CII&amp;OL</vt:lpstr>
      <vt:lpstr>OLFactors</vt:lpstr>
      <vt:lpstr>CII&amp;4types2</vt:lpstr>
      <vt:lpstr>IWV&amp;4types</vt:lpstr>
      <vt:lpstr>KnowledgeIntensity1</vt:lpstr>
      <vt:lpstr>KnowledgeIntensity2</vt:lpstr>
      <vt:lpstr>CII</vt:lpstr>
      <vt:lpstr>Performance</vt:lpstr>
      <vt:lpstr>KnowledgeIntensity0</vt:lpstr>
      <vt:lpstr>TeacherLearningActivities</vt:lpstr>
      <vt:lpstr>TLinInnovativeSchools</vt:lpstr>
      <vt:lpstr>innovationActivityLO</vt:lpstr>
      <vt:lpstr>1-TeacherLearning</vt:lpstr>
      <vt:lpstr>2-Innovation</vt:lpstr>
      <vt:lpstr>3-EduInnovation</vt:lpstr>
      <vt:lpstr>4-TL</vt:lpstr>
      <vt:lpstr>5-Relate</vt:lpstr>
      <vt:lpstr>4.2-InnovatiTL</vt:lpstr>
      <vt:lpstr>IEAvisits</vt:lpstr>
    </vt:vector>
  </TitlesOfParts>
  <Company>OKI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Halász Gábor</dc:creator>
  <cp:lastModifiedBy>Teodóra Lukács</cp:lastModifiedBy>
  <cp:revision>416</cp:revision>
  <cp:lastPrinted>2018-09-01T16:19:48Z</cp:lastPrinted>
  <dcterms:created xsi:type="dcterms:W3CDTF">2000-11-09T16:51:53Z</dcterms:created>
  <dcterms:modified xsi:type="dcterms:W3CDTF">2020-01-07T10:50:21Z</dcterms:modified>
</cp:coreProperties>
</file>