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19"/>
  </p:notesMasterIdLst>
  <p:handoutMasterIdLst>
    <p:handoutMasterId r:id="rId20"/>
  </p:handoutMasterIdLst>
  <p:sldIdLst>
    <p:sldId id="403" r:id="rId6"/>
    <p:sldId id="406" r:id="rId7"/>
    <p:sldId id="408" r:id="rId8"/>
    <p:sldId id="412" r:id="rId9"/>
    <p:sldId id="411" r:id="rId10"/>
    <p:sldId id="535" r:id="rId11"/>
    <p:sldId id="534" r:id="rId12"/>
    <p:sldId id="538" r:id="rId13"/>
    <p:sldId id="413" r:id="rId14"/>
    <p:sldId id="414" r:id="rId15"/>
    <p:sldId id="407" r:id="rId16"/>
    <p:sldId id="410" r:id="rId17"/>
    <p:sldId id="362" r:id="rId18"/>
  </p:sldIdLst>
  <p:sldSz cx="12192000" cy="6858000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23" initials="123" lastIdx="4" clrIdx="0"/>
  <p:cmAuthor id="1" name="Csuzdi Szonja" initials="CSSZ" lastIdx="1" clrIdx="1"/>
  <p:cmAuthor id="2" name="Jeney Nóra" initials="JN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CF6"/>
    <a:srgbClr val="CCCCCC"/>
    <a:srgbClr val="B6D37A"/>
    <a:srgbClr val="72B240"/>
    <a:srgbClr val="666666"/>
    <a:srgbClr val="6864A2"/>
    <a:srgbClr val="51A200"/>
    <a:srgbClr val="7D7D7D"/>
    <a:srgbClr val="39BA24"/>
    <a:srgbClr val="0A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Világos stílus 1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63390" autoAdjust="0"/>
  </p:normalViewPr>
  <p:slideViewPr>
    <p:cSldViewPr snapToGrid="0">
      <p:cViewPr varScale="1">
        <p:scale>
          <a:sx n="40" d="100"/>
          <a:sy n="40" d="100"/>
        </p:scale>
        <p:origin x="173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-3918" y="-120"/>
      </p:cViewPr>
      <p:guideLst>
        <p:guide orient="horz" pos="3128"/>
        <p:guide pos="2101"/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D08466"/>
            </a:solidFill>
            <a:ln w="12700" cap="flat" cmpd="sng" algn="ctr">
              <a:solidFill>
                <a:schemeClr val="accent6">
                  <a:shade val="50000"/>
                </a:schemeClr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Munka1!$C$2:$C$6</c:f>
                <c:numCache>
                  <c:formatCode>General</c:formatCode>
                  <c:ptCount val="5"/>
                  <c:pt idx="0">
                    <c:v>0.86873</c:v>
                  </c:pt>
                  <c:pt idx="1">
                    <c:v>0.76900000000000002</c:v>
                  </c:pt>
                  <c:pt idx="2">
                    <c:v>0.83026</c:v>
                  </c:pt>
                  <c:pt idx="3">
                    <c:v>0.96530000000000005</c:v>
                  </c:pt>
                  <c:pt idx="4">
                    <c:v>0.88876999999999995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Munka1!$A$2:$A$6</c:f>
              <c:strCache>
                <c:ptCount val="5"/>
                <c:pt idx="0">
                  <c:v>Megosztás interakcióban (N=4955)</c:v>
                </c:pt>
                <c:pt idx="1">
                  <c:v>Egyéni reflexió (N=4964)</c:v>
                </c:pt>
                <c:pt idx="2">
                  <c:v>Tanulás másoktól interakció nélkül (N=4967)</c:v>
                </c:pt>
                <c:pt idx="3">
                  <c:v>Tanulás kísérletezés, alkotás útján (N=4958)</c:v>
                </c:pt>
                <c:pt idx="4">
                  <c:v>Támogatás bevonása (N=4955)</c:v>
                </c:pt>
              </c:strCache>
            </c:strRef>
          </c:cat>
          <c:val>
            <c:numRef>
              <c:f>Munka1!$B$2:$B$6</c:f>
              <c:numCache>
                <c:formatCode>0.00</c:formatCode>
                <c:ptCount val="5"/>
                <c:pt idx="0">
                  <c:v>3.5015000000000001</c:v>
                </c:pt>
                <c:pt idx="1">
                  <c:v>3.6147999999999998</c:v>
                </c:pt>
                <c:pt idx="2">
                  <c:v>3.8454999999999999</c:v>
                </c:pt>
                <c:pt idx="3">
                  <c:v>2.7326000000000001</c:v>
                </c:pt>
                <c:pt idx="4">
                  <c:v>1.9678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6-4B8C-AE70-7CD996B95D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3848687"/>
        <c:axId val="1023849103"/>
      </c:barChart>
      <c:catAx>
        <c:axId val="102384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23849103"/>
        <c:crosses val="autoZero"/>
        <c:auto val="1"/>
        <c:lblAlgn val="ctr"/>
        <c:lblOffset val="100"/>
        <c:noMultiLvlLbl val="0"/>
      </c:catAx>
      <c:valAx>
        <c:axId val="1023849103"/>
        <c:scaling>
          <c:orientation val="minMax"/>
          <c:max val="5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23848687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D1E0C4-0205-4DD1-91F1-0F71AB55AB50}" type="doc">
      <dgm:prSet loTypeId="urn:microsoft.com/office/officeart/2005/8/layout/matrix3" loCatId="matrix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7194E17A-2C5F-4184-B060-7F28C0CB1DBC}">
      <dgm:prSet phldrT="[Szöveg]"/>
      <dgm:spPr/>
      <dgm:t>
        <a:bodyPr/>
        <a:lstStyle/>
        <a:p>
          <a:r>
            <a:rPr lang="hu-HU" dirty="0"/>
            <a:t>aktív, konstruktív</a:t>
          </a:r>
        </a:p>
      </dgm:t>
    </dgm:pt>
    <dgm:pt modelId="{D1284F97-3D28-4301-862F-820E624A08F3}" type="parTrans" cxnId="{74FC5579-93AA-4281-BCF4-65588340E9F0}">
      <dgm:prSet/>
      <dgm:spPr/>
      <dgm:t>
        <a:bodyPr/>
        <a:lstStyle/>
        <a:p>
          <a:endParaRPr lang="hu-HU"/>
        </a:p>
      </dgm:t>
    </dgm:pt>
    <dgm:pt modelId="{3029DE54-BE77-4B85-9465-926F1CC3096B}" type="sibTrans" cxnId="{74FC5579-93AA-4281-BCF4-65588340E9F0}">
      <dgm:prSet/>
      <dgm:spPr/>
      <dgm:t>
        <a:bodyPr/>
        <a:lstStyle/>
        <a:p>
          <a:endParaRPr lang="hu-HU"/>
        </a:p>
      </dgm:t>
    </dgm:pt>
    <dgm:pt modelId="{F3C0315B-112F-4E1C-8BE7-44416C0B6B86}">
      <dgm:prSet phldrT="[Szöveg]"/>
      <dgm:spPr/>
      <dgm:t>
        <a:bodyPr/>
        <a:lstStyle/>
        <a:p>
          <a:r>
            <a:rPr lang="hu-HU" dirty="0"/>
            <a:t>önszabályozott</a:t>
          </a:r>
        </a:p>
      </dgm:t>
    </dgm:pt>
    <dgm:pt modelId="{217FC5E0-21BA-4660-9D9C-87E02AD285E4}" type="parTrans" cxnId="{59DE340D-08C9-414F-A1B5-C5EBFA4B3304}">
      <dgm:prSet/>
      <dgm:spPr/>
      <dgm:t>
        <a:bodyPr/>
        <a:lstStyle/>
        <a:p>
          <a:endParaRPr lang="hu-HU"/>
        </a:p>
      </dgm:t>
    </dgm:pt>
    <dgm:pt modelId="{9BB8101A-A9E7-4297-9D6C-2F34D9A932DF}" type="sibTrans" cxnId="{59DE340D-08C9-414F-A1B5-C5EBFA4B3304}">
      <dgm:prSet/>
      <dgm:spPr/>
      <dgm:t>
        <a:bodyPr/>
        <a:lstStyle/>
        <a:p>
          <a:endParaRPr lang="hu-HU"/>
        </a:p>
      </dgm:t>
    </dgm:pt>
    <dgm:pt modelId="{EFCDDA26-3888-450D-97DD-A0EDA70C6444}">
      <dgm:prSet phldrT="[Szöveg]"/>
      <dgm:spPr/>
      <dgm:t>
        <a:bodyPr/>
        <a:lstStyle/>
        <a:p>
          <a:r>
            <a:rPr lang="hu-HU" dirty="0"/>
            <a:t>szituatív</a:t>
          </a:r>
        </a:p>
      </dgm:t>
    </dgm:pt>
    <dgm:pt modelId="{E6D15498-B65E-4A61-9A23-B4A2CB068B13}" type="parTrans" cxnId="{A143700C-0789-4633-8C9A-E2919E8C7460}">
      <dgm:prSet/>
      <dgm:spPr/>
      <dgm:t>
        <a:bodyPr/>
        <a:lstStyle/>
        <a:p>
          <a:endParaRPr lang="hu-HU"/>
        </a:p>
      </dgm:t>
    </dgm:pt>
    <dgm:pt modelId="{B998B6A3-912A-44CC-95F6-B8A4B8BFCAE0}" type="sibTrans" cxnId="{A143700C-0789-4633-8C9A-E2919E8C7460}">
      <dgm:prSet/>
      <dgm:spPr/>
      <dgm:t>
        <a:bodyPr/>
        <a:lstStyle/>
        <a:p>
          <a:endParaRPr lang="hu-HU"/>
        </a:p>
      </dgm:t>
    </dgm:pt>
    <dgm:pt modelId="{BA0EA66C-4CC2-4220-8255-C39D7FDE5A2E}">
      <dgm:prSet phldrT="[Szöveg]" custT="1"/>
      <dgm:spPr/>
      <dgm:t>
        <a:bodyPr/>
        <a:lstStyle/>
        <a:p>
          <a:r>
            <a:rPr lang="hu-HU" sz="1400" b="0" dirty="0"/>
            <a:t>kollaboratív</a:t>
          </a:r>
        </a:p>
      </dgm:t>
    </dgm:pt>
    <dgm:pt modelId="{42D5A0B1-A440-4999-BFB0-25547EA747E1}" type="parTrans" cxnId="{A446469B-EDAE-4169-8E70-0CB7CC8F2C85}">
      <dgm:prSet/>
      <dgm:spPr/>
      <dgm:t>
        <a:bodyPr/>
        <a:lstStyle/>
        <a:p>
          <a:endParaRPr lang="hu-HU"/>
        </a:p>
      </dgm:t>
    </dgm:pt>
    <dgm:pt modelId="{B454AB4C-4F5F-4012-A3E6-D2173027A874}" type="sibTrans" cxnId="{A446469B-EDAE-4169-8E70-0CB7CC8F2C85}">
      <dgm:prSet/>
      <dgm:spPr/>
      <dgm:t>
        <a:bodyPr/>
        <a:lstStyle/>
        <a:p>
          <a:endParaRPr lang="hu-HU"/>
        </a:p>
      </dgm:t>
    </dgm:pt>
    <dgm:pt modelId="{55126D9E-790D-405A-A10A-CCFB607D1C5C}" type="pres">
      <dgm:prSet presAssocID="{A0D1E0C4-0205-4DD1-91F1-0F71AB55AB50}" presName="matrix" presStyleCnt="0">
        <dgm:presLayoutVars>
          <dgm:chMax val="1"/>
          <dgm:dir/>
          <dgm:resizeHandles val="exact"/>
        </dgm:presLayoutVars>
      </dgm:prSet>
      <dgm:spPr/>
    </dgm:pt>
    <dgm:pt modelId="{6638BA94-B7F0-4A67-A35F-9BC1D07EFCD6}" type="pres">
      <dgm:prSet presAssocID="{A0D1E0C4-0205-4DD1-91F1-0F71AB55AB50}" presName="diamond" presStyleLbl="bgShp" presStyleIdx="0" presStyleCnt="1"/>
      <dgm:spPr/>
    </dgm:pt>
    <dgm:pt modelId="{8FB626D5-25D4-4187-A47B-BD9094E42E4E}" type="pres">
      <dgm:prSet presAssocID="{A0D1E0C4-0205-4DD1-91F1-0F71AB55AB5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C327D0B-7090-4DE8-A91B-12A080A464C4}" type="pres">
      <dgm:prSet presAssocID="{A0D1E0C4-0205-4DD1-91F1-0F71AB55AB50}" presName="quad2" presStyleLbl="node1" presStyleIdx="1" presStyleCnt="4" custLinFactNeighborX="-2068" custLinFactNeighborY="-672">
        <dgm:presLayoutVars>
          <dgm:chMax val="0"/>
          <dgm:chPref val="0"/>
          <dgm:bulletEnabled val="1"/>
        </dgm:presLayoutVars>
      </dgm:prSet>
      <dgm:spPr/>
    </dgm:pt>
    <dgm:pt modelId="{FC778065-7735-4A7F-A8DB-EF0B6B43F404}" type="pres">
      <dgm:prSet presAssocID="{A0D1E0C4-0205-4DD1-91F1-0F71AB55AB5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61919B7-FF67-4947-BF1A-0E72534E462B}" type="pres">
      <dgm:prSet presAssocID="{A0D1E0C4-0205-4DD1-91F1-0F71AB55AB5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143700C-0789-4633-8C9A-E2919E8C7460}" srcId="{A0D1E0C4-0205-4DD1-91F1-0F71AB55AB50}" destId="{EFCDDA26-3888-450D-97DD-A0EDA70C6444}" srcOrd="2" destOrd="0" parTransId="{E6D15498-B65E-4A61-9A23-B4A2CB068B13}" sibTransId="{B998B6A3-912A-44CC-95F6-B8A4B8BFCAE0}"/>
    <dgm:cxn modelId="{59DE340D-08C9-414F-A1B5-C5EBFA4B3304}" srcId="{A0D1E0C4-0205-4DD1-91F1-0F71AB55AB50}" destId="{F3C0315B-112F-4E1C-8BE7-44416C0B6B86}" srcOrd="1" destOrd="0" parTransId="{217FC5E0-21BA-4660-9D9C-87E02AD285E4}" sibTransId="{9BB8101A-A9E7-4297-9D6C-2F34D9A932DF}"/>
    <dgm:cxn modelId="{D5A12460-4BCA-4D59-8C4D-082F15DA329E}" type="presOf" srcId="{A0D1E0C4-0205-4DD1-91F1-0F71AB55AB50}" destId="{55126D9E-790D-405A-A10A-CCFB607D1C5C}" srcOrd="0" destOrd="0" presId="urn:microsoft.com/office/officeart/2005/8/layout/matrix3"/>
    <dgm:cxn modelId="{74FC5579-93AA-4281-BCF4-65588340E9F0}" srcId="{A0D1E0C4-0205-4DD1-91F1-0F71AB55AB50}" destId="{7194E17A-2C5F-4184-B060-7F28C0CB1DBC}" srcOrd="0" destOrd="0" parTransId="{D1284F97-3D28-4301-862F-820E624A08F3}" sibTransId="{3029DE54-BE77-4B85-9465-926F1CC3096B}"/>
    <dgm:cxn modelId="{A446469B-EDAE-4169-8E70-0CB7CC8F2C85}" srcId="{A0D1E0C4-0205-4DD1-91F1-0F71AB55AB50}" destId="{BA0EA66C-4CC2-4220-8255-C39D7FDE5A2E}" srcOrd="3" destOrd="0" parTransId="{42D5A0B1-A440-4999-BFB0-25547EA747E1}" sibTransId="{B454AB4C-4F5F-4012-A3E6-D2173027A874}"/>
    <dgm:cxn modelId="{6485DDA4-5254-412C-A475-6891EB582BC2}" type="presOf" srcId="{7194E17A-2C5F-4184-B060-7F28C0CB1DBC}" destId="{8FB626D5-25D4-4187-A47B-BD9094E42E4E}" srcOrd="0" destOrd="0" presId="urn:microsoft.com/office/officeart/2005/8/layout/matrix3"/>
    <dgm:cxn modelId="{A74E2BAE-2FA2-4B3F-B1EF-1E1A8C8EE837}" type="presOf" srcId="{BA0EA66C-4CC2-4220-8255-C39D7FDE5A2E}" destId="{961919B7-FF67-4947-BF1A-0E72534E462B}" srcOrd="0" destOrd="0" presId="urn:microsoft.com/office/officeart/2005/8/layout/matrix3"/>
    <dgm:cxn modelId="{FA6D65B2-87A4-4711-9ADC-EEC6F370878B}" type="presOf" srcId="{EFCDDA26-3888-450D-97DD-A0EDA70C6444}" destId="{FC778065-7735-4A7F-A8DB-EF0B6B43F404}" srcOrd="0" destOrd="0" presId="urn:microsoft.com/office/officeart/2005/8/layout/matrix3"/>
    <dgm:cxn modelId="{22B040CB-A2E2-4660-8DC0-D9A91FDE80FF}" type="presOf" srcId="{F3C0315B-112F-4E1C-8BE7-44416C0B6B86}" destId="{AC327D0B-7090-4DE8-A91B-12A080A464C4}" srcOrd="0" destOrd="0" presId="urn:microsoft.com/office/officeart/2005/8/layout/matrix3"/>
    <dgm:cxn modelId="{B6BEFAB5-2EA0-4223-B56E-9215F860FD8C}" type="presParOf" srcId="{55126D9E-790D-405A-A10A-CCFB607D1C5C}" destId="{6638BA94-B7F0-4A67-A35F-9BC1D07EFCD6}" srcOrd="0" destOrd="0" presId="urn:microsoft.com/office/officeart/2005/8/layout/matrix3"/>
    <dgm:cxn modelId="{0591C8D3-4232-434A-A57F-A5B541FCAEC1}" type="presParOf" srcId="{55126D9E-790D-405A-A10A-CCFB607D1C5C}" destId="{8FB626D5-25D4-4187-A47B-BD9094E42E4E}" srcOrd="1" destOrd="0" presId="urn:microsoft.com/office/officeart/2005/8/layout/matrix3"/>
    <dgm:cxn modelId="{C4028893-B5D4-4F58-94CD-C802F05F3673}" type="presParOf" srcId="{55126D9E-790D-405A-A10A-CCFB607D1C5C}" destId="{AC327D0B-7090-4DE8-A91B-12A080A464C4}" srcOrd="2" destOrd="0" presId="urn:microsoft.com/office/officeart/2005/8/layout/matrix3"/>
    <dgm:cxn modelId="{B6217711-C19E-41B4-8FEC-917A38B5AD48}" type="presParOf" srcId="{55126D9E-790D-405A-A10A-CCFB607D1C5C}" destId="{FC778065-7735-4A7F-A8DB-EF0B6B43F404}" srcOrd="3" destOrd="0" presId="urn:microsoft.com/office/officeart/2005/8/layout/matrix3"/>
    <dgm:cxn modelId="{5E750724-E527-4ADB-BDF4-82905AA7E12D}" type="presParOf" srcId="{55126D9E-790D-405A-A10A-CCFB607D1C5C}" destId="{961919B7-FF67-4947-BF1A-0E72534E462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8BA94-B7F0-4A67-A35F-9BC1D07EFCD6}">
      <dsp:nvSpPr>
        <dsp:cNvPr id="0" name=""/>
        <dsp:cNvSpPr/>
      </dsp:nvSpPr>
      <dsp:spPr>
        <a:xfrm>
          <a:off x="152358" y="0"/>
          <a:ext cx="3488070" cy="348807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FB626D5-25D4-4187-A47B-BD9094E42E4E}">
      <dsp:nvSpPr>
        <dsp:cNvPr id="0" name=""/>
        <dsp:cNvSpPr/>
      </dsp:nvSpPr>
      <dsp:spPr>
        <a:xfrm>
          <a:off x="483725" y="331366"/>
          <a:ext cx="1360347" cy="136034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/>
            <a:t>aktív, konstruktív</a:t>
          </a:r>
        </a:p>
      </dsp:txBody>
      <dsp:txXfrm>
        <a:off x="550132" y="397773"/>
        <a:ext cx="1227533" cy="1227533"/>
      </dsp:txXfrm>
    </dsp:sp>
    <dsp:sp modelId="{AC327D0B-7090-4DE8-A91B-12A080A464C4}">
      <dsp:nvSpPr>
        <dsp:cNvPr id="0" name=""/>
        <dsp:cNvSpPr/>
      </dsp:nvSpPr>
      <dsp:spPr>
        <a:xfrm>
          <a:off x="1920582" y="322225"/>
          <a:ext cx="1360347" cy="136034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/>
            <a:t>önszabályozott</a:t>
          </a:r>
        </a:p>
      </dsp:txBody>
      <dsp:txXfrm>
        <a:off x="1986989" y="388632"/>
        <a:ext cx="1227533" cy="1227533"/>
      </dsp:txXfrm>
    </dsp:sp>
    <dsp:sp modelId="{FC778065-7735-4A7F-A8DB-EF0B6B43F404}">
      <dsp:nvSpPr>
        <dsp:cNvPr id="0" name=""/>
        <dsp:cNvSpPr/>
      </dsp:nvSpPr>
      <dsp:spPr>
        <a:xfrm>
          <a:off x="483725" y="1796356"/>
          <a:ext cx="1360347" cy="136034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/>
            <a:t>szituatív</a:t>
          </a:r>
        </a:p>
      </dsp:txBody>
      <dsp:txXfrm>
        <a:off x="550132" y="1862763"/>
        <a:ext cx="1227533" cy="1227533"/>
      </dsp:txXfrm>
    </dsp:sp>
    <dsp:sp modelId="{961919B7-FF67-4947-BF1A-0E72534E462B}">
      <dsp:nvSpPr>
        <dsp:cNvPr id="0" name=""/>
        <dsp:cNvSpPr/>
      </dsp:nvSpPr>
      <dsp:spPr>
        <a:xfrm>
          <a:off x="1948714" y="1796356"/>
          <a:ext cx="1360347" cy="13603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0" kern="1200" dirty="0"/>
            <a:t>kollaboratív</a:t>
          </a:r>
        </a:p>
      </dsp:txBody>
      <dsp:txXfrm>
        <a:off x="2015121" y="1862763"/>
        <a:ext cx="1227533" cy="1227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9D374-4ABF-4A74-B475-C217D3141879}" type="datetimeFigureOut">
              <a:rPr lang="hu-HU" smtClean="0"/>
              <a:t>2025. 05. 12.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1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C6F45-C139-463C-B125-E14BFEA4D0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1654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85964-301B-4E05-A0AC-A222FD1D8677}" type="datetimeFigureOut">
              <a:rPr lang="hu-HU" smtClean="0"/>
              <a:t>2025. 05. 12.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1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CD048-3DD1-4962-B730-99E29D05AA1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199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862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1589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Legjobb tanár, jó vezető, attól, hogy jó tanár, mások tanulása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987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Erről való gondolkodásunkat alapvetően befolyásolja -  mivel a tanárképzés felsőoktatás, </a:t>
            </a:r>
            <a:r>
              <a:rPr lang="hu-HU" dirty="0" err="1"/>
              <a:t>presztizs</a:t>
            </a:r>
            <a:endParaRPr lang="hu-HU" dirty="0"/>
          </a:p>
          <a:p>
            <a:endParaRPr lang="hu-HU" dirty="0"/>
          </a:p>
          <a:p>
            <a:r>
              <a:rPr lang="hu-HU" dirty="0"/>
              <a:t>Partneriskola az egyetemnek akar megfelelni</a:t>
            </a:r>
          </a:p>
          <a:p>
            <a:endParaRPr lang="hu-HU" dirty="0"/>
          </a:p>
          <a:p>
            <a:r>
              <a:rPr lang="hu-HU" dirty="0"/>
              <a:t>Jót lát-e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PÁRBESZÉD – az én tanulásom is mássá válik, vagy  a másik nem is ezt látja belőle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948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Mást látok, más értek alatta</a:t>
            </a:r>
          </a:p>
          <a:p>
            <a:endParaRPr lang="hu-HU" dirty="0"/>
          </a:p>
          <a:p>
            <a:r>
              <a:rPr lang="hu-HU" dirty="0"/>
              <a:t>Felmutatás pedagógiája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5017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Motel – reprezentatív – tanulási tevékenységek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0" dirty="0">
                <a:effectLst/>
                <a:latin typeface="Arial" panose="020B0604020202020204" pitchFamily="34" charset="0"/>
              </a:rPr>
              <a:t>Látnunk kell, hogy mindez megerősíti </a:t>
            </a:r>
            <a:r>
              <a:rPr lang="hu-HU" sz="1200" b="1" dirty="0" err="1">
                <a:effectLst/>
                <a:latin typeface="Arial" panose="020B0604020202020204" pitchFamily="34" charset="0"/>
              </a:rPr>
              <a:t>vö</a:t>
            </a:r>
            <a:r>
              <a:rPr lang="hu-HU" sz="1200" b="1" dirty="0">
                <a:effectLst/>
                <a:latin typeface="Arial" panose="020B0604020202020204" pitchFamily="34" charset="0"/>
              </a:rPr>
              <a:t> Sági, </a:t>
            </a:r>
            <a:r>
              <a:rPr lang="hu-HU" sz="1200" b="1" dirty="0" err="1">
                <a:effectLst/>
                <a:latin typeface="Arial" panose="020B0604020202020204" pitchFamily="34" charset="0"/>
              </a:rPr>
              <a:t>Talis</a:t>
            </a:r>
            <a:r>
              <a:rPr lang="hu-HU" sz="1200" b="1" dirty="0">
                <a:effectLst/>
                <a:latin typeface="Arial" panose="020B0604020202020204" pitchFamily="34" charset="0"/>
              </a:rPr>
              <a:t> szakirodalom olvasás szerepét. Ugyanakkor az Interakció nélküli tanulás + egyéni reflexió tevékenységgyakorisága alapján olyan tanulási mintázatok gyakoriságát látjuk, ami döntően egyéni/izolált tevékenységek.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hu-HU" sz="1200" b="1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1" dirty="0">
                <a:effectLst/>
                <a:latin typeface="Arial" panose="020B0604020202020204" pitchFamily="34" charset="0"/>
              </a:rPr>
              <a:t>S mindenképp kiemelendő a kisebb hangsúlyú tevékenységek köre: </a:t>
            </a:r>
            <a:r>
              <a:rPr lang="hu-HU" sz="1200" b="0" dirty="0">
                <a:effectLst/>
                <a:latin typeface="Arial" panose="020B0604020202020204" pitchFamily="34" charset="0"/>
              </a:rPr>
              <a:t>kísérletezés, szakmai támogatás bevonása (melykehez kapcsolódva gyakran gondoljuk úgy, hogy ezek jelenléte a tanulásin belüli hibázás lehetőségének elfogadását is jelenti)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hu-HU" sz="1200" b="0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0" dirty="0">
                <a:effectLst/>
                <a:latin typeface="Arial" panose="020B0604020202020204" pitchFamily="34" charset="0"/>
              </a:rPr>
              <a:t>Szemben a kollaboratív, alkotó, konstruktív tevékenységekkel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476E6-DD1D-45A8-9E17-EFBC7A50FA0A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7012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476E6-DD1D-45A8-9E17-EFBC7A50FA0A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2987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4556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8781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7833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253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- egy so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1522800" y="1711354"/>
            <a:ext cx="10080000" cy="880844"/>
          </a:xfrm>
          <a:prstGeom prst="rect">
            <a:avLst/>
          </a:prstGeom>
        </p:spPr>
        <p:txBody>
          <a:bodyPr anchor="b"/>
          <a:lstStyle>
            <a:lvl1pPr algn="l">
              <a:defRPr sz="6000" cap="all" baseline="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hu-HU" dirty="0"/>
              <a:t>A prezentáció címe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1522800" y="2734812"/>
            <a:ext cx="10080000" cy="7298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Alcíme egy sorban</a:t>
            </a:r>
          </a:p>
        </p:txBody>
      </p:sp>
    </p:spTree>
    <p:extLst>
      <p:ext uri="{BB962C8B-B14F-4D97-AF65-F5344CB8AC3E}">
        <p14:creationId xmlns:p14="http://schemas.microsoft.com/office/powerpoint/2010/main" val="175743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- két so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1522800" y="1306279"/>
            <a:ext cx="10080000" cy="1845947"/>
          </a:xfrm>
          <a:prstGeom prst="rect">
            <a:avLst/>
          </a:prstGeom>
        </p:spPr>
        <p:txBody>
          <a:bodyPr anchor="b"/>
          <a:lstStyle>
            <a:lvl1pPr algn="l">
              <a:defRPr sz="6000" b="0" cap="all" baseline="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hu-HU" dirty="0"/>
              <a:t>A prezentáció címe </a:t>
            </a:r>
            <a:br>
              <a:rPr lang="hu-HU" dirty="0"/>
            </a:br>
            <a:r>
              <a:rPr lang="hu-HU" dirty="0"/>
              <a:t>Két sorban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1522800" y="3261284"/>
            <a:ext cx="10080000" cy="878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Alcíme</a:t>
            </a:r>
            <a:br>
              <a:rPr lang="hu-HU" dirty="0"/>
            </a:br>
            <a:r>
              <a:rPr lang="hu-HU" dirty="0"/>
              <a:t>két sorban</a:t>
            </a:r>
          </a:p>
        </p:txBody>
      </p:sp>
    </p:spTree>
    <p:extLst>
      <p:ext uri="{BB962C8B-B14F-4D97-AF65-F5344CB8AC3E}">
        <p14:creationId xmlns:p14="http://schemas.microsoft.com/office/powerpoint/2010/main" val="111454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4400" y="1519200"/>
            <a:ext cx="9126000" cy="3633825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>
                <a:latin typeface="Garamond" pitchFamily="18" charset="0"/>
              </a:defRPr>
            </a:lvl1pPr>
            <a:lvl2pPr>
              <a:buClr>
                <a:srgbClr val="72B240"/>
              </a:buClr>
              <a:defRPr>
                <a:latin typeface="Garamond" pitchFamily="18" charset="0"/>
              </a:defRPr>
            </a:lvl2pPr>
            <a:lvl3pPr>
              <a:buClr>
                <a:srgbClr val="72B240"/>
              </a:buClr>
              <a:defRPr>
                <a:latin typeface="Garamond" pitchFamily="18" charset="0"/>
              </a:defRPr>
            </a:lvl3pPr>
            <a:lvl4pPr>
              <a:buClr>
                <a:srgbClr val="72B240"/>
              </a:buClr>
              <a:defRPr>
                <a:latin typeface="Garamond" pitchFamily="18" charset="0"/>
              </a:defRPr>
            </a:lvl4pPr>
            <a:lvl5pPr>
              <a:buClr>
                <a:srgbClr val="72B240"/>
              </a:buClr>
              <a:defRPr>
                <a:latin typeface="Garamond" pitchFamily="18" charset="0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90291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454400" y="1519200"/>
            <a:ext cx="4500000" cy="3643350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30800" y="1519200"/>
            <a:ext cx="4500000" cy="3643350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29886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454401" y="1519200"/>
            <a:ext cx="4500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454401" y="2355168"/>
            <a:ext cx="4500000" cy="2816907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29511" y="1519200"/>
            <a:ext cx="4500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29511" y="2355168"/>
            <a:ext cx="4500000" cy="2816907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88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275386" y="1519200"/>
            <a:ext cx="5365818" cy="3633825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 sz="3200"/>
            </a:lvl1pPr>
            <a:lvl2pPr>
              <a:buClr>
                <a:srgbClr val="72B240"/>
              </a:buClr>
              <a:defRPr sz="2800"/>
            </a:lvl2pPr>
            <a:lvl3pPr>
              <a:buClr>
                <a:srgbClr val="72B240"/>
              </a:buClr>
              <a:defRPr sz="2400"/>
            </a:lvl3pPr>
            <a:lvl4pPr>
              <a:buClr>
                <a:srgbClr val="72B240"/>
              </a:buClr>
              <a:defRPr sz="2000"/>
            </a:lvl4pPr>
            <a:lvl5pPr>
              <a:buClr>
                <a:srgbClr val="72B240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454401" y="1519200"/>
            <a:ext cx="3620018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56304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817996" y="1519200"/>
            <a:ext cx="4863401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454400" y="1519200"/>
            <a:ext cx="3932237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4423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454400" y="1519200"/>
            <a:ext cx="6805345" cy="3700500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8391525" y="1524001"/>
            <a:ext cx="2200274" cy="362902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"/>
          <a:lstStyle>
            <a:lvl1pPr>
              <a:defRPr sz="3000"/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7615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98205-E4E1-4D9F-AF9F-4C2AEAD1B2AF}" type="datetimeFigureOut">
              <a:rPr lang="hu-HU" smtClean="0"/>
              <a:t>2025. 05. 12.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E71C-AFC5-41A4-A77B-492C386295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71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"/>
            <a:ext cx="12372836" cy="685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69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2247"/>
            <a:ext cx="12189710" cy="171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5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78" r:id="rId3"/>
    <p:sldLayoutId id="2147483680" r:id="rId4"/>
    <p:sldLayoutId id="2147483681" r:id="rId5"/>
    <p:sldLayoutId id="2147483683" r:id="rId6"/>
    <p:sldLayoutId id="2147483684" r:id="rId7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446600" y="2229973"/>
            <a:ext cx="10080000" cy="880844"/>
          </a:xfrm>
        </p:spPr>
        <p:txBody>
          <a:bodyPr/>
          <a:lstStyle/>
          <a:p>
            <a:r>
              <a:rPr lang="hu-HU" sz="5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(Tanár)képzővé válni</a:t>
            </a:r>
            <a:br>
              <a:rPr lang="hu-HU" sz="5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54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- egy új kihívás és lehetőség előtt</a:t>
            </a:r>
            <a:endParaRPr lang="hu-HU" sz="19900" dirty="0">
              <a:solidFill>
                <a:schemeClr val="tx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2800" y="3747183"/>
            <a:ext cx="10080000" cy="1338164"/>
          </a:xfrm>
        </p:spPr>
        <p:txBody>
          <a:bodyPr>
            <a:normAutofit fontScale="62500" lnSpcReduction="20000"/>
          </a:bodyPr>
          <a:lstStyle/>
          <a:p>
            <a:pPr algn="ctr">
              <a:spcAft>
                <a:spcPts val="400"/>
              </a:spcAft>
              <a:buNone/>
            </a:pPr>
            <a:r>
              <a:rPr lang="hu-HU" sz="4000" kern="1400" spc="-5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Dimenziók 2025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hu-HU" sz="4000" kern="1400" spc="-5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Tanuljunk egymástól!</a:t>
            </a:r>
            <a:endParaRPr lang="hu-HU" sz="40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2200" dirty="0"/>
              <a:t>Rapos Nóra</a:t>
            </a:r>
          </a:p>
        </p:txBody>
      </p:sp>
      <p:pic>
        <p:nvPicPr>
          <p:cNvPr id="7" name="Kép 6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C723F313-0C17-4759-918F-F06E137B0BB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369" y="5246007"/>
            <a:ext cx="1934308" cy="88084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5A393F0-60A9-67C9-96C7-B66FEA21D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2593" y="6143525"/>
            <a:ext cx="1305107" cy="714475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22D3A7D-369C-7204-ABC2-FF0B92A25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5936" y="5721713"/>
            <a:ext cx="148610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6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64640" y="1218980"/>
            <a:ext cx="9015760" cy="3934045"/>
          </a:xfrm>
        </p:spPr>
        <p:txBody>
          <a:bodyPr lIns="91440" tIns="45720" rIns="91440" bIns="45720" anchor="t"/>
          <a:lstStyle/>
          <a:p>
            <a:r>
              <a:rPr lang="hu-HU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… </a:t>
            </a:r>
            <a:endParaRPr lang="hu-HU" sz="18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742" y="171679"/>
            <a:ext cx="8784000" cy="365580"/>
          </a:xfrm>
        </p:spPr>
        <p:txBody>
          <a:bodyPr lIns="91440" tIns="45720" rIns="91440" bIns="45720" anchor="t"/>
          <a:lstStyle/>
          <a:p>
            <a:r>
              <a:rPr lang="hu-HU" sz="3600" b="1" dirty="0"/>
              <a:t>(Tanár)képzővé válás </a:t>
            </a:r>
          </a:p>
        </p:txBody>
      </p:sp>
      <p:pic>
        <p:nvPicPr>
          <p:cNvPr id="4" name="Kép 3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1738D459-D6BD-40BB-B652-59E8BB2D822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5498123"/>
            <a:ext cx="1826866" cy="873878"/>
          </a:xfrm>
          <a:prstGeom prst="rect">
            <a:avLst/>
          </a:prstGeom>
        </p:spPr>
      </p:pic>
      <p:sp>
        <p:nvSpPr>
          <p:cNvPr id="5" name="Szöveg helye 3">
            <a:extLst>
              <a:ext uri="{FF2B5EF4-FFF2-40B4-BE49-F238E27FC236}">
                <a16:creationId xmlns:a16="http://schemas.microsoft.com/office/drawing/2014/main" id="{C557C7D9-AA72-30EB-CC5A-327DADB6D96C}"/>
              </a:ext>
            </a:extLst>
          </p:cNvPr>
          <p:cNvSpPr txBox="1">
            <a:spLocks/>
          </p:cNvSpPr>
          <p:nvPr/>
        </p:nvSpPr>
        <p:spPr>
          <a:xfrm>
            <a:off x="1" y="1023258"/>
            <a:ext cx="12191999" cy="5834742"/>
          </a:xfrm>
          <a:prstGeom prst="rect">
            <a:avLst/>
          </a:prstGeom>
          <a:solidFill>
            <a:srgbClr val="FBFCF6"/>
          </a:solidFill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sz="3000" b="1" dirty="0">
                <a:latin typeface="+mj-lt"/>
              </a:rPr>
              <a:t>Képzési kontextus</a:t>
            </a:r>
          </a:p>
          <a:p>
            <a:pPr marL="685800" indent="-457200" algn="just">
              <a:buFontTx/>
              <a:buChar char="-"/>
            </a:pPr>
            <a:r>
              <a:rPr lang="hu-HU" sz="2600" dirty="0">
                <a:latin typeface="+mj-lt"/>
              </a:rPr>
              <a:t>a tanár/szakember hiány világméretű növekedése </a:t>
            </a:r>
            <a:r>
              <a:rPr lang="hu-HU" sz="2600" b="1" dirty="0">
                <a:latin typeface="+mj-lt"/>
              </a:rPr>
              <a:t>alternatív tanulási útvonalak keresésére bírta a felelősöket: </a:t>
            </a:r>
            <a:r>
              <a:rPr lang="hu-HU" sz="2600" dirty="0">
                <a:latin typeface="+mj-lt"/>
              </a:rPr>
              <a:t>gyorsított, iskolai foglalkoztatáshoz, intézményi közegbe helyezett képzések</a:t>
            </a:r>
          </a:p>
          <a:p>
            <a:pPr marL="685800" indent="-457200" algn="just">
              <a:buFontTx/>
              <a:buChar char="-"/>
            </a:pPr>
            <a:r>
              <a:rPr lang="hu-HU" sz="2600" dirty="0">
                <a:latin typeface="+mj-lt"/>
              </a:rPr>
              <a:t>hazai gyakorlati rendszer átalakulása – részben azonos</a:t>
            </a:r>
          </a:p>
          <a:p>
            <a:pPr marL="685800" indent="-457200" algn="just">
              <a:buFontTx/>
              <a:buChar char="-"/>
            </a:pPr>
            <a:r>
              <a:rPr lang="hu-HU" sz="2600" b="1" dirty="0">
                <a:latin typeface="+mj-lt"/>
              </a:rPr>
              <a:t>képzői kör kiszélesedése, </a:t>
            </a:r>
            <a:r>
              <a:rPr lang="hu-HU" sz="2600" b="1" dirty="0">
                <a:solidFill>
                  <a:srgbClr val="C00000"/>
                </a:solidFill>
                <a:latin typeface="+mj-lt"/>
              </a:rPr>
              <a:t>iskolai tanárok/szakemberek új!!! csoportjai mint képzők </a:t>
            </a:r>
          </a:p>
          <a:p>
            <a:pPr marL="685800" indent="-457200" algn="just">
              <a:buFontTx/>
              <a:buChar char="-"/>
            </a:pPr>
            <a:endParaRPr lang="hu-HU" dirty="0">
              <a:latin typeface="+mj-lt"/>
            </a:endParaRPr>
          </a:p>
          <a:p>
            <a:pPr marL="0" indent="0" algn="just">
              <a:buNone/>
            </a:pPr>
            <a:r>
              <a:rPr lang="hu-HU" sz="3000" b="1" dirty="0">
                <a:latin typeface="+mj-lt"/>
              </a:rPr>
              <a:t>Kik is az iskolai/gyakorlati képzők?</a:t>
            </a:r>
          </a:p>
          <a:p>
            <a:pPr indent="0" algn="just">
              <a:buNone/>
            </a:pPr>
            <a:r>
              <a:rPr lang="hu-HU" sz="2600" dirty="0">
                <a:latin typeface="+mj-lt"/>
              </a:rPr>
              <a:t>- vezetőtanár?, mentor? – képzés vége, egyszemélyi, egyéni felelősség, s ő valaki</a:t>
            </a:r>
          </a:p>
          <a:p>
            <a:pPr indent="0" algn="just">
              <a:buNone/>
            </a:pPr>
            <a:r>
              <a:rPr lang="hu-HU" sz="2600" b="1" dirty="0">
                <a:solidFill>
                  <a:srgbClr val="C00000"/>
                </a:solidFill>
                <a:latin typeface="+mj-lt"/>
              </a:rPr>
              <a:t>- terminológiai bizonytalanság, </a:t>
            </a:r>
            <a:r>
              <a:rPr lang="hu-HU" sz="2600" dirty="0">
                <a:latin typeface="+mj-lt"/>
              </a:rPr>
              <a:t>iskolai </a:t>
            </a:r>
            <a:r>
              <a:rPr lang="hu-HU" sz="2600" b="1" dirty="0">
                <a:latin typeface="+mj-lt"/>
              </a:rPr>
              <a:t>képzői szerep bizonytalansága, névtelenség</a:t>
            </a:r>
            <a:r>
              <a:rPr lang="hu-HU" sz="2600" dirty="0">
                <a:latin typeface="+mj-lt"/>
              </a:rPr>
              <a:t>: rejtett hivatás (</a:t>
            </a:r>
            <a:r>
              <a:rPr lang="hu-HU" sz="2600" dirty="0" err="1">
                <a:latin typeface="+mj-lt"/>
              </a:rPr>
              <a:t>Livingston</a:t>
            </a:r>
            <a:r>
              <a:rPr lang="hu-HU" sz="2600" dirty="0">
                <a:latin typeface="+mj-lt"/>
              </a:rPr>
              <a:t>, 2014)</a:t>
            </a:r>
          </a:p>
          <a:p>
            <a:pPr indent="0" algn="just">
              <a:buNone/>
            </a:pPr>
            <a:r>
              <a:rPr lang="hu-HU" sz="2600" dirty="0">
                <a:latin typeface="+mj-lt"/>
              </a:rPr>
              <a:t>- az iskolai képzők </a:t>
            </a:r>
            <a:r>
              <a:rPr lang="hu-HU" sz="2600" b="1" dirty="0">
                <a:solidFill>
                  <a:srgbClr val="C00000"/>
                </a:solidFill>
                <a:latin typeface="+mj-lt"/>
              </a:rPr>
              <a:t>„kettős identitású szakemberek” </a:t>
            </a:r>
            <a:r>
              <a:rPr lang="hu-HU" sz="2600" dirty="0">
                <a:latin typeface="+mj-lt"/>
              </a:rPr>
              <a:t>(Murray and Male, 2005; White &amp; Berry, 2023) – identitás kettőssége, gyakran „</a:t>
            </a:r>
            <a:r>
              <a:rPr lang="hu-HU" sz="2600" b="1" dirty="0">
                <a:latin typeface="+mj-lt"/>
              </a:rPr>
              <a:t>identitásdisszonanciát” </a:t>
            </a:r>
            <a:r>
              <a:rPr lang="hu-HU" sz="2600" dirty="0">
                <a:latin typeface="+mj-lt"/>
              </a:rPr>
              <a:t>élnek meg </a:t>
            </a:r>
            <a:r>
              <a:rPr lang="hu-HU" sz="2600" b="1" dirty="0">
                <a:latin typeface="+mj-lt"/>
              </a:rPr>
              <a:t>elsődleges és másodlagos tanítás között </a:t>
            </a:r>
            <a:r>
              <a:rPr lang="hu-HU" sz="2600" dirty="0">
                <a:latin typeface="+mj-lt"/>
              </a:rPr>
              <a:t>(</a:t>
            </a:r>
            <a:r>
              <a:rPr lang="hu-HU" sz="2600" dirty="0" err="1">
                <a:latin typeface="+mj-lt"/>
              </a:rPr>
              <a:t>Warin</a:t>
            </a:r>
            <a:r>
              <a:rPr lang="hu-HU" sz="2600" dirty="0">
                <a:latin typeface="+mj-lt"/>
              </a:rPr>
              <a:t> &amp; </a:t>
            </a:r>
            <a:r>
              <a:rPr lang="hu-HU" sz="2600" dirty="0" err="1">
                <a:latin typeface="+mj-lt"/>
              </a:rPr>
              <a:t>Dempster</a:t>
            </a:r>
            <a:r>
              <a:rPr lang="hu-HU" sz="2600" dirty="0">
                <a:latin typeface="+mj-lt"/>
              </a:rPr>
              <a:t>, 2007)</a:t>
            </a:r>
          </a:p>
          <a:p>
            <a:pPr indent="0" algn="just">
              <a:buNone/>
            </a:pPr>
            <a:endParaRPr lang="hu-HU" sz="2600" dirty="0">
              <a:latin typeface="+mj-lt"/>
            </a:endParaRPr>
          </a:p>
          <a:p>
            <a:pPr indent="0" algn="just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95678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4D1BE75-CF05-4C6E-9FE9-FAD0EA5865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62" b="4888"/>
          <a:stretch/>
        </p:blipFill>
        <p:spPr>
          <a:xfrm>
            <a:off x="933278" y="1282436"/>
            <a:ext cx="10325443" cy="3757819"/>
          </a:xfrm>
          <a:prstGeom prst="rect">
            <a:avLst/>
          </a:prstGeom>
          <a:noFill/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AF38A4E3-6214-ADBC-8EC1-6DC5200D512F}"/>
              </a:ext>
            </a:extLst>
          </p:cNvPr>
          <p:cNvSpPr txBox="1"/>
          <p:nvPr/>
        </p:nvSpPr>
        <p:spPr>
          <a:xfrm>
            <a:off x="526800" y="589938"/>
            <a:ext cx="47434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Munka gyakorlati szakemberként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2001EE7-8E1A-4B84-7755-DEBDC775CBA0}"/>
              </a:ext>
            </a:extLst>
          </p:cNvPr>
          <p:cNvSpPr txBox="1"/>
          <p:nvPr/>
        </p:nvSpPr>
        <p:spPr>
          <a:xfrm>
            <a:off x="6921771" y="798488"/>
            <a:ext cx="4005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Tanítás képzőként</a:t>
            </a: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90F5E8D4-D175-2960-A144-0ACCDB888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958" y="190934"/>
            <a:ext cx="8784000" cy="365580"/>
          </a:xfrm>
        </p:spPr>
        <p:txBody>
          <a:bodyPr lIns="91440" tIns="45720" rIns="91440" bIns="45720" anchor="t"/>
          <a:lstStyle/>
          <a:p>
            <a:pPr algn="r"/>
            <a:r>
              <a:rPr lang="hu-HU" sz="3600" b="1" dirty="0"/>
              <a:t>Kettős identitású szakemberek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138CB49-38D8-6E7F-E022-70464B04925A}"/>
              </a:ext>
            </a:extLst>
          </p:cNvPr>
          <p:cNvSpPr txBox="1"/>
          <p:nvPr/>
        </p:nvSpPr>
        <p:spPr>
          <a:xfrm>
            <a:off x="0" y="4588042"/>
            <a:ext cx="760395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Kutatási eredmények</a:t>
            </a:r>
            <a:r>
              <a:rPr lang="hu-HU" sz="2000" b="1" dirty="0"/>
              <a:t>:</a:t>
            </a:r>
          </a:p>
          <a:p>
            <a:pPr marL="342900" indent="-342900">
              <a:buFontTx/>
              <a:buChar char="-"/>
            </a:pPr>
            <a:r>
              <a:rPr lang="hu-HU" sz="2400" dirty="0"/>
              <a:t>saját szerepüket az általuk jógyakorlatnak vélt működés </a:t>
            </a:r>
            <a:r>
              <a:rPr lang="hu-HU" sz="2400" b="1" dirty="0"/>
              <a:t>felmutatásaként</a:t>
            </a:r>
            <a:r>
              <a:rPr lang="hu-HU" sz="2400" dirty="0"/>
              <a:t> értelmezik -  klasszikus tanulásértelmezés</a:t>
            </a:r>
          </a:p>
          <a:p>
            <a:pPr marL="342900" indent="-342900">
              <a:buFontTx/>
              <a:buChar char="-"/>
            </a:pPr>
            <a:r>
              <a:rPr lang="hu-HU" sz="2400" dirty="0"/>
              <a:t>az iskolai képzők </a:t>
            </a:r>
            <a:r>
              <a:rPr lang="hu-HU" sz="2400" b="1" dirty="0"/>
              <a:t>nem értelmezik </a:t>
            </a:r>
            <a:r>
              <a:rPr lang="hu-HU" sz="2400" dirty="0"/>
              <a:t>a hallgatók tanulását</a:t>
            </a:r>
          </a:p>
          <a:p>
            <a:pPr marL="342900" indent="-342900">
              <a:buFontTx/>
              <a:buChar char="-"/>
            </a:pPr>
            <a:r>
              <a:rPr lang="hu-HU" sz="2400" dirty="0"/>
              <a:t>elsődleges tanulás felelőseként értelmezi magát -  </a:t>
            </a:r>
            <a:r>
              <a:rPr lang="hu-HU" sz="2400" b="1" dirty="0"/>
              <a:t>gát</a:t>
            </a:r>
            <a:r>
              <a:rPr lang="hu-HU" sz="2400" dirty="0"/>
              <a:t> (felelősség felvállalása)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85357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89A4A966-7F07-032A-8284-4649FFB65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418544"/>
            <a:ext cx="11865428" cy="4020911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Képzőnek lenni = </a:t>
            </a:r>
            <a:r>
              <a:rPr lang="hu-HU" b="1" dirty="0">
                <a:solidFill>
                  <a:schemeClr val="accent2"/>
                </a:solidFill>
              </a:rPr>
              <a:t>professzió, szakma</a:t>
            </a:r>
          </a:p>
          <a:p>
            <a:pPr algn="just"/>
            <a:r>
              <a:rPr lang="hu-HU" sz="2400" dirty="0">
                <a:solidFill>
                  <a:srgbClr val="000000"/>
                </a:solidFill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z, hogy kit tekintünk képzőnek egyre összetettebb, mivel maga a kifejezés is “elmosódott, többdimenziós és gyakran </a:t>
            </a:r>
            <a:r>
              <a:rPr lang="hu-HU" sz="2400" b="1" dirty="0">
                <a:solidFill>
                  <a:srgbClr val="C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kontextusfüggő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”(Murray </a:t>
            </a:r>
            <a:r>
              <a:rPr lang="hu-HU" sz="2400" dirty="0" err="1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et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al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., 2020, 3.). </a:t>
            </a:r>
          </a:p>
          <a:p>
            <a:pPr algn="just"/>
            <a:r>
              <a:rPr lang="hu-HU" sz="2400" b="1" dirty="0">
                <a:solidFill>
                  <a:srgbClr val="C00000"/>
                </a:solidFill>
                <a:latin typeface="+mj-lt"/>
              </a:rPr>
              <a:t>véletlen karrier, 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 tanárképzés felsőoktatásba kerülésével a képzők elsődlegesen egyetemi szakemberként, </a:t>
            </a:r>
            <a:r>
              <a:rPr lang="hu-HU" sz="2400" b="1" dirty="0">
                <a:solidFill>
                  <a:srgbClr val="C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egyetemi oktatóként 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azonosították magukat  (és őket is), s gyakran nem is értelmezték tanárképzői szerepüket -  </a:t>
            </a:r>
            <a:r>
              <a:rPr lang="hu-HU" sz="2400" b="1" dirty="0">
                <a:solidFill>
                  <a:schemeClr val="accent2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korlátozza a szerephez tartozó  feladatértelmezést</a:t>
            </a:r>
          </a:p>
          <a:p>
            <a:pPr algn="just"/>
            <a:r>
              <a:rPr lang="hu-HU" sz="2400" dirty="0">
                <a:solidFill>
                  <a:srgbClr val="000000"/>
                </a:solidFill>
                <a:latin typeface="+mn-lt"/>
              </a:rPr>
              <a:t>külön csoportként azonosítják a szakirodalomban az iskolaalapú képzésekben képzőként dolgozó (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school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based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teacher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education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, SBTE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, vagy non-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university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-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based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teacher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educators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' (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NUBTEs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) tanárokat - többen utalnak azokra a kihívásokra, amely 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kettős (egyetem/iskola) kötődés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ükből és kettős szerepükből (az adott osztályban diákokat tanító/az adott osztályban felnőtteket tanító) fakad </a:t>
            </a:r>
          </a:p>
          <a:p>
            <a:pPr algn="just"/>
            <a:endParaRPr lang="hu-HU" sz="3200" dirty="0">
              <a:latin typeface="+mn-lt"/>
            </a:endParaRPr>
          </a:p>
        </p:txBody>
      </p:sp>
      <p:sp>
        <p:nvSpPr>
          <p:cNvPr id="6" name="Cím 3">
            <a:extLst>
              <a:ext uri="{FF2B5EF4-FFF2-40B4-BE49-F238E27FC236}">
                <a16:creationId xmlns:a16="http://schemas.microsoft.com/office/drawing/2014/main" id="{E5913B13-8278-1383-8F62-B2A17F779FE7}"/>
              </a:ext>
            </a:extLst>
          </p:cNvPr>
          <p:cNvSpPr txBox="1">
            <a:spLocks/>
          </p:cNvSpPr>
          <p:nvPr/>
        </p:nvSpPr>
        <p:spPr>
          <a:xfrm>
            <a:off x="315685" y="174171"/>
            <a:ext cx="10865661" cy="8194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Megfontolásra érdemes szempontok – (tanár)képzés professzió  </a:t>
            </a:r>
          </a:p>
        </p:txBody>
      </p:sp>
    </p:spTree>
    <p:extLst>
      <p:ext uri="{BB962C8B-B14F-4D97-AF65-F5344CB8AC3E}">
        <p14:creationId xmlns:p14="http://schemas.microsoft.com/office/powerpoint/2010/main" val="341371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9847E56-5C1B-48A2-ED77-6648EFCDE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174171"/>
            <a:ext cx="9937114" cy="819429"/>
          </a:xfrm>
        </p:spPr>
        <p:txBody>
          <a:bodyPr/>
          <a:lstStyle/>
          <a:p>
            <a:r>
              <a:rPr lang="hu-HU" sz="3600" b="1" dirty="0"/>
              <a:t>Megfontolásra érdemes szempontok – intézményi szerepértelmezés </a:t>
            </a:r>
          </a:p>
        </p:txBody>
      </p:sp>
      <p:sp>
        <p:nvSpPr>
          <p:cNvPr id="6" name="Tartalom helye 10">
            <a:extLst>
              <a:ext uri="{FF2B5EF4-FFF2-40B4-BE49-F238E27FC236}">
                <a16:creationId xmlns:a16="http://schemas.microsoft.com/office/drawing/2014/main" id="{87AE8EA6-8C23-0080-866F-53E92254C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5686" y="1235242"/>
            <a:ext cx="11799887" cy="4697471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hu-HU" sz="40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Partner</a:t>
            </a:r>
            <a:r>
              <a:rPr lang="hu-HU" sz="4000" b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iskola/intézmény „identitás” </a:t>
            </a:r>
            <a:r>
              <a:rPr lang="hu-HU" sz="4000" b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vs</a:t>
            </a:r>
            <a:r>
              <a:rPr lang="hu-HU" sz="4000" b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hagyományok</a:t>
            </a:r>
          </a:p>
          <a:p>
            <a:r>
              <a:rPr lang="hu-HU" sz="4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az akadémiai tudást támogató, az elméleti képzést követő  szerepértelmezés</a:t>
            </a:r>
          </a:p>
          <a:p>
            <a:pPr lvl="1"/>
            <a:r>
              <a:rPr lang="hu-HU" sz="3200" b="1" dirty="0">
                <a:solidFill>
                  <a:schemeClr val="accent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elvárosoknak való megfelelés</a:t>
            </a:r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kisebb felelősségvállalás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kisebb szerep a program meghatározásban </a:t>
            </a:r>
          </a:p>
          <a:p>
            <a:r>
              <a:rPr lang="hu-HU" sz="4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 képzés „alaphelyszíne” a gyakorlat (</a:t>
            </a:r>
            <a:r>
              <a:rPr lang="hu-HU" sz="40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clinical</a:t>
            </a:r>
            <a:r>
              <a:rPr lang="hu-HU" sz="4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u-HU" sz="40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r>
              <a:rPr lang="hu-HU" sz="4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Darling-Hammond, 2006; NCATE, 2010)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innovatív, kiváló intézmények – kiválasztási rendszer szempontsora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veszélyek (minták speciális intézményi körből épültek) - </a:t>
            </a:r>
            <a:r>
              <a:rPr lang="hu-HU" sz="32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korszerűtlen gyakorlat, nem azt látja </a:t>
            </a:r>
          </a:p>
          <a:p>
            <a:r>
              <a:rPr lang="hu-HU" sz="4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gyakorlat az intézményi fejlesztés része szervezeti szinten (</a:t>
            </a:r>
            <a:r>
              <a:rPr lang="hu-HU" sz="40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Hestnes</a:t>
            </a:r>
            <a:r>
              <a:rPr lang="hu-HU" sz="4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&amp; </a:t>
            </a:r>
            <a:r>
              <a:rPr lang="hu-HU" sz="40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Grankvist</a:t>
            </a:r>
            <a:r>
              <a:rPr lang="hu-HU" sz="4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2013; Hudson, 2008) - kollaboratív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magát az intézményt is tanulóként értelmezi (szervezeti tanulás, egymástól tanulás, </a:t>
            </a:r>
            <a:r>
              <a:rPr lang="hu-HU" sz="32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stb</a:t>
            </a:r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az intézmény, a hallgató, az, egyetem tudása érték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az intézmény működésébe kapcsolódik a hallgató – különböző utak elismerése</a:t>
            </a:r>
          </a:p>
          <a:p>
            <a:endParaRPr lang="hu-HU" sz="3200" dirty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hu-HU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Nyíl: lefelé mutató 6">
            <a:extLst>
              <a:ext uri="{FF2B5EF4-FFF2-40B4-BE49-F238E27FC236}">
                <a16:creationId xmlns:a16="http://schemas.microsoft.com/office/drawing/2014/main" id="{7FD7D0A1-F00A-8E19-F7B8-03894D5B91A7}"/>
              </a:ext>
            </a:extLst>
          </p:cNvPr>
          <p:cNvSpPr/>
          <p:nvPr/>
        </p:nvSpPr>
        <p:spPr>
          <a:xfrm>
            <a:off x="5133561" y="5589813"/>
            <a:ext cx="718457" cy="68580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F7BF3679-F47D-4808-DCD2-C73F6CAF3DA1}"/>
              </a:ext>
            </a:extLst>
          </p:cNvPr>
          <p:cNvSpPr txBox="1"/>
          <p:nvPr/>
        </p:nvSpPr>
        <p:spPr>
          <a:xfrm>
            <a:off x="481263" y="5974296"/>
            <a:ext cx="419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chemeClr val="accent2"/>
                </a:solidFill>
              </a:rPr>
              <a:t>HATÁRÁTLÉPÉS</a:t>
            </a:r>
          </a:p>
        </p:txBody>
      </p:sp>
    </p:spTree>
    <p:extLst>
      <p:ext uri="{BB962C8B-B14F-4D97-AF65-F5344CB8AC3E}">
        <p14:creationId xmlns:p14="http://schemas.microsoft.com/office/powerpoint/2010/main" val="84198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6C343-71A7-1E95-57B1-6F212D16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C7006BC7-1014-F731-08DA-102F217FF1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57" y="1540041"/>
            <a:ext cx="12006943" cy="5143787"/>
          </a:xfrm>
        </p:spPr>
        <p:txBody>
          <a:bodyPr/>
          <a:lstStyle/>
          <a:p>
            <a:pPr>
              <a:buFontTx/>
              <a:buChar char="-"/>
            </a:pPr>
            <a:r>
              <a:rPr lang="hu-HU" sz="3200" dirty="0"/>
              <a:t>képzőnek lenni, képzővé válni – identitásváltozás </a:t>
            </a:r>
          </a:p>
          <a:p>
            <a:pPr>
              <a:buFontTx/>
              <a:buChar char="-"/>
            </a:pPr>
            <a:r>
              <a:rPr lang="hu-HU" sz="3200" dirty="0"/>
              <a:t>szorosan összekapcsolódik a szakember szakmai tanulásával – </a:t>
            </a:r>
            <a:r>
              <a:rPr lang="hu-HU" sz="3200" b="1" dirty="0">
                <a:solidFill>
                  <a:schemeClr val="accent2"/>
                </a:solidFill>
              </a:rPr>
              <a:t>hogyan</a:t>
            </a:r>
            <a:r>
              <a:rPr lang="hu-HU" sz="3200" dirty="0"/>
              <a:t>?</a:t>
            </a:r>
            <a:endParaRPr lang="hu-HU" sz="2400" b="1" dirty="0">
              <a:solidFill>
                <a:srgbClr val="C00000"/>
              </a:solidFill>
              <a:latin typeface="+mn-lt"/>
            </a:endParaRPr>
          </a:p>
          <a:p>
            <a:endParaRPr lang="hu-HU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5BAECB07-BC15-580F-BEE2-18B21AD75D5F}"/>
              </a:ext>
            </a:extLst>
          </p:cNvPr>
          <p:cNvSpPr txBox="1">
            <a:spLocks/>
          </p:cNvSpPr>
          <p:nvPr/>
        </p:nvSpPr>
        <p:spPr>
          <a:xfrm>
            <a:off x="315686" y="174171"/>
            <a:ext cx="11282756" cy="8194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Megfontolásra érdemes szempontok – tanulás és identitásváltozás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367E796-130D-713C-8652-F63DACD9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766947"/>
            <a:ext cx="6644869" cy="409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0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8F2484-2694-F62E-DDFC-B15B67DD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39"/>
            <a:ext cx="10515600" cy="817438"/>
          </a:xfrm>
        </p:spPr>
        <p:txBody>
          <a:bodyPr/>
          <a:lstStyle/>
          <a:p>
            <a:r>
              <a:rPr lang="hu-HU" dirty="0">
                <a:ea typeface="Open Sans" panose="020B0606030504020204" pitchFamily="34" charset="0"/>
                <a:cs typeface="Open Sans" panose="020B0606030504020204" pitchFamily="34" charset="0"/>
              </a:rPr>
              <a:t>Szakmai tanulás - hogyan?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989883-00D7-1671-B64D-629986005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658218"/>
            <a:ext cx="11377264" cy="4867125"/>
          </a:xfrm>
        </p:spPr>
        <p:txBody>
          <a:bodyPr/>
          <a:lstStyle/>
          <a:p>
            <a:endParaRPr lang="hu-HU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EA4B45C-AA63-271F-95D3-24327C03F3E2}"/>
              </a:ext>
            </a:extLst>
          </p:cNvPr>
          <p:cNvGraphicFramePr>
            <a:graphicFrameLocks/>
          </p:cNvGraphicFramePr>
          <p:nvPr/>
        </p:nvGraphicFramePr>
        <p:xfrm>
          <a:off x="58646" y="5451553"/>
          <a:ext cx="12192001" cy="1529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E2C6DED5-75CE-45E4-6128-413958D67F5F}"/>
              </a:ext>
            </a:extLst>
          </p:cNvPr>
          <p:cNvGrpSpPr/>
          <p:nvPr/>
        </p:nvGrpSpPr>
        <p:grpSpPr>
          <a:xfrm>
            <a:off x="-12621" y="1124368"/>
            <a:ext cx="2158007" cy="863203"/>
            <a:chOff x="5994" y="616353"/>
            <a:chExt cx="2158007" cy="863203"/>
          </a:xfrm>
          <a:solidFill>
            <a:srgbClr val="D08466"/>
          </a:solidFill>
        </p:grpSpPr>
        <p:sp>
          <p:nvSpPr>
            <p:cNvPr id="6" name="Téglalap 5">
              <a:extLst>
                <a:ext uri="{FF2B5EF4-FFF2-40B4-BE49-F238E27FC236}">
                  <a16:creationId xmlns:a16="http://schemas.microsoft.com/office/drawing/2014/main" id="{41063812-8706-1518-47D0-0333D35A9695}"/>
                </a:ext>
              </a:extLst>
            </p:cNvPr>
            <p:cNvSpPr/>
            <p:nvPr/>
          </p:nvSpPr>
          <p:spPr>
            <a:xfrm>
              <a:off x="5994" y="616353"/>
              <a:ext cx="2158007" cy="863203"/>
            </a:xfrm>
            <a:prstGeom prst="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7" name="Szövegdoboz 6">
              <a:extLst>
                <a:ext uri="{FF2B5EF4-FFF2-40B4-BE49-F238E27FC236}">
                  <a16:creationId xmlns:a16="http://schemas.microsoft.com/office/drawing/2014/main" id="{6BFBF28B-82EA-7B56-26C6-CDABE1CAE7DA}"/>
                </a:ext>
              </a:extLst>
            </p:cNvPr>
            <p:cNvSpPr txBox="1"/>
            <p:nvPr/>
          </p:nvSpPr>
          <p:spPr>
            <a:xfrm>
              <a:off x="5994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800" b="1" kern="1200" dirty="0"/>
                <a:t>Megosztás interakcióban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400" kern="1200" dirty="0"/>
                <a:t>(</a:t>
              </a:r>
              <a:r>
                <a:rPr lang="el-GR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α</a:t>
              </a:r>
              <a:r>
                <a:rPr lang="hu-HU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=0,779)</a:t>
              </a:r>
              <a:endParaRPr lang="en-GB" sz="1400" kern="1200" dirty="0"/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CDD3B57-6BB6-9F8B-9D6A-315FA2701FDC}"/>
              </a:ext>
            </a:extLst>
          </p:cNvPr>
          <p:cNvSpPr txBox="1"/>
          <p:nvPr/>
        </p:nvSpPr>
        <p:spPr>
          <a:xfrm>
            <a:off x="2442486" y="1062398"/>
            <a:ext cx="2158007" cy="863203"/>
          </a:xfrm>
          <a:prstGeom prst="rect">
            <a:avLst/>
          </a:prstGeom>
          <a:solidFill>
            <a:srgbClr val="D0846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u-HU" sz="1800" b="1" kern="1200" dirty="0"/>
              <a:t>Egyéni</a:t>
            </a:r>
            <a:r>
              <a:rPr lang="hu-HU" sz="1600" b="1" kern="1200" dirty="0"/>
              <a:t> </a:t>
            </a:r>
            <a:r>
              <a:rPr lang="hu-HU" sz="1800" b="1" kern="1200" dirty="0"/>
              <a:t>reflexió</a:t>
            </a:r>
            <a:br>
              <a:rPr lang="hu-HU" sz="1400" kern="1200" dirty="0"/>
            </a:br>
            <a:r>
              <a:rPr lang="hu-HU" sz="1400" kern="1200" dirty="0"/>
              <a:t>(</a:t>
            </a:r>
            <a:r>
              <a:rPr lang="el-GR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hu-HU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=0,759)</a:t>
            </a:r>
            <a:r>
              <a:rPr lang="hu-HU" sz="1400" kern="1200" dirty="0"/>
              <a:t> </a:t>
            </a:r>
            <a:endParaRPr lang="en-GB" sz="1400" kern="1200" dirty="0"/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1B81E3BF-97C2-2C5C-B80D-2874BB0D6C6B}"/>
              </a:ext>
            </a:extLst>
          </p:cNvPr>
          <p:cNvGrpSpPr/>
          <p:nvPr/>
        </p:nvGrpSpPr>
        <p:grpSpPr>
          <a:xfrm>
            <a:off x="4850374" y="1055805"/>
            <a:ext cx="2178892" cy="964786"/>
            <a:chOff x="4905366" y="616353"/>
            <a:chExt cx="2178892" cy="964786"/>
          </a:xfrm>
          <a:solidFill>
            <a:srgbClr val="D08466"/>
          </a:solidFill>
        </p:grpSpPr>
        <p:sp>
          <p:nvSpPr>
            <p:cNvPr id="12" name="Téglalap 11">
              <a:extLst>
                <a:ext uri="{FF2B5EF4-FFF2-40B4-BE49-F238E27FC236}">
                  <a16:creationId xmlns:a16="http://schemas.microsoft.com/office/drawing/2014/main" id="{17F94ED6-FDEF-4DC4-8A68-57F7561313F1}"/>
                </a:ext>
              </a:extLst>
            </p:cNvPr>
            <p:cNvSpPr/>
            <p:nvPr/>
          </p:nvSpPr>
          <p:spPr>
            <a:xfrm>
              <a:off x="4926251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3" name="Szövegdoboz 12">
              <a:extLst>
                <a:ext uri="{FF2B5EF4-FFF2-40B4-BE49-F238E27FC236}">
                  <a16:creationId xmlns:a16="http://schemas.microsoft.com/office/drawing/2014/main" id="{7819A8CA-A64F-88E8-A85C-C379FF5560B4}"/>
                </a:ext>
              </a:extLst>
            </p:cNvPr>
            <p:cNvSpPr txBox="1"/>
            <p:nvPr/>
          </p:nvSpPr>
          <p:spPr>
            <a:xfrm>
              <a:off x="4905366" y="717936"/>
              <a:ext cx="2158007" cy="8632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800" b="1" kern="1200" dirty="0"/>
                <a:t>Tanulás másoktól interakció nélkül 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400" kern="1200" dirty="0"/>
                <a:t>(</a:t>
              </a:r>
              <a:r>
                <a:rPr lang="el-GR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α</a:t>
              </a:r>
              <a:r>
                <a:rPr lang="hu-HU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=0,758)</a:t>
              </a:r>
              <a:endParaRPr lang="en-GB" sz="1400" kern="1200" dirty="0"/>
            </a:p>
          </p:txBody>
        </p:sp>
      </p:grp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D087DB0E-A69C-2988-57AE-0F56F3EF59E5}"/>
              </a:ext>
            </a:extLst>
          </p:cNvPr>
          <p:cNvSpPr txBox="1"/>
          <p:nvPr/>
        </p:nvSpPr>
        <p:spPr>
          <a:xfrm>
            <a:off x="9893657" y="1073408"/>
            <a:ext cx="2298343" cy="863203"/>
          </a:xfrm>
          <a:prstGeom prst="rect">
            <a:avLst/>
          </a:prstGeom>
          <a:solidFill>
            <a:srgbClr val="D0846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u-HU" sz="1800" b="1" kern="1200" dirty="0"/>
              <a:t>Szakmai támogatás bevonása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u-HU" sz="1400" kern="1200" dirty="0"/>
              <a:t>(</a:t>
            </a:r>
            <a:r>
              <a:rPr lang="el-GR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hu-HU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=0,642)</a:t>
            </a:r>
            <a:endParaRPr lang="en-GB" sz="1400" kern="1200" dirty="0"/>
          </a:p>
        </p:txBody>
      </p:sp>
      <p:grpSp>
        <p:nvGrpSpPr>
          <p:cNvPr id="26" name="Csoportba foglalás 25">
            <a:extLst>
              <a:ext uri="{FF2B5EF4-FFF2-40B4-BE49-F238E27FC236}">
                <a16:creationId xmlns:a16="http://schemas.microsoft.com/office/drawing/2014/main" id="{FBA4A99D-DB9B-0BF2-BCBF-982C216D8237}"/>
              </a:ext>
            </a:extLst>
          </p:cNvPr>
          <p:cNvGrpSpPr/>
          <p:nvPr/>
        </p:nvGrpSpPr>
        <p:grpSpPr>
          <a:xfrm>
            <a:off x="-41153" y="1987571"/>
            <a:ext cx="2158007" cy="3579772"/>
            <a:chOff x="5994" y="1479557"/>
            <a:chExt cx="2158007" cy="3639870"/>
          </a:xfrm>
          <a:solidFill>
            <a:srgbClr val="FF9966"/>
          </a:solidFill>
        </p:grpSpPr>
        <p:sp>
          <p:nvSpPr>
            <p:cNvPr id="27" name="Téglalap 26">
              <a:extLst>
                <a:ext uri="{FF2B5EF4-FFF2-40B4-BE49-F238E27FC236}">
                  <a16:creationId xmlns:a16="http://schemas.microsoft.com/office/drawing/2014/main" id="{8E3EF850-C64E-C005-53DC-831ADFD10B3E}"/>
                </a:ext>
              </a:extLst>
            </p:cNvPr>
            <p:cNvSpPr/>
            <p:nvPr/>
          </p:nvSpPr>
          <p:spPr>
            <a:xfrm>
              <a:off x="5994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8" name="Szövegdoboz 27">
              <a:extLst>
                <a:ext uri="{FF2B5EF4-FFF2-40B4-BE49-F238E27FC236}">
                  <a16:creationId xmlns:a16="http://schemas.microsoft.com/office/drawing/2014/main" id="{8D68EE04-7CA5-2B39-033D-5B7203703CA4}"/>
                </a:ext>
              </a:extLst>
            </p:cNvPr>
            <p:cNvSpPr txBox="1"/>
            <p:nvPr/>
          </p:nvSpPr>
          <p:spPr>
            <a:xfrm>
              <a:off x="5994" y="1479557"/>
              <a:ext cx="2158007" cy="363987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kollégáimmal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megosztottam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tanulásom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során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szerzett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tapasztalatokat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megismert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ötleteket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Óralátogatáson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vettem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részt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kollégáimtól</a:t>
              </a:r>
              <a:r>
                <a:rPr lang="en-GB" sz="1400" kern="1200" dirty="0"/>
                <a:t> (</a:t>
              </a:r>
              <a:r>
                <a:rPr lang="en-GB" sz="1400" kern="1200" dirty="0" err="1"/>
                <a:t>iskolán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belül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vagy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kívül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Használtam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kollégák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anyagait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saját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óráimon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Szakmai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kérdéseimet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megbeszéltem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másokkal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azért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tőlük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18D2632F-A011-0FA3-762D-F347B92BF922}"/>
              </a:ext>
            </a:extLst>
          </p:cNvPr>
          <p:cNvGrpSpPr/>
          <p:nvPr/>
        </p:nvGrpSpPr>
        <p:grpSpPr>
          <a:xfrm>
            <a:off x="2430152" y="1929407"/>
            <a:ext cx="2158007" cy="3636040"/>
            <a:chOff x="5994" y="1479557"/>
            <a:chExt cx="2158007" cy="37404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0" name="Téglalap 29">
              <a:extLst>
                <a:ext uri="{FF2B5EF4-FFF2-40B4-BE49-F238E27FC236}">
                  <a16:creationId xmlns:a16="http://schemas.microsoft.com/office/drawing/2014/main" id="{7D0FABCF-B146-F570-60D8-0A91C6B708DA}"/>
                </a:ext>
              </a:extLst>
            </p:cNvPr>
            <p:cNvSpPr/>
            <p:nvPr/>
          </p:nvSpPr>
          <p:spPr>
            <a:xfrm>
              <a:off x="5994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1" name="Szövegdoboz 30">
              <a:extLst>
                <a:ext uri="{FF2B5EF4-FFF2-40B4-BE49-F238E27FC236}">
                  <a16:creationId xmlns:a16="http://schemas.microsoft.com/office/drawing/2014/main" id="{87F047C9-75BD-6AAB-A6FE-058B8FEAF8A0}"/>
                </a:ext>
              </a:extLst>
            </p:cNvPr>
            <p:cNvSpPr txBox="1"/>
            <p:nvPr/>
          </p:nvSpPr>
          <p:spPr>
            <a:xfrm>
              <a:off x="5994" y="1479557"/>
              <a:ext cx="2158007" cy="37404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kollégáimmal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megosztottam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tanulásom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során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szerzett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tapasztalatokat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megismert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ötleteket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Óralátogatáson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vettem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részt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kollégáimtól</a:t>
              </a:r>
              <a:r>
                <a:rPr lang="en-GB" sz="1400" kern="1200" dirty="0"/>
                <a:t> (</a:t>
              </a:r>
              <a:r>
                <a:rPr lang="en-GB" sz="1400" kern="1200" dirty="0" err="1"/>
                <a:t>iskolán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belül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vagy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kívül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Használtam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kollégák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anyagait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saját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óráimon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Szakmai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kérdéseimet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megbeszéltem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másokkal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azért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tőlük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32" name="Csoportba foglalás 31">
            <a:extLst>
              <a:ext uri="{FF2B5EF4-FFF2-40B4-BE49-F238E27FC236}">
                <a16:creationId xmlns:a16="http://schemas.microsoft.com/office/drawing/2014/main" id="{6DD4FFDB-8EFC-4029-F96B-1420ABE4BA66}"/>
              </a:ext>
            </a:extLst>
          </p:cNvPr>
          <p:cNvGrpSpPr/>
          <p:nvPr/>
        </p:nvGrpSpPr>
        <p:grpSpPr>
          <a:xfrm>
            <a:off x="4860816" y="1987571"/>
            <a:ext cx="2158007" cy="3542079"/>
            <a:chOff x="4926251" y="1479557"/>
            <a:chExt cx="2158007" cy="363987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3" name="Téglalap 32">
              <a:extLst>
                <a:ext uri="{FF2B5EF4-FFF2-40B4-BE49-F238E27FC236}">
                  <a16:creationId xmlns:a16="http://schemas.microsoft.com/office/drawing/2014/main" id="{131EB6D5-2C1F-6CE0-C4ED-2255C9D30293}"/>
                </a:ext>
              </a:extLst>
            </p:cNvPr>
            <p:cNvSpPr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4" name="Szövegdoboz 33">
              <a:extLst>
                <a:ext uri="{FF2B5EF4-FFF2-40B4-BE49-F238E27FC236}">
                  <a16:creationId xmlns:a16="http://schemas.microsoft.com/office/drawing/2014/main" id="{7872FA85-BEC7-AA43-ECA8-4EEB8B052562}"/>
                </a:ext>
              </a:extLst>
            </p:cNvPr>
            <p:cNvSpPr txBox="1"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tanulásról</a:t>
              </a:r>
              <a:r>
                <a:rPr lang="en-GB" sz="1400" kern="1200" dirty="0"/>
                <a:t> és </a:t>
              </a:r>
              <a:r>
                <a:rPr lang="en-GB" sz="1400" kern="1200" dirty="0" err="1"/>
                <a:t>más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pedagógiai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pszichológiai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témákról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szaktárgyamról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 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Oktatásról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híreket</a:t>
              </a:r>
              <a:r>
                <a:rPr lang="en-GB" sz="1400" kern="1200" dirty="0"/>
                <a:t> (pl. </a:t>
              </a:r>
              <a:r>
                <a:rPr lang="en-GB" sz="1400" kern="1200" dirty="0" err="1"/>
                <a:t>reformok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jó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gyakorlatok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újságban</a:t>
              </a:r>
              <a:r>
                <a:rPr lang="en-GB" sz="1400" kern="1200" dirty="0"/>
                <a:t>, tv-ben, </a:t>
              </a:r>
              <a:r>
                <a:rPr lang="en-GB" sz="1400" kern="1200" dirty="0" err="1"/>
                <a:t>interneten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stb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35" name="Csoportba foglalás 34">
            <a:extLst>
              <a:ext uri="{FF2B5EF4-FFF2-40B4-BE49-F238E27FC236}">
                <a16:creationId xmlns:a16="http://schemas.microsoft.com/office/drawing/2014/main" id="{9D45C6DD-96A5-58EB-1235-B6563B93F5DC}"/>
              </a:ext>
            </a:extLst>
          </p:cNvPr>
          <p:cNvGrpSpPr/>
          <p:nvPr/>
        </p:nvGrpSpPr>
        <p:grpSpPr>
          <a:xfrm>
            <a:off x="7456902" y="1929407"/>
            <a:ext cx="2158007" cy="3639870"/>
            <a:chOff x="4926251" y="1479557"/>
            <a:chExt cx="2158007" cy="363987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6" name="Téglalap 35">
              <a:extLst>
                <a:ext uri="{FF2B5EF4-FFF2-40B4-BE49-F238E27FC236}">
                  <a16:creationId xmlns:a16="http://schemas.microsoft.com/office/drawing/2014/main" id="{5B71C09B-B177-A271-DA53-6274FAF1D73A}"/>
                </a:ext>
              </a:extLst>
            </p:cNvPr>
            <p:cNvSpPr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7" name="Szövegdoboz 36">
              <a:extLst>
                <a:ext uri="{FF2B5EF4-FFF2-40B4-BE49-F238E27FC236}">
                  <a16:creationId xmlns:a16="http://schemas.microsoft.com/office/drawing/2014/main" id="{359FC8BA-2BFA-8D71-6A7F-A4F41E040CAE}"/>
                </a:ext>
              </a:extLst>
            </p:cNvPr>
            <p:cNvSpPr txBox="1"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tanulásról</a:t>
              </a:r>
              <a:r>
                <a:rPr lang="en-GB" sz="1400" kern="1200" dirty="0"/>
                <a:t> és </a:t>
              </a:r>
              <a:r>
                <a:rPr lang="en-GB" sz="1400" kern="1200" dirty="0" err="1"/>
                <a:t>más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pedagógiai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pszichológiai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témákról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szaktárgyamról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 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Oktatásról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híreket</a:t>
              </a:r>
              <a:r>
                <a:rPr lang="en-GB" sz="1400" kern="1200" dirty="0"/>
                <a:t> (pl. </a:t>
              </a:r>
              <a:r>
                <a:rPr lang="en-GB" sz="1400" kern="1200" dirty="0" err="1"/>
                <a:t>reformok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jó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gyakorlatok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újságban</a:t>
              </a:r>
              <a:r>
                <a:rPr lang="en-GB" sz="1400" kern="1200" dirty="0"/>
                <a:t>, tv-ben, </a:t>
              </a:r>
              <a:r>
                <a:rPr lang="en-GB" sz="1400" kern="1200" dirty="0" err="1"/>
                <a:t>interneten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stb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38" name="Csoportba foglalás 37">
            <a:extLst>
              <a:ext uri="{FF2B5EF4-FFF2-40B4-BE49-F238E27FC236}">
                <a16:creationId xmlns:a16="http://schemas.microsoft.com/office/drawing/2014/main" id="{F78AF25F-F2C5-363B-54E6-2922F8C36770}"/>
              </a:ext>
            </a:extLst>
          </p:cNvPr>
          <p:cNvGrpSpPr/>
          <p:nvPr/>
        </p:nvGrpSpPr>
        <p:grpSpPr>
          <a:xfrm>
            <a:off x="9953600" y="1927473"/>
            <a:ext cx="2158007" cy="3639870"/>
            <a:chOff x="9937253" y="1479557"/>
            <a:chExt cx="2158007" cy="363987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9" name="Téglalap 38">
              <a:extLst>
                <a:ext uri="{FF2B5EF4-FFF2-40B4-BE49-F238E27FC236}">
                  <a16:creationId xmlns:a16="http://schemas.microsoft.com/office/drawing/2014/main" id="{5922C389-3128-24C5-1833-C6730CD04D2F}"/>
                </a:ext>
              </a:extLst>
            </p:cNvPr>
            <p:cNvSpPr/>
            <p:nvPr/>
          </p:nvSpPr>
          <p:spPr>
            <a:xfrm>
              <a:off x="9937253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40" name="Szövegdoboz 39">
              <a:extLst>
                <a:ext uri="{FF2B5EF4-FFF2-40B4-BE49-F238E27FC236}">
                  <a16:creationId xmlns:a16="http://schemas.microsoft.com/office/drawing/2014/main" id="{16608CB2-AED3-445D-4F07-AC84D7573F65}"/>
                </a:ext>
              </a:extLst>
            </p:cNvPr>
            <p:cNvSpPr txBox="1"/>
            <p:nvPr/>
          </p:nvSpPr>
          <p:spPr>
            <a:xfrm>
              <a:off x="9937253" y="1479557"/>
              <a:ext cx="2158007" cy="36398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Személyes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mentorálást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kaptam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tantermi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munkámhoz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Saját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kérésemre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kollégáim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részt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vettek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az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órámon</a:t>
              </a:r>
              <a:r>
                <a:rPr lang="en-GB" sz="1400" kern="1200" dirty="0"/>
                <a:t> és </a:t>
              </a:r>
              <a:r>
                <a:rPr lang="en-GB" sz="1400" kern="1200" dirty="0" err="1"/>
                <a:t>visszajelzést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adtak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Egyes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órákat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egy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kollégával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előre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megtervezetten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közösen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tartottam</a:t>
              </a:r>
              <a:r>
                <a:rPr lang="en-GB" sz="1400" kern="1200" dirty="0"/>
                <a:t> meg (</a:t>
              </a:r>
              <a:r>
                <a:rPr lang="en-GB" sz="1400" kern="1200" dirty="0" err="1"/>
                <a:t>társ-tanítottunk</a:t>
              </a:r>
              <a:r>
                <a:rPr lang="en-GB" sz="1400" kern="1200" dirty="0"/>
                <a:t>).</a:t>
              </a:r>
            </a:p>
          </p:txBody>
        </p:sp>
      </p:grpSp>
      <p:sp>
        <p:nvSpPr>
          <p:cNvPr id="41" name="Ellipszis 40">
            <a:extLst>
              <a:ext uri="{FF2B5EF4-FFF2-40B4-BE49-F238E27FC236}">
                <a16:creationId xmlns:a16="http://schemas.microsoft.com/office/drawing/2014/main" id="{6E5B9821-D35F-3E0B-3170-25B9C7AA1714}"/>
              </a:ext>
            </a:extLst>
          </p:cNvPr>
          <p:cNvSpPr/>
          <p:nvPr/>
        </p:nvSpPr>
        <p:spPr>
          <a:xfrm>
            <a:off x="2388966" y="939059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>
            <a:extLst>
              <a:ext uri="{FF2B5EF4-FFF2-40B4-BE49-F238E27FC236}">
                <a16:creationId xmlns:a16="http://schemas.microsoft.com/office/drawing/2014/main" id="{7DD015AD-DDE4-FE27-8EEF-DAE89329EB0F}"/>
              </a:ext>
            </a:extLst>
          </p:cNvPr>
          <p:cNvSpPr/>
          <p:nvPr/>
        </p:nvSpPr>
        <p:spPr>
          <a:xfrm>
            <a:off x="4885259" y="919940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Ellipszis 42">
            <a:extLst>
              <a:ext uri="{FF2B5EF4-FFF2-40B4-BE49-F238E27FC236}">
                <a16:creationId xmlns:a16="http://schemas.microsoft.com/office/drawing/2014/main" id="{1A0E718F-B2D9-7256-C18E-6CA212C58B91}"/>
              </a:ext>
            </a:extLst>
          </p:cNvPr>
          <p:cNvSpPr/>
          <p:nvPr/>
        </p:nvSpPr>
        <p:spPr>
          <a:xfrm>
            <a:off x="7539198" y="5617661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44" name="Csoportba foglalás 43">
            <a:extLst>
              <a:ext uri="{FF2B5EF4-FFF2-40B4-BE49-F238E27FC236}">
                <a16:creationId xmlns:a16="http://schemas.microsoft.com/office/drawing/2014/main" id="{493A2522-BBAC-5C56-87C5-E0A3219EDDC3}"/>
              </a:ext>
            </a:extLst>
          </p:cNvPr>
          <p:cNvGrpSpPr/>
          <p:nvPr/>
        </p:nvGrpSpPr>
        <p:grpSpPr>
          <a:xfrm>
            <a:off x="7472716" y="1024131"/>
            <a:ext cx="2158007" cy="863203"/>
            <a:chOff x="7386380" y="616353"/>
            <a:chExt cx="2158007" cy="863203"/>
          </a:xfrm>
          <a:solidFill>
            <a:srgbClr val="D08466"/>
          </a:solidFill>
        </p:grpSpPr>
        <p:sp>
          <p:nvSpPr>
            <p:cNvPr id="45" name="Téglalap 44">
              <a:extLst>
                <a:ext uri="{FF2B5EF4-FFF2-40B4-BE49-F238E27FC236}">
                  <a16:creationId xmlns:a16="http://schemas.microsoft.com/office/drawing/2014/main" id="{3E60C930-084D-041E-5703-262789A2E137}"/>
                </a:ext>
              </a:extLst>
            </p:cNvPr>
            <p:cNvSpPr/>
            <p:nvPr/>
          </p:nvSpPr>
          <p:spPr>
            <a:xfrm>
              <a:off x="7386380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46" name="Szövegdoboz 45">
              <a:extLst>
                <a:ext uri="{FF2B5EF4-FFF2-40B4-BE49-F238E27FC236}">
                  <a16:creationId xmlns:a16="http://schemas.microsoft.com/office/drawing/2014/main" id="{35ABBE91-7015-9C12-CBB5-C2702263A2D2}"/>
                </a:ext>
              </a:extLst>
            </p:cNvPr>
            <p:cNvSpPr txBox="1"/>
            <p:nvPr/>
          </p:nvSpPr>
          <p:spPr>
            <a:xfrm>
              <a:off x="7386380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600" b="1" kern="1200" dirty="0"/>
                <a:t>Tanulás kísérletezés, alkotás útján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400" kern="1200" dirty="0"/>
                <a:t>(</a:t>
              </a:r>
              <a:r>
                <a:rPr lang="el-GR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α</a:t>
              </a:r>
              <a:r>
                <a:rPr lang="hu-HU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=0,724)</a:t>
              </a:r>
              <a:endParaRPr lang="en-GB" sz="1400" kern="1200" dirty="0"/>
            </a:p>
          </p:txBody>
        </p:sp>
      </p:grpSp>
      <p:sp>
        <p:nvSpPr>
          <p:cNvPr id="47" name="Ellipszis 46">
            <a:extLst>
              <a:ext uri="{FF2B5EF4-FFF2-40B4-BE49-F238E27FC236}">
                <a16:creationId xmlns:a16="http://schemas.microsoft.com/office/drawing/2014/main" id="{7FFCD511-F96E-D763-22E2-FB3BD36D39CE}"/>
              </a:ext>
            </a:extLst>
          </p:cNvPr>
          <p:cNvSpPr/>
          <p:nvPr/>
        </p:nvSpPr>
        <p:spPr>
          <a:xfrm>
            <a:off x="9971244" y="5743329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215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38967111-989D-2612-1DB8-5110E1D2A3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575" y="189133"/>
          <a:ext cx="12182424" cy="6408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9759">
                  <a:extLst>
                    <a:ext uri="{9D8B030D-6E8A-4147-A177-3AD203B41FA5}">
                      <a16:colId xmlns:a16="http://schemas.microsoft.com/office/drawing/2014/main" val="950045599"/>
                    </a:ext>
                  </a:extLst>
                </a:gridCol>
                <a:gridCol w="1249908">
                  <a:extLst>
                    <a:ext uri="{9D8B030D-6E8A-4147-A177-3AD203B41FA5}">
                      <a16:colId xmlns:a16="http://schemas.microsoft.com/office/drawing/2014/main" val="786953636"/>
                    </a:ext>
                  </a:extLst>
                </a:gridCol>
                <a:gridCol w="1406248">
                  <a:extLst>
                    <a:ext uri="{9D8B030D-6E8A-4147-A177-3AD203B41FA5}">
                      <a16:colId xmlns:a16="http://schemas.microsoft.com/office/drawing/2014/main" val="1025899965"/>
                    </a:ext>
                  </a:extLst>
                </a:gridCol>
                <a:gridCol w="1588007">
                  <a:extLst>
                    <a:ext uri="{9D8B030D-6E8A-4147-A177-3AD203B41FA5}">
                      <a16:colId xmlns:a16="http://schemas.microsoft.com/office/drawing/2014/main" val="3480134354"/>
                    </a:ext>
                  </a:extLst>
                </a:gridCol>
                <a:gridCol w="1492346">
                  <a:extLst>
                    <a:ext uri="{9D8B030D-6E8A-4147-A177-3AD203B41FA5}">
                      <a16:colId xmlns:a16="http://schemas.microsoft.com/office/drawing/2014/main" val="4185051871"/>
                    </a:ext>
                  </a:extLst>
                </a:gridCol>
                <a:gridCol w="1473213">
                  <a:extLst>
                    <a:ext uri="{9D8B030D-6E8A-4147-A177-3AD203B41FA5}">
                      <a16:colId xmlns:a16="http://schemas.microsoft.com/office/drawing/2014/main" val="2064803182"/>
                    </a:ext>
                  </a:extLst>
                </a:gridCol>
                <a:gridCol w="1590400">
                  <a:extLst>
                    <a:ext uri="{9D8B030D-6E8A-4147-A177-3AD203B41FA5}">
                      <a16:colId xmlns:a16="http://schemas.microsoft.com/office/drawing/2014/main" val="3554259738"/>
                    </a:ext>
                  </a:extLst>
                </a:gridCol>
                <a:gridCol w="1322543">
                  <a:extLst>
                    <a:ext uri="{9D8B030D-6E8A-4147-A177-3AD203B41FA5}">
                      <a16:colId xmlns:a16="http://schemas.microsoft.com/office/drawing/2014/main" val="2105103793"/>
                    </a:ext>
                  </a:extLst>
                </a:gridCol>
              </a:tblGrid>
              <a:tr h="1595313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tanító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általános</a:t>
                      </a:r>
                    </a:p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iskolai </a:t>
                      </a:r>
                    </a:p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tanár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gimnáziumi tanár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szakk</a:t>
                      </a:r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. közismereti</a:t>
                      </a:r>
                    </a:p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tanár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szakmai </a:t>
                      </a:r>
                    </a:p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tanár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gyógy</a:t>
                      </a:r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pedagógus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fejlesztő-</a:t>
                      </a:r>
                    </a:p>
                    <a:p>
                      <a:pPr algn="ctr" fontAlgn="b"/>
                      <a:r>
                        <a:rPr lang="hu-H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pedagógus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26736041"/>
                  </a:ext>
                </a:extLst>
              </a:tr>
              <a:tr h="1068119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Megosztás interakcióban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5C19D"/>
                          </a:highlight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343592"/>
                  </a:ext>
                </a:extLst>
              </a:tr>
              <a:tr h="80452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Egyéni reflexió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240928"/>
                  </a:ext>
                </a:extLst>
              </a:tr>
              <a:tr h="1068119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Tanulás másoktól interakció nélkül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55508"/>
                  </a:ext>
                </a:extLst>
              </a:tr>
              <a:tr h="1068119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Tanulás kísérletezés, alkotás útján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941828"/>
                  </a:ext>
                </a:extLst>
              </a:tr>
              <a:tr h="804521"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Támogatás bevonása</a:t>
                      </a:r>
                      <a:endParaRPr lang="hu-H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kisebb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F5C19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nagyobb</a:t>
                      </a:r>
                    </a:p>
                  </a:txBody>
                  <a:tcPr marL="6350" marR="6350" marT="6350" marB="0" anchor="b"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40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700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91272692-29D6-D2A5-8E78-22C5356D52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57" y="1121229"/>
            <a:ext cx="12006943" cy="5562600"/>
          </a:xfrm>
        </p:spPr>
        <p:txBody>
          <a:bodyPr/>
          <a:lstStyle/>
          <a:p>
            <a:pPr marL="0" indent="0">
              <a:buNone/>
            </a:pPr>
            <a:r>
              <a:rPr lang="hu-HU" sz="3200" b="1" dirty="0"/>
              <a:t>Szakmai tanulás és identitásváltozás folyamata</a:t>
            </a:r>
          </a:p>
          <a:p>
            <a:r>
              <a:rPr lang="hu-HU" sz="2400" dirty="0">
                <a:solidFill>
                  <a:srgbClr val="000000"/>
                </a:solidFill>
                <a:latin typeface="+mn-lt"/>
              </a:rPr>
              <a:t>a tanárok szakmai tanulása: 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HOGYAN?</a:t>
            </a:r>
          </a:p>
          <a:p>
            <a:r>
              <a:rPr lang="hu-HU" sz="2400" b="1" dirty="0">
                <a:solidFill>
                  <a:srgbClr val="C00000"/>
                </a:solidFill>
                <a:latin typeface="+mn-lt"/>
              </a:rPr>
              <a:t>szituatív, aktív, önszabályozott és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kollaboratív</a:t>
            </a:r>
            <a:endParaRPr lang="hu-HU" sz="1400" b="1" dirty="0">
              <a:solidFill>
                <a:srgbClr val="C00000"/>
              </a:solidFill>
              <a:latin typeface="+mn-lt"/>
            </a:endParaRPr>
          </a:p>
          <a:p>
            <a:r>
              <a:rPr lang="hu-HU" altLang="hu-HU" sz="2400" dirty="0">
                <a:latin typeface="+mn-lt"/>
                <a:sym typeface="Arial" panose="020B0604020202020204" pitchFamily="34" charset="0"/>
              </a:rPr>
              <a:t>nem lineárisan és kreditkehez kötve értelmezhető – </a:t>
            </a:r>
            <a:r>
              <a:rPr lang="hu-HU" altLang="hu-HU" sz="2400" b="1" dirty="0">
                <a:solidFill>
                  <a:schemeClr val="accent2"/>
                </a:solidFill>
                <a:latin typeface="+mn-lt"/>
                <a:sym typeface="Arial" panose="020B0604020202020204" pitchFamily="34" charset="0"/>
              </a:rPr>
              <a:t>dinamikus rendszer, aminek kapcsolata van az identitásváltozással</a:t>
            </a:r>
            <a:r>
              <a:rPr lang="hu-HU" altLang="hu-HU" sz="2400" dirty="0">
                <a:latin typeface="+mn-lt"/>
                <a:sym typeface="Arial" panose="020B0604020202020204" pitchFamily="34" charset="0"/>
              </a:rPr>
              <a:t> (</a:t>
            </a:r>
            <a:r>
              <a:rPr lang="hu-HU" altLang="hu-HU" sz="2400" dirty="0" err="1">
                <a:latin typeface="+mn-lt"/>
                <a:sym typeface="Arial" panose="020B0604020202020204" pitchFamily="34" charset="0"/>
              </a:rPr>
              <a:t>Korthagen</a:t>
            </a:r>
            <a:r>
              <a:rPr lang="hu-HU" altLang="hu-HU" sz="2400" dirty="0">
                <a:latin typeface="+mn-lt"/>
                <a:sym typeface="Arial" panose="020B0604020202020204" pitchFamily="34" charset="0"/>
              </a:rPr>
              <a:t>, 2004, 2017;  </a:t>
            </a:r>
            <a:r>
              <a:rPr lang="hu-HU" altLang="hu-HU" sz="2400" dirty="0" err="1">
                <a:latin typeface="+mn-lt"/>
                <a:sym typeface="Arial" panose="020B0604020202020204" pitchFamily="34" charset="0"/>
              </a:rPr>
              <a:t>Kelchtermans</a:t>
            </a:r>
            <a:r>
              <a:rPr lang="hu-HU" altLang="hu-HU" sz="2400" dirty="0">
                <a:latin typeface="+mn-lt"/>
                <a:sym typeface="Arial" panose="020B0604020202020204" pitchFamily="34" charset="0"/>
              </a:rPr>
              <a:t>, 1993, 2005, 2009)</a:t>
            </a:r>
          </a:p>
          <a:p>
            <a:pPr marL="0" indent="0">
              <a:buNone/>
            </a:pPr>
            <a:endParaRPr lang="hu-HU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2A7EDED6-A16D-E4BD-60D1-B5909D3C3C22}"/>
              </a:ext>
            </a:extLst>
          </p:cNvPr>
          <p:cNvSpPr txBox="1">
            <a:spLocks/>
          </p:cNvSpPr>
          <p:nvPr/>
        </p:nvSpPr>
        <p:spPr>
          <a:xfrm>
            <a:off x="315686" y="174171"/>
            <a:ext cx="9937114" cy="8194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Megfontolásra érdemes szempontok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CD74FB1-C202-5886-3FD4-4DBF48B1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775" y="73410"/>
            <a:ext cx="2989225" cy="1840379"/>
          </a:xfrm>
          <a:prstGeom prst="rect">
            <a:avLst/>
          </a:prstGeom>
        </p:spPr>
      </p:pic>
      <p:graphicFrame>
        <p:nvGraphicFramePr>
          <p:cNvPr id="7" name="Tartalom helye 9">
            <a:extLst>
              <a:ext uri="{FF2B5EF4-FFF2-40B4-BE49-F238E27FC236}">
                <a16:creationId xmlns:a16="http://schemas.microsoft.com/office/drawing/2014/main" id="{C820AD27-3A5A-96CC-E539-690D504475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977478"/>
              </p:ext>
            </p:extLst>
          </p:nvPr>
        </p:nvGraphicFramePr>
        <p:xfrm>
          <a:off x="-178010" y="3429000"/>
          <a:ext cx="3792787" cy="348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Szövegdoboz 4">
            <a:extLst>
              <a:ext uri="{FF2B5EF4-FFF2-40B4-BE49-F238E27FC236}">
                <a16:creationId xmlns:a16="http://schemas.microsoft.com/office/drawing/2014/main" id="{D4442ACB-254D-46FA-3580-D557F1C38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99587" y="6506759"/>
            <a:ext cx="2616887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hu-HU" altLang="hu-HU" sz="1600" dirty="0">
                <a:latin typeface="+mj-lt"/>
              </a:rPr>
              <a:t>(De </a:t>
            </a:r>
            <a:r>
              <a:rPr lang="hu-HU" altLang="hu-HU" sz="1600" dirty="0" err="1">
                <a:latin typeface="+mj-lt"/>
              </a:rPr>
              <a:t>Corte</a:t>
            </a:r>
            <a:r>
              <a:rPr lang="hu-HU" altLang="hu-HU" sz="1600" dirty="0">
                <a:latin typeface="+mj-lt"/>
              </a:rPr>
              <a:t>, 2010)</a:t>
            </a:r>
          </a:p>
          <a:p>
            <a:endParaRPr lang="hu-HU" altLang="hu-HU" sz="1680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C2D89B9-5BC4-4C84-336C-EB7EA66F0219}"/>
              </a:ext>
            </a:extLst>
          </p:cNvPr>
          <p:cNvSpPr txBox="1"/>
          <p:nvPr/>
        </p:nvSpPr>
        <p:spPr>
          <a:xfrm>
            <a:off x="3497179" y="3515502"/>
            <a:ext cx="8618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hu-HU" sz="2400" dirty="0"/>
              <a:t>a szakmai tanulás jelentést ad a tapasztalatoknak (tanulási tevékenységeknek), míg az </a:t>
            </a:r>
          </a:p>
          <a:p>
            <a:pPr marL="342900" indent="-342900">
              <a:buFontTx/>
              <a:buChar char="-"/>
            </a:pPr>
            <a:r>
              <a:rPr lang="hu-HU" sz="2400" b="1" dirty="0">
                <a:solidFill>
                  <a:schemeClr val="accent2"/>
                </a:solidFill>
              </a:rPr>
              <a:t>identitásalakulás</a:t>
            </a:r>
            <a:r>
              <a:rPr lang="hu-HU" sz="2400" dirty="0"/>
              <a:t> folyamata értelmezi a tanulási tapasztalatokat a saját tanárképében (</a:t>
            </a:r>
            <a:r>
              <a:rPr lang="hu-HU" sz="2400" dirty="0" err="1"/>
              <a:t>Beijaard</a:t>
            </a:r>
            <a:r>
              <a:rPr lang="hu-HU" sz="2400" dirty="0"/>
              <a:t> </a:t>
            </a:r>
            <a:r>
              <a:rPr lang="hu-HU" sz="2400" dirty="0" err="1"/>
              <a:t>et</a:t>
            </a:r>
            <a:r>
              <a:rPr lang="hu-HU" sz="2400" dirty="0"/>
              <a:t> </a:t>
            </a:r>
            <a:r>
              <a:rPr lang="hu-HU" sz="2400" dirty="0" err="1"/>
              <a:t>al</a:t>
            </a:r>
            <a:r>
              <a:rPr lang="hu-HU" sz="2400" dirty="0"/>
              <a:t>., 2018, </a:t>
            </a:r>
            <a:r>
              <a:rPr lang="hu-HU" sz="2400" dirty="0" err="1"/>
              <a:t>Garner</a:t>
            </a:r>
            <a:r>
              <a:rPr lang="hu-HU" sz="2400" dirty="0"/>
              <a:t> &amp; Kaplan, 2018)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CED452C7-2765-887F-E811-D04409986F0E}"/>
              </a:ext>
            </a:extLst>
          </p:cNvPr>
          <p:cNvSpPr txBox="1"/>
          <p:nvPr/>
        </p:nvSpPr>
        <p:spPr>
          <a:xfrm>
            <a:off x="4201401" y="5736771"/>
            <a:ext cx="2165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chemeClr val="accent2"/>
                </a:solidFill>
              </a:rPr>
              <a:t>MIÉRT? MIT?</a:t>
            </a:r>
          </a:p>
        </p:txBody>
      </p:sp>
    </p:spTree>
    <p:extLst>
      <p:ext uri="{BB962C8B-B14F-4D97-AF65-F5344CB8AC3E}">
        <p14:creationId xmlns:p14="http://schemas.microsoft.com/office/powerpoint/2010/main" val="187567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32B4DF2E-C589-53EC-13DB-9B847E899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079200"/>
              </p:ext>
            </p:extLst>
          </p:nvPr>
        </p:nvGraphicFramePr>
        <p:xfrm>
          <a:off x="140742" y="823800"/>
          <a:ext cx="11702144" cy="5983052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993573">
                  <a:extLst>
                    <a:ext uri="{9D8B030D-6E8A-4147-A177-3AD203B41FA5}">
                      <a16:colId xmlns:a16="http://schemas.microsoft.com/office/drawing/2014/main" val="3651083185"/>
                    </a:ext>
                  </a:extLst>
                </a:gridCol>
                <a:gridCol w="8708571">
                  <a:extLst>
                    <a:ext uri="{9D8B030D-6E8A-4147-A177-3AD203B41FA5}">
                      <a16:colId xmlns:a16="http://schemas.microsoft.com/office/drawing/2014/main" val="3441310908"/>
                    </a:ext>
                  </a:extLst>
                </a:gridCol>
              </a:tblGrid>
              <a:tr h="5238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Dimenzió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Alkategória (tartalom)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377469"/>
                  </a:ext>
                </a:extLst>
              </a:tr>
              <a:tr h="726804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solidFill>
                            <a:schemeClr val="accent2"/>
                          </a:solidFill>
                          <a:effectLst/>
                        </a:rPr>
                        <a:t> Elkötelezettség – felelősség (identitás – válás, én értelmezés)</a:t>
                      </a:r>
                      <a:endParaRPr lang="hu-HU" sz="2400" dirty="0">
                        <a:solidFill>
                          <a:schemeClr val="accent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200" dirty="0">
                          <a:effectLst/>
                        </a:rPr>
                        <a:t>Elsődleges diszpozíció: magabiztosság tanárként, motiváció, hogy jobb tanár legyek</a:t>
                      </a:r>
                      <a:endParaRPr lang="hu-HU" sz="22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967016"/>
                  </a:ext>
                </a:extLst>
              </a:tr>
              <a:tr h="898587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200" b="1" dirty="0">
                          <a:effectLst/>
                        </a:rPr>
                        <a:t>Másodlagos</a:t>
                      </a:r>
                      <a:r>
                        <a:rPr lang="hu-HU" sz="2200" dirty="0">
                          <a:effectLst/>
                        </a:rPr>
                        <a:t> diszpozíció: a tanárképző szerep tudatosítása, magabiztosság a pedagógusképzői szerepvállalásban, tanárképzőként konstruált identitás</a:t>
                      </a:r>
                      <a:endParaRPr lang="hu-HU" sz="22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7056305"/>
                  </a:ext>
                </a:extLst>
              </a:tr>
              <a:tr h="1471388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Tudásgazdagítás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200" dirty="0">
                          <a:effectLst/>
                        </a:rPr>
                        <a:t>Elsődleges tudás: tartalmi ismeretek, általános pedagógiai ismeretek, oktatási ismeretek, pedagógiai tartalmi ismeretek, a diákok ismerete, az oktatási összefüggések ismerete, a technológia oktatásba történő integrálásának ismerete</a:t>
                      </a:r>
                      <a:endParaRPr lang="hu-HU" sz="22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2754831"/>
                  </a:ext>
                </a:extLst>
              </a:tr>
              <a:tr h="80625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200" b="1" dirty="0">
                          <a:effectLst/>
                        </a:rPr>
                        <a:t>Másodlagos</a:t>
                      </a:r>
                      <a:r>
                        <a:rPr lang="hu-HU" sz="2200" dirty="0">
                          <a:effectLst/>
                        </a:rPr>
                        <a:t> tudás: a tanárképző szerepének ismerete, a tanárképzés pedagógiai ismerete, a hallgatók ismerete, a tanárképzési összefüggések ismerete</a:t>
                      </a:r>
                      <a:endParaRPr lang="hu-HU" sz="22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1412486"/>
                  </a:ext>
                </a:extLst>
              </a:tr>
              <a:tr h="393191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Gyakorlat fejlesztése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200" dirty="0">
                          <a:effectLst/>
                        </a:rPr>
                        <a:t>Elsődleges gyakorlat: </a:t>
                      </a:r>
                      <a:r>
                        <a:rPr lang="hu-HU" sz="2200" dirty="0" err="1">
                          <a:effectLst/>
                        </a:rPr>
                        <a:t>tantermi</a:t>
                      </a:r>
                      <a:r>
                        <a:rPr lang="hu-HU" sz="2200" dirty="0">
                          <a:effectLst/>
                        </a:rPr>
                        <a:t> tanítási gyakorlatok</a:t>
                      </a:r>
                      <a:endParaRPr lang="hu-HU" sz="22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9489742"/>
                  </a:ext>
                </a:extLst>
              </a:tr>
              <a:tr h="571197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200" b="1" dirty="0">
                          <a:effectLst/>
                        </a:rPr>
                        <a:t>Másodlagos</a:t>
                      </a:r>
                      <a:r>
                        <a:rPr lang="hu-HU" sz="2200" dirty="0">
                          <a:effectLst/>
                        </a:rPr>
                        <a:t> gyakorlat: általános tanárképzési megközelítések, sajátos tanárképzési készségek</a:t>
                      </a:r>
                      <a:endParaRPr lang="hu-HU" sz="22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94636"/>
                  </a:ext>
                </a:extLst>
              </a:tr>
            </a:tbl>
          </a:graphicData>
        </a:graphic>
      </p:graphicFrame>
      <p:sp>
        <p:nvSpPr>
          <p:cNvPr id="6" name="Cím 1">
            <a:extLst>
              <a:ext uri="{FF2B5EF4-FFF2-40B4-BE49-F238E27FC236}">
                <a16:creationId xmlns:a16="http://schemas.microsoft.com/office/drawing/2014/main" id="{CBC00D1B-227E-6B58-8257-9946E7203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42" y="171679"/>
            <a:ext cx="8784000" cy="365580"/>
          </a:xfrm>
        </p:spPr>
        <p:txBody>
          <a:bodyPr lIns="91440" tIns="45720" rIns="91440" bIns="45720" anchor="t"/>
          <a:lstStyle/>
          <a:p>
            <a:r>
              <a:rPr lang="hu-HU" sz="3600" b="1" dirty="0"/>
              <a:t>Kettős identitású szakemberek tudása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98AD126-A9E4-3846-7D4E-1AD9D1622F2A}"/>
              </a:ext>
            </a:extLst>
          </p:cNvPr>
          <p:cNvSpPr txBox="1"/>
          <p:nvPr/>
        </p:nvSpPr>
        <p:spPr>
          <a:xfrm>
            <a:off x="140742" y="6501655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Liao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al</a:t>
            </a:r>
            <a:r>
              <a:rPr lang="hu-HU" dirty="0"/>
              <a:t>., 2024.</a:t>
            </a:r>
          </a:p>
        </p:txBody>
      </p:sp>
    </p:spTree>
    <p:extLst>
      <p:ext uri="{BB962C8B-B14F-4D97-AF65-F5344CB8AC3E}">
        <p14:creationId xmlns:p14="http://schemas.microsoft.com/office/powerpoint/2010/main" val="313250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4400" y="2259735"/>
            <a:ext cx="9126000" cy="2893290"/>
          </a:xfrm>
        </p:spPr>
        <p:txBody>
          <a:bodyPr lIns="91440" tIns="45720" rIns="91440" bIns="45720" anchor="t"/>
          <a:lstStyle/>
          <a:p>
            <a:pPr marL="685800"/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hu-HU" dirty="0">
              <a:effectLst/>
              <a:latin typeface="+mj-lt"/>
              <a:ea typeface="Calibri" panose="020F0502020204030204" pitchFamily="34" charset="0"/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58068" y="1054816"/>
            <a:ext cx="8784000" cy="507600"/>
          </a:xfrm>
        </p:spPr>
        <p:txBody>
          <a:bodyPr lIns="91440" tIns="45720" rIns="91440" bIns="45720" anchor="t"/>
          <a:lstStyle/>
          <a:p>
            <a:r>
              <a:rPr lang="hu-HU" b="1" dirty="0"/>
              <a:t>…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DE82813-9542-3BC8-4D52-6A9D3F789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" y="78586"/>
            <a:ext cx="11952514" cy="5074439"/>
          </a:xfrm>
          <a:prstGeom prst="rect">
            <a:avLst/>
          </a:prstGeom>
        </p:spPr>
      </p:pic>
      <p:sp>
        <p:nvSpPr>
          <p:cNvPr id="6" name="Cím 1">
            <a:extLst>
              <a:ext uri="{FF2B5EF4-FFF2-40B4-BE49-F238E27FC236}">
                <a16:creationId xmlns:a16="http://schemas.microsoft.com/office/drawing/2014/main" id="{2B205410-606A-4954-658D-D8B5385980F9}"/>
              </a:ext>
            </a:extLst>
          </p:cNvPr>
          <p:cNvSpPr txBox="1">
            <a:spLocks/>
          </p:cNvSpPr>
          <p:nvPr/>
        </p:nvSpPr>
        <p:spPr>
          <a:xfrm>
            <a:off x="0" y="5132543"/>
            <a:ext cx="8784000" cy="36558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Kettős identitású szakemberek tanulása és identitáskonstrukciója</a:t>
            </a:r>
          </a:p>
        </p:txBody>
      </p:sp>
    </p:spTree>
    <p:extLst>
      <p:ext uri="{BB962C8B-B14F-4D97-AF65-F5344CB8AC3E}">
        <p14:creationId xmlns:p14="http://schemas.microsoft.com/office/powerpoint/2010/main" val="199822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DB3EBB97-5E62-12DA-D8CB-843F2C5A8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519200"/>
            <a:ext cx="11871158" cy="3678442"/>
          </a:xfrm>
        </p:spPr>
        <p:txBody>
          <a:bodyPr/>
          <a:lstStyle/>
          <a:p>
            <a:r>
              <a:rPr lang="hu-HU" sz="3600" b="1" dirty="0">
                <a:solidFill>
                  <a:schemeClr val="accent2"/>
                </a:solidFill>
              </a:rPr>
              <a:t>Jó szakember  = a jó képzővel </a:t>
            </a:r>
            <a:r>
              <a:rPr lang="hu-HU" sz="3600" dirty="0"/>
              <a:t>mert az is egy professzió</a:t>
            </a:r>
          </a:p>
          <a:p>
            <a:r>
              <a:rPr lang="hu-HU" sz="3600" dirty="0"/>
              <a:t>Nem (ki)képezni kell </a:t>
            </a:r>
            <a:r>
              <a:rPr lang="hu-HU" sz="3600"/>
              <a:t>a szakembereket, hanem az </a:t>
            </a:r>
            <a:r>
              <a:rPr lang="hu-HU" sz="3600" b="1">
                <a:solidFill>
                  <a:schemeClr val="accent2"/>
                </a:solidFill>
              </a:rPr>
              <a:t>együttműködés </a:t>
            </a:r>
            <a:r>
              <a:rPr lang="hu-HU" sz="3600" b="1" dirty="0">
                <a:solidFill>
                  <a:schemeClr val="accent2"/>
                </a:solidFill>
              </a:rPr>
              <a:t>kereteit kialakítani</a:t>
            </a:r>
            <a:r>
              <a:rPr lang="hu-HU" sz="3600" dirty="0"/>
              <a:t>, amelyben biztosítható a képzők tanulásának, s identitáskonstrukciójának a támogatása (3 év)</a:t>
            </a:r>
          </a:p>
          <a:p>
            <a:r>
              <a:rPr lang="hu-HU" sz="3600" dirty="0"/>
              <a:t>Ehhez a felsőoktatás és a köznevelés keretin belül is </a:t>
            </a:r>
            <a:r>
              <a:rPr lang="hu-HU" sz="3600" b="1" dirty="0">
                <a:solidFill>
                  <a:schemeClr val="accent2"/>
                </a:solidFill>
              </a:rPr>
              <a:t>formális és tartalmi keretek összehangolt átgondolása</a:t>
            </a:r>
            <a:r>
              <a:rPr lang="hu-HU" sz="3600" dirty="0"/>
              <a:t> szükséges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4457FDB3-A725-2E6E-9C03-B03E58101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" y="350788"/>
            <a:ext cx="8784000" cy="507600"/>
          </a:xfrm>
        </p:spPr>
        <p:txBody>
          <a:bodyPr/>
          <a:lstStyle/>
          <a:p>
            <a:r>
              <a:rPr lang="hu-HU" sz="4000" b="1" dirty="0"/>
              <a:t>Összegzés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D7C61043-F596-C204-6AB3-840E15E8C877}"/>
              </a:ext>
            </a:extLst>
          </p:cNvPr>
          <p:cNvCxnSpPr/>
          <p:nvPr/>
        </p:nvCxnSpPr>
        <p:spPr>
          <a:xfrm flipV="1">
            <a:off x="3368842" y="1610652"/>
            <a:ext cx="240632" cy="4331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94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ím 1"/>
          <p:cNvSpPr txBox="1">
            <a:spLocks/>
          </p:cNvSpPr>
          <p:nvPr/>
        </p:nvSpPr>
        <p:spPr>
          <a:xfrm>
            <a:off x="1108930" y="2589353"/>
            <a:ext cx="9974141" cy="1069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4800" dirty="0">
                <a:latin typeface="Garamond"/>
              </a:rPr>
              <a:t>Köszönöm a figyelmet!</a:t>
            </a:r>
            <a:endParaRPr lang="en-US" sz="4800" dirty="0">
              <a:latin typeface="Garamond" panose="02020404030301010803" pitchFamily="18" charset="0"/>
            </a:endParaRPr>
          </a:p>
        </p:txBody>
      </p:sp>
      <p:sp>
        <p:nvSpPr>
          <p:cNvPr id="9" name="Alcím 2"/>
          <p:cNvSpPr txBox="1">
            <a:spLocks/>
          </p:cNvSpPr>
          <p:nvPr/>
        </p:nvSpPr>
        <p:spPr>
          <a:xfrm>
            <a:off x="9661894" y="195538"/>
            <a:ext cx="2377711" cy="923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endParaRPr lang="hu-HU" sz="2000" i="1" dirty="0">
              <a:latin typeface="Garamond" panose="02020404030301010803" pitchFamily="18" charset="0"/>
            </a:endParaRPr>
          </a:p>
        </p:txBody>
      </p:sp>
      <p:pic>
        <p:nvPicPr>
          <p:cNvPr id="4" name="Kép 3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EACBF4A9-2161-4BA0-B92C-C5C07E80AA0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31" y="5556739"/>
            <a:ext cx="1831628" cy="84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1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éni 2. sém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e8ed2ac-47b4-419f-b917-7171d75cc69b">
      <UserInfo>
        <DisplayName/>
        <AccountId xsi:nil="true"/>
        <AccountType/>
      </UserInfo>
    </SharedWithUsers>
    <lcf76f155ced4ddcb4097134ff3c332f xmlns="790fd95c-43fe-470b-828f-8c1b9084d0cf">
      <Terms xmlns="http://schemas.microsoft.com/office/infopath/2007/PartnerControls"/>
    </lcf76f155ced4ddcb4097134ff3c332f>
    <M_x00f3_dos_x00ed_t_x00e1_soka xmlns="790fd95c-43fe-470b-828f-8c1b9084d0cf" xsi:nil="true"/>
    <TaxCatchAll xmlns="9e8ed2ac-47b4-419f-b917-7171d75cc69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76D65286222918498F1603C545B46914" ma:contentTypeVersion="15" ma:contentTypeDescription="Új dokumentum létrehozása." ma:contentTypeScope="" ma:versionID="cb6e61a3ae9c60eee0cfc43471d0aad5">
  <xsd:schema xmlns:xsd="http://www.w3.org/2001/XMLSchema" xmlns:xs="http://www.w3.org/2001/XMLSchema" xmlns:p="http://schemas.microsoft.com/office/2006/metadata/properties" xmlns:ns2="790fd95c-43fe-470b-828f-8c1b9084d0cf" xmlns:ns3="9e8ed2ac-47b4-419f-b917-7171d75cc69b" targetNamespace="http://schemas.microsoft.com/office/2006/metadata/properties" ma:root="true" ma:fieldsID="1613e7cadb86599f637b904ebb51dd09" ns2:_="" ns3:_="">
    <xsd:import namespace="790fd95c-43fe-470b-828f-8c1b9084d0cf"/>
    <xsd:import namespace="9e8ed2ac-47b4-419f-b917-7171d75cc6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_x00f3_dos_x00ed_t_x00e1_sok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fd95c-43fe-470b-828f-8c1b9084d0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Képcímkék" ma:readOnly="false" ma:fieldId="{5cf76f15-5ced-4ddc-b409-7134ff3c332f}" ma:taxonomyMulti="true" ma:sspId="2cb634af-c8ce-40d8-97fb-a8f3970a2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_x00f3_dos_x00ed_t_x00e1_soka" ma:index="22" nillable="true" ma:displayName="Módosítás oka" ma:description="Miért változott?" ma:format="Dropdown" ma:internalName="M_x00f3_dos_x00ed_t_x00e1_soka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ed2ac-47b4-419f-b917-7171d75c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999f7c6-24d1-4303-bb8d-b046416f0f09}" ma:internalName="TaxCatchAll" ma:showField="CatchAllData" ma:web="9e8ed2ac-47b4-419f-b917-7171d75cc6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BA3E20-DEE7-4F44-A68A-368D39165C16}">
  <ds:schemaRefs>
    <ds:schemaRef ds:uri="http://purl.org/dc/elements/1.1/"/>
    <ds:schemaRef ds:uri="http://schemas.openxmlformats.org/package/2006/metadata/core-properties"/>
    <ds:schemaRef ds:uri="http://www.w3.org/XML/1998/namespace"/>
    <ds:schemaRef ds:uri="790fd95c-43fe-470b-828f-8c1b9084d0cf"/>
    <ds:schemaRef ds:uri="http://purl.org/dc/dcmitype/"/>
    <ds:schemaRef ds:uri="http://schemas.microsoft.com/office/2006/documentManagement/types"/>
    <ds:schemaRef ds:uri="9e8ed2ac-47b4-419f-b917-7171d75cc69b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19457CD-FA83-4B89-88A7-D35277D886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23C440-DADD-4D94-8BEC-897A5CFEB1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0fd95c-43fe-470b-828f-8c1b9084d0cf"/>
    <ds:schemaRef ds:uri="9e8ed2ac-47b4-419f-b917-7171d75cc6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7385</TotalTime>
  <Words>1270</Words>
  <Application>Microsoft Office PowerPoint</Application>
  <PresentationFormat>Szélesvásznú</PresentationFormat>
  <Paragraphs>186</Paragraphs>
  <Slides>13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13</vt:i4>
      </vt:variant>
    </vt:vector>
  </HeadingPairs>
  <TitlesOfParts>
    <vt:vector size="23" baseType="lpstr">
      <vt:lpstr>Aptos</vt:lpstr>
      <vt:lpstr>Arial</vt:lpstr>
      <vt:lpstr>Book Antiqua</vt:lpstr>
      <vt:lpstr>Calibri</vt:lpstr>
      <vt:lpstr>Garamond</vt:lpstr>
      <vt:lpstr>Open Sans</vt:lpstr>
      <vt:lpstr>Times New Roman</vt:lpstr>
      <vt:lpstr>Verdana</vt:lpstr>
      <vt:lpstr>1_Office-téma</vt:lpstr>
      <vt:lpstr>2_Office-téma</vt:lpstr>
      <vt:lpstr>(Tanár)képzővé válni  - egy új kihívás és lehetőség előtt</vt:lpstr>
      <vt:lpstr>(Tanár)képzővé válás </vt:lpstr>
      <vt:lpstr>Kettős identitású szakemberek</vt:lpstr>
      <vt:lpstr>PowerPoint-bemutató</vt:lpstr>
      <vt:lpstr>Megfontolásra érdemes szempontok – intézményi szerepértelmezés </vt:lpstr>
      <vt:lpstr>PowerPoint-bemutató</vt:lpstr>
      <vt:lpstr>Szakmai tanulás - hogyan?</vt:lpstr>
      <vt:lpstr>PowerPoint-bemutató</vt:lpstr>
      <vt:lpstr>PowerPoint-bemutató</vt:lpstr>
      <vt:lpstr>Kettős identitású szakemberek tudása</vt:lpstr>
      <vt:lpstr>…</vt:lpstr>
      <vt:lpstr>Összegzés</vt:lpstr>
      <vt:lpstr>PowerPoint-bemutató</vt:lpstr>
    </vt:vector>
  </TitlesOfParts>
  <Company>NKFIH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Rapos Nóra</dc:creator>
  <cp:lastModifiedBy>opponens</cp:lastModifiedBy>
  <cp:revision>521</cp:revision>
  <cp:lastPrinted>2016-03-01T15:05:05Z</cp:lastPrinted>
  <dcterms:created xsi:type="dcterms:W3CDTF">2015-04-13T10:08:26Z</dcterms:created>
  <dcterms:modified xsi:type="dcterms:W3CDTF">2025-05-12T15:22:22Z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0x01010076D65286222918498F1603C545B46914</vt:lpwstr>
  </property>
  <property fmtid="{D5CDD505-2E9C-101B-9397-08002B2CF9AE}" pid="3" name="MediaServiceImageTags">
    <vt:lpwstr/>
  </property>
  <property fmtid="{D5CDD505-2E9C-101B-9397-08002B2CF9AE}" pid="4" name="Order">
    <vt:r8>25000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</Properties>
</file>