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  <p:sldMasterId id="2147483677" r:id="rId3"/>
  </p:sldMasterIdLst>
  <p:notesMasterIdLst>
    <p:notesMasterId r:id="rId25"/>
  </p:notesMasterIdLst>
  <p:sldIdLst>
    <p:sldId id="256" r:id="rId4"/>
    <p:sldId id="290" r:id="rId5"/>
    <p:sldId id="292" r:id="rId6"/>
    <p:sldId id="259" r:id="rId7"/>
    <p:sldId id="260" r:id="rId8"/>
    <p:sldId id="273" r:id="rId9"/>
    <p:sldId id="293" r:id="rId10"/>
    <p:sldId id="263" r:id="rId11"/>
    <p:sldId id="264" r:id="rId12"/>
    <p:sldId id="266" r:id="rId13"/>
    <p:sldId id="268" r:id="rId14"/>
    <p:sldId id="270" r:id="rId15"/>
    <p:sldId id="272" r:id="rId16"/>
    <p:sldId id="274" r:id="rId17"/>
    <p:sldId id="276" r:id="rId18"/>
    <p:sldId id="287" r:id="rId19"/>
    <p:sldId id="288" r:id="rId20"/>
    <p:sldId id="283" r:id="rId21"/>
    <p:sldId id="277" r:id="rId22"/>
    <p:sldId id="294" r:id="rId23"/>
    <p:sldId id="279" r:id="rId24"/>
  </p:sldIdLst>
  <p:sldSz cx="12192000" cy="6858000"/>
  <p:notesSz cx="6858000" cy="9144000"/>
  <p:embeddedFontLst>
    <p:embeddedFont>
      <p:font typeface="Arial Nova" panose="020B0504020202020204" pitchFamily="34" charset="0"/>
      <p:regular r:id="rId26"/>
      <p:bold r:id="rId27"/>
      <p:italic r:id="rId28"/>
      <p:boldItalic r:id="rId29"/>
    </p:embeddedFont>
    <p:embeddedFont>
      <p:font typeface="Arial Nova Light" panose="020B0304020202020204" pitchFamily="34" charset="0"/>
      <p:regular r:id="rId30"/>
      <p: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hzOOv5pfgyf9Ds99hFy2MO/wYvN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F2B5C97-32AC-4D1B-844B-1E9645C464B2}">
  <a:tblStyle styleId="{8F2B5C97-32AC-4D1B-844B-1E9645C464B2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tcBdr/>
        <a:fill>
          <a:solidFill>
            <a:srgbClr val="CDD4EA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DD4EA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  <a:tblStyle styleId="{8887B176-5A3B-4CDD-8B1C-1BC1700D0CAE}" styleName="Table_1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03" autoAdjust="0"/>
    <p:restoredTop sz="82065" autoAdjust="0"/>
  </p:normalViewPr>
  <p:slideViewPr>
    <p:cSldViewPr snapToGrid="0">
      <p:cViewPr varScale="1">
        <p:scale>
          <a:sx n="52" d="100"/>
          <a:sy n="52" d="100"/>
        </p:scale>
        <p:origin x="28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1.fntdata"/><Relationship Id="rId21" Type="http://schemas.openxmlformats.org/officeDocument/2006/relationships/slide" Target="slides/slide18.xml"/><Relationship Id="rId34" Type="http://schemas.openxmlformats.org/officeDocument/2006/relationships/font" Target="fonts/font9.fntdata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font" Target="fonts/font4.fntdata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font" Target="fonts/font7.fntdata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font" Target="fonts/font3.fntdata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font" Target="fonts/font6.fntdata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u-H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Good afternoon, dear colleagues. My name is Sándor Lénárd, from Eötvös Loránd University, in Budapest, Hungary.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this talk, I will speak about how professional identity develops in teacher education.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Hungary, two years ago, a new practice was introduced: a three-semester-long career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socialisation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course.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 will show how this course supports students’ professional development, and why it matters for teacher education.</a:t>
            </a:r>
            <a:endParaRPr lang="hu-HU" dirty="0"/>
          </a:p>
        </p:txBody>
      </p:sp>
      <p:sp>
        <p:nvSpPr>
          <p:cNvPr id="107" name="Google Shape;10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>
          <a:extLst>
            <a:ext uri="{FF2B5EF4-FFF2-40B4-BE49-F238E27FC236}">
              <a16:creationId xmlns:a16="http://schemas.microsoft.com/office/drawing/2014/main" id="{9D084D03-1716-8ABE-8FD8-42F202DE4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:notes">
            <a:extLst>
              <a:ext uri="{FF2B5EF4-FFF2-40B4-BE49-F238E27FC236}">
                <a16:creationId xmlns:a16="http://schemas.microsoft.com/office/drawing/2014/main" id="{B26257BC-75C0-FCF2-649B-EB874CC9DB5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Tx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Professional identity is very important in becoming a teacher.</a:t>
            </a:r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It is not only about choosing the career, but also about staying in the profession and avoiding dropout.</a:t>
            </a:r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Teachers who reflect on their own identity can handle problems better, and they are more committed to their work.</a:t>
            </a:r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 strong identity also helps them to develop their own teaching style and make good everyday decisions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114" name="Google Shape;114;p2:notes">
            <a:extLst>
              <a:ext uri="{FF2B5EF4-FFF2-40B4-BE49-F238E27FC236}">
                <a16:creationId xmlns:a16="http://schemas.microsoft.com/office/drawing/2014/main" id="{40817ECC-DEFE-F3F9-6346-A70391744D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726462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practice is built on three connected semesters.</a:t>
            </a:r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 goal is that students get school experience already at the start of their studies.</a:t>
            </a:r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visit different schools, see different teaching styles, and learn about working with different age groups.</a:t>
            </a:r>
            <a:b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</a:b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Their tasks are to observe lessons, talk with students and teachers, make short interviews, and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organise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small group activities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u-H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fld>
            <a:endParaRPr lang="hu-H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2341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research is part of a national project in Hungary.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Several universities work together in one research group.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use the same questionnaire everywhere, but each university can also add their own questions.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follow students during their studies to see how their views and skills change.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also study the cooperation between university lecturers and school teachers, with questionnaires, interviews, and case studies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.</a:t>
            </a:r>
          </a:p>
        </p:txBody>
      </p:sp>
      <p:sp>
        <p:nvSpPr>
          <p:cNvPr id="126" name="Google Shape;1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At the start of the practice, students filled in a questionnaire. We wanted to know about their professional identity before real teaching.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asked what motivates them to become teachers, how they see themselves, and how confident they feel in their teaching skills.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also asked how they understand the role of a teacher, and what they see as the main tasks in the classroom.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Finally, we looked at how these answers depend on gender or previous work experience.</a:t>
            </a:r>
            <a:r>
              <a:rPr lang="hu-HU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</p:txBody>
      </p:sp>
      <p:sp>
        <p:nvSpPr>
          <p:cNvPr id="133" name="Google Shape;13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used a mixed-methods design, but in this talk I will focus only on the quantitative results.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</a:t>
            </a:r>
            <a:r>
              <a:rPr lang="en-US" sz="1200" b="0" i="0" u="none" strike="noStrike" cap="none" dirty="0" err="1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organised</a:t>
            </a: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 our questions around four main elements of professional identity: career motivation, self-image, task interpretation, and self-efficacy.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also asked about the learning environment and the tasks students did during their practice</a:t>
            </a:r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u-H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hu-H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47134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4ED7B3-3B26-8FCE-28EA-D92D0DD3B7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6F332B4-CCAA-5A17-A632-D06E640B45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133F263A-20CE-0503-AC9F-0821825209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this research, we used several scales that had already been tested in earlier studies.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To check their reliability in our own data, we calculated Cronbach’s alpha.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 variables include personal characteristics, the learning environment, the activities of the students, and their background</a:t>
            </a:r>
            <a:endParaRPr lang="en-US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F886B6A8-20BA-EF73-5A4E-24F0387E8E3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hu-HU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</a:t>
            </a:fld>
            <a:endParaRPr lang="hu-HU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63202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We collected the data during the first sessions of the course.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means the answers show their initial motivation and expectations, before they had any real teaching experience.</a:t>
            </a:r>
            <a:endParaRPr lang="hu-HU" dirty="0"/>
          </a:p>
        </p:txBody>
      </p:sp>
      <p:sp>
        <p:nvSpPr>
          <p:cNvPr id="154" name="Google Shape;154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hu-HU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our data, we found two statements where men scored significantly higher than women.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First, men were more confident that they can reach their goals even when there is resistance.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Second, they were more confident that they can generate several ideas when facing a problem.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means that men in our sample felt stronger in problem-solving and in dealing with resistance from students.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hu-HU" dirty="0"/>
          </a:p>
          <a:p>
            <a:pPr marL="17145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Tx/>
              <a:buChar char="-"/>
            </a:pPr>
            <a:endParaRPr lang="hu-HU" dirty="0"/>
          </a:p>
        </p:txBody>
      </p:sp>
      <p:sp>
        <p:nvSpPr>
          <p:cNvPr id="161" name="Google Shape;16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g349463ed830_0_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Students who already had some work experience in teaching or childcare scored higher in self-efficacy.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felt more confident, more creative, and better at solving problems.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means that practical experience helps to develop these skills.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It also shows that practice can strengthen teacher self-confidence, even at the very beginning of training.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u-H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hu-HU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hu-HU" dirty="0"/>
              <a:t>A tanítással vagy neveléssel kapcsolatos korábbi munkatapasztalat jelentős összefüggést mutatott az énhatékonysággal.</a:t>
            </a:r>
            <a:br>
              <a:rPr lang="hu-HU" dirty="0"/>
            </a:br>
            <a:r>
              <a:rPr lang="hu-HU" dirty="0"/>
              <a:t>A tapasztalattal rendelkező hallgatók magabiztosabbnak, kreatívabbnak és problémamegoldóbbnak értékelték magukat.</a:t>
            </a:r>
            <a:br>
              <a:rPr lang="hu-HU" dirty="0"/>
            </a:br>
            <a:r>
              <a:rPr lang="hu-HU" dirty="0"/>
              <a:t>Ez jól mutatja, hogy a gyakorlati élmények már a képzés elején is erősítik a tanári önbizalmat.</a:t>
            </a:r>
          </a:p>
        </p:txBody>
      </p:sp>
      <p:sp>
        <p:nvSpPr>
          <p:cNvPr id="172" name="Google Shape;172;g349463ed830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Students who were members of professional communities scored higher in self-efficacy.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felt more confident in handling unexpected situations and staying calm under pressure.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Professional communities give social support, shared experiences, and learning from others. So, these experiences provide not only knowledge but also emotional support.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hu-HU" dirty="0"/>
          </a:p>
        </p:txBody>
      </p:sp>
      <p:sp>
        <p:nvSpPr>
          <p:cNvPr id="184" name="Google Shape;184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results show that task interpretation also differs by gender.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Female students gave more importance to social skills, listening to students, and letting them take part in classroom decisions. They also accepted some criticism from students.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Male students, on the other hand, focused more on keeping order and discipline.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So, women in this study were more focused on relationships and student voice, while men were more focused on rules and control.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Of course, these results only reflect tendencies in this group of students, and they may also be influenced by social expectations.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Students with previous work experience were more likely to expect students to obey the teacher and to be committed to learning.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suggests that earlier work experience can strengthen the feeling that responsibility and teacher authority are important in the classroom.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Of course, it only reflects what we saw in this group.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209" name="Google Shape;20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For students who were members of professional communities, teaching was not the only important task.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also saw education and the development of students’ social skills as essential.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valued giving students a voice in the life of the class. So, belonging to a community here was linked with openness and with strengthening the students’ voice.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Our results show that women often chose teaching because they enjoy working with children and young people, and because they want to help disadvantaged groups.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Men, however, were more likely to say that they offers a stable career and income. Of course, this does not mean that all women or all men choose for these reasons.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It only reflects what we found in this group.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>
          <a:extLst>
            <a:ext uri="{FF2B5EF4-FFF2-40B4-BE49-F238E27FC236}">
              <a16:creationId xmlns:a16="http://schemas.microsoft.com/office/drawing/2014/main" id="{46185624-D1AF-9131-3C60-3531F8E6E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>
            <a:extLst>
              <a:ext uri="{FF2B5EF4-FFF2-40B4-BE49-F238E27FC236}">
                <a16:creationId xmlns:a16="http://schemas.microsoft.com/office/drawing/2014/main" id="{1313141C-76CA-13F3-B21E-A6DFAAE8CC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Previous teaching or childcare experience was also important here. Students with such experience were more committed to becoming teachers. </a:t>
            </a:r>
            <a:endParaRPr lang="hu-HU" sz="14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Many of them said that they had always wanted to work in education.</a:t>
            </a:r>
            <a:endParaRPr lang="hu-HU" sz="14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4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This shows that practical experience can make career choice stronger, even at the very beginning of teacher training.</a:t>
            </a:r>
            <a:endParaRPr lang="hu-HU" sz="14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:notes">
            <a:extLst>
              <a:ext uri="{FF2B5EF4-FFF2-40B4-BE49-F238E27FC236}">
                <a16:creationId xmlns:a16="http://schemas.microsoft.com/office/drawing/2014/main" id="{AAD4D77F-D7B5-833D-28DE-1F8903477EB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071138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>
          <a:extLst>
            <a:ext uri="{FF2B5EF4-FFF2-40B4-BE49-F238E27FC236}">
              <a16:creationId xmlns:a16="http://schemas.microsoft.com/office/drawing/2014/main" id="{CB5FF2AC-CDC8-A7E3-4C48-00AA135108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3:notes">
            <a:extLst>
              <a:ext uri="{FF2B5EF4-FFF2-40B4-BE49-F238E27FC236}">
                <a16:creationId xmlns:a16="http://schemas.microsoft.com/office/drawing/2014/main" id="{5DC2652B-D1CA-2798-81BE-5A44DF7A6D5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Members of professional communities were more likely to say that they wanted to serve the good of society through teaching.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They also often mentioned that they had inspiring teachers in the past. 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So, belonging to a community not only strengthens professional relationships today, but also brings positive role models from the past into focus.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3:notes">
            <a:extLst>
              <a:ext uri="{FF2B5EF4-FFF2-40B4-BE49-F238E27FC236}">
                <a16:creationId xmlns:a16="http://schemas.microsoft.com/office/drawing/2014/main" id="{4D78DE54-02FD-BAC3-B2D7-C8FAA8F898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56289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In our research, we found no major differences between the universities where the courses take place. But gender does matter – it shapes how students see their skills, their teacher role, and their career motivations. Students with teaching experience or membership in professional communities are more confident and have a stronger teacher identity. In the coming years, we will repeat this study to see how these attitudes change during the training.</a:t>
            </a:r>
            <a:endParaRPr lang="hu-HU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282" name="Google Shape;2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>
  <p:cSld name="Címdia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oogle Shape;11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723900" y="2282671"/>
            <a:ext cx="10744200" cy="89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63"/>
              </a:buClr>
              <a:buSzPts val="5500"/>
              <a:buFont typeface="Arial"/>
              <a:buNone/>
              <a:defRPr sz="5500" b="0" i="0" u="none" strike="noStrike" cap="none">
                <a:solidFill>
                  <a:srgbClr val="012863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body" idx="2"/>
          </p:nvPr>
        </p:nvSpPr>
        <p:spPr>
          <a:xfrm>
            <a:off x="723900" y="3308057"/>
            <a:ext cx="10744200" cy="891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1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01285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body" idx="3"/>
          </p:nvPr>
        </p:nvSpPr>
        <p:spPr>
          <a:xfrm>
            <a:off x="723900" y="4467717"/>
            <a:ext cx="10744200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A70B"/>
              </a:buClr>
              <a:buSzPts val="4000"/>
              <a:buFont typeface="Arial"/>
              <a:buNone/>
              <a:defRPr sz="4000" b="0" i="0" u="none" strike="noStrike" cap="none">
                <a:solidFill>
                  <a:srgbClr val="64A70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22"/>
          <p:cNvSpPr txBox="1">
            <a:spLocks noGrp="1"/>
          </p:cNvSpPr>
          <p:nvPr>
            <p:ph type="body" idx="4"/>
          </p:nvPr>
        </p:nvSpPr>
        <p:spPr>
          <a:xfrm>
            <a:off x="723900" y="5147216"/>
            <a:ext cx="10744200" cy="5301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A70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64A70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22"/>
          <p:cNvSpPr txBox="1">
            <a:spLocks noGrp="1"/>
          </p:cNvSpPr>
          <p:nvPr>
            <p:ph type="body" idx="5"/>
          </p:nvPr>
        </p:nvSpPr>
        <p:spPr>
          <a:xfrm>
            <a:off x="723900" y="5705856"/>
            <a:ext cx="10744200" cy="649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A70B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64A70B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öveges tartalom">
  <p:cSld name="Szöveges tartalom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Google Shape;18;p23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9" name="Google Shape;19;p23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Google Shape;20;p23"/>
          <p:cNvSpPr txBox="1">
            <a:spLocks noGrp="1"/>
          </p:cNvSpPr>
          <p:nvPr>
            <p:ph type="body" idx="2"/>
          </p:nvPr>
        </p:nvSpPr>
        <p:spPr>
          <a:xfrm>
            <a:off x="838200" y="1607437"/>
            <a:ext cx="10515600" cy="1846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" name="Google Shape;21;p23"/>
          <p:cNvSpPr txBox="1">
            <a:spLocks noGrp="1"/>
          </p:cNvSpPr>
          <p:nvPr>
            <p:ph type="body" idx="3"/>
          </p:nvPr>
        </p:nvSpPr>
        <p:spPr>
          <a:xfrm>
            <a:off x="6282280" y="3786425"/>
            <a:ext cx="5125629" cy="184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23"/>
          <p:cNvSpPr txBox="1">
            <a:spLocks noGrp="1"/>
          </p:cNvSpPr>
          <p:nvPr>
            <p:ph type="body" idx="4"/>
          </p:nvPr>
        </p:nvSpPr>
        <p:spPr>
          <a:xfrm>
            <a:off x="838201" y="3786425"/>
            <a:ext cx="5125629" cy="18460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23" name="Google Shape;23;p23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24" name="Google Shape;24;p2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" name="Google Shape;25;p23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szövegblokk - 1 kép">
  <p:cSld name="1 szövegblokk - 1 kép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Google Shape;47;p27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48" name="Google Shape;48;p27"/>
          <p:cNvSpPr>
            <a:spLocks noGrp="1"/>
          </p:cNvSpPr>
          <p:nvPr>
            <p:ph type="pic" idx="2"/>
          </p:nvPr>
        </p:nvSpPr>
        <p:spPr>
          <a:xfrm>
            <a:off x="6027089" y="1579457"/>
            <a:ext cx="5326711" cy="4004081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27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27"/>
          <p:cNvSpPr txBox="1">
            <a:spLocks noGrp="1"/>
          </p:cNvSpPr>
          <p:nvPr>
            <p:ph type="body" idx="3"/>
          </p:nvPr>
        </p:nvSpPr>
        <p:spPr>
          <a:xfrm>
            <a:off x="838201" y="1582985"/>
            <a:ext cx="4287982" cy="37579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51" name="Google Shape;51;p27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52" name="Google Shape;52;p27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" name="Google Shape;53;p27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szövegblokk">
  <p:cSld name="3 szövegblok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5" name="Google Shape;55;p28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6" name="Google Shape;56;p28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28"/>
          <p:cNvSpPr txBox="1">
            <a:spLocks noGrp="1"/>
          </p:cNvSpPr>
          <p:nvPr>
            <p:ph type="body" idx="2"/>
          </p:nvPr>
        </p:nvSpPr>
        <p:spPr>
          <a:xfrm>
            <a:off x="838201" y="1579456"/>
            <a:ext cx="3212591" cy="406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28"/>
          <p:cNvSpPr txBox="1">
            <a:spLocks noGrp="1"/>
          </p:cNvSpPr>
          <p:nvPr>
            <p:ph type="body" idx="3"/>
          </p:nvPr>
        </p:nvSpPr>
        <p:spPr>
          <a:xfrm>
            <a:off x="4489704" y="1579456"/>
            <a:ext cx="3212591" cy="406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Google Shape;59;p28"/>
          <p:cNvSpPr txBox="1">
            <a:spLocks noGrp="1"/>
          </p:cNvSpPr>
          <p:nvPr>
            <p:ph type="body" idx="4"/>
          </p:nvPr>
        </p:nvSpPr>
        <p:spPr>
          <a:xfrm>
            <a:off x="8141207" y="1579456"/>
            <a:ext cx="3212591" cy="40687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60" name="Google Shape;60;p28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61" name="Google Shape;61;p28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28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képes tartalom">
  <p:cSld name="2 képes tartalom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4" name="Google Shape;64;p29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5" name="Google Shape;65;p29"/>
          <p:cNvSpPr>
            <a:spLocks noGrp="1"/>
          </p:cNvSpPr>
          <p:nvPr>
            <p:ph type="pic" idx="2"/>
          </p:nvPr>
        </p:nvSpPr>
        <p:spPr>
          <a:xfrm>
            <a:off x="6265629" y="1579456"/>
            <a:ext cx="5067632" cy="4068777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29"/>
          <p:cNvSpPr>
            <a:spLocks noGrp="1"/>
          </p:cNvSpPr>
          <p:nvPr>
            <p:ph type="pic" idx="3"/>
          </p:nvPr>
        </p:nvSpPr>
        <p:spPr>
          <a:xfrm>
            <a:off x="838200" y="1579456"/>
            <a:ext cx="5011973" cy="4068777"/>
          </a:xfrm>
          <a:prstGeom prst="rect">
            <a:avLst/>
          </a:prstGeom>
          <a:noFill/>
          <a:ln>
            <a:noFill/>
          </a:ln>
        </p:spPr>
      </p:sp>
      <p:sp>
        <p:nvSpPr>
          <p:cNvPr id="67" name="Google Shape;67;p29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68" name="Google Shape;68;p29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69" name="Google Shape;69;p29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" name="Google Shape;70;p29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 képes tartalom">
  <p:cSld name="3 képes tartalom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2" name="Google Shape;72;p30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73" name="Google Shape;73;p30"/>
          <p:cNvSpPr>
            <a:spLocks noGrp="1"/>
          </p:cNvSpPr>
          <p:nvPr>
            <p:ph type="pic" idx="2"/>
          </p:nvPr>
        </p:nvSpPr>
        <p:spPr>
          <a:xfrm>
            <a:off x="838199" y="1579456"/>
            <a:ext cx="2564928" cy="4125419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30"/>
          <p:cNvSpPr>
            <a:spLocks noGrp="1"/>
          </p:cNvSpPr>
          <p:nvPr>
            <p:ph type="pic" idx="3"/>
          </p:nvPr>
        </p:nvSpPr>
        <p:spPr>
          <a:xfrm>
            <a:off x="6639338" y="1579457"/>
            <a:ext cx="4693921" cy="4125428"/>
          </a:xfrm>
          <a:prstGeom prst="rect">
            <a:avLst/>
          </a:prstGeom>
          <a:noFill/>
          <a:ln>
            <a:noFill/>
          </a:ln>
        </p:spPr>
      </p:sp>
      <p:sp>
        <p:nvSpPr>
          <p:cNvPr id="75" name="Google Shape;75;p30"/>
          <p:cNvSpPr>
            <a:spLocks noGrp="1"/>
          </p:cNvSpPr>
          <p:nvPr>
            <p:ph type="pic" idx="4"/>
          </p:nvPr>
        </p:nvSpPr>
        <p:spPr>
          <a:xfrm>
            <a:off x="3738768" y="1579456"/>
            <a:ext cx="2564928" cy="4125419"/>
          </a:xfrm>
          <a:prstGeom prst="rect">
            <a:avLst/>
          </a:prstGeom>
          <a:noFill/>
          <a:ln>
            <a:noFill/>
          </a:ln>
        </p:spPr>
      </p:sp>
      <p:sp>
        <p:nvSpPr>
          <p:cNvPr id="76" name="Google Shape;76;p30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77" name="Google Shape;77;p30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78" name="Google Shape;78;p30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" name="Google Shape;79;p30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kép címmel">
  <p:cSld name="2 kép címmel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1" name="Google Shape;81;p31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82" name="Google Shape;82;p31"/>
          <p:cNvSpPr>
            <a:spLocks noGrp="1"/>
          </p:cNvSpPr>
          <p:nvPr>
            <p:ph type="pic" idx="2"/>
          </p:nvPr>
        </p:nvSpPr>
        <p:spPr>
          <a:xfrm>
            <a:off x="838200" y="1557713"/>
            <a:ext cx="5021911" cy="3285610"/>
          </a:xfrm>
          <a:prstGeom prst="rect">
            <a:avLst/>
          </a:prstGeom>
          <a:noFill/>
          <a:ln>
            <a:noFill/>
          </a:ln>
        </p:spPr>
      </p:sp>
      <p:sp>
        <p:nvSpPr>
          <p:cNvPr id="83" name="Google Shape;83;p31"/>
          <p:cNvSpPr>
            <a:spLocks noGrp="1"/>
          </p:cNvSpPr>
          <p:nvPr>
            <p:ph type="pic" idx="3"/>
          </p:nvPr>
        </p:nvSpPr>
        <p:spPr>
          <a:xfrm>
            <a:off x="6331888" y="1557713"/>
            <a:ext cx="5021911" cy="328561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31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5" name="Google Shape;85;p31"/>
          <p:cNvSpPr txBox="1">
            <a:spLocks noGrp="1"/>
          </p:cNvSpPr>
          <p:nvPr>
            <p:ph type="body" idx="4"/>
          </p:nvPr>
        </p:nvSpPr>
        <p:spPr>
          <a:xfrm>
            <a:off x="838200" y="5118900"/>
            <a:ext cx="5021911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6" name="Google Shape;86;p31"/>
          <p:cNvSpPr txBox="1">
            <a:spLocks noGrp="1"/>
          </p:cNvSpPr>
          <p:nvPr>
            <p:ph type="body" idx="5"/>
          </p:nvPr>
        </p:nvSpPr>
        <p:spPr>
          <a:xfrm>
            <a:off x="6332692" y="5118900"/>
            <a:ext cx="5021911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87" name="Google Shape;87;p31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88" name="Google Shape;88;p3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" name="Google Shape;89;p31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zöveg és diagram">
  <p:cSld name="Szöveg és diagram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1" name="Google Shape;91;p32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2" name="Google Shape;92;p32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32"/>
          <p:cNvSpPr txBox="1">
            <a:spLocks noGrp="1"/>
          </p:cNvSpPr>
          <p:nvPr>
            <p:ph type="body" idx="2"/>
          </p:nvPr>
        </p:nvSpPr>
        <p:spPr>
          <a:xfrm>
            <a:off x="838201" y="1579456"/>
            <a:ext cx="3212591" cy="40606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32"/>
          <p:cNvSpPr>
            <a:spLocks noGrp="1"/>
          </p:cNvSpPr>
          <p:nvPr>
            <p:ph type="chart" idx="3"/>
          </p:nvPr>
        </p:nvSpPr>
        <p:spPr>
          <a:xfrm>
            <a:off x="4426343" y="1579563"/>
            <a:ext cx="6927457" cy="4060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95" name="Google Shape;95;p32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96" name="Google Shape;96;p32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7" name="Google Shape;97;p32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áblázat">
  <p:cSld name="Táblázat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3"/>
          <p:cNvSpPr>
            <a:spLocks noGrp="1"/>
          </p:cNvSpPr>
          <p:nvPr>
            <p:ph type="tbl" idx="2"/>
          </p:nvPr>
        </p:nvSpPr>
        <p:spPr>
          <a:xfrm>
            <a:off x="838200" y="1579457"/>
            <a:ext cx="10515598" cy="3855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None/>
              <a:defRPr sz="1800" b="0" i="0" u="none" strike="noStrike" cap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100" name="Google Shape;100;p33"/>
          <p:cNvCxnSpPr/>
          <p:nvPr/>
        </p:nvCxnSpPr>
        <p:spPr>
          <a:xfrm>
            <a:off x="838200" y="1274462"/>
            <a:ext cx="10515600" cy="0"/>
          </a:xfrm>
          <a:prstGeom prst="straightConnector1">
            <a:avLst/>
          </a:prstGeom>
          <a:noFill/>
          <a:ln w="9525" cap="flat" cmpd="sng">
            <a:solidFill>
              <a:srgbClr val="01285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01" name="Google Shape;101;p33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598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12850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02" name="Google Shape;102;p33"/>
          <p:cNvGrpSpPr/>
          <p:nvPr/>
        </p:nvGrpSpPr>
        <p:grpSpPr>
          <a:xfrm>
            <a:off x="-7685" y="6013694"/>
            <a:ext cx="12199685" cy="851435"/>
            <a:chOff x="-7685" y="6013694"/>
            <a:chExt cx="12199685" cy="851435"/>
          </a:xfrm>
        </p:grpSpPr>
        <p:pic>
          <p:nvPicPr>
            <p:cNvPr id="103" name="Google Shape;103;p33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7685" y="6013694"/>
              <a:ext cx="12199685" cy="85143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4" name="Google Shape;104;p33"/>
            <p:cNvSpPr/>
            <p:nvPr/>
          </p:nvSpPr>
          <p:spPr>
            <a:xfrm>
              <a:off x="2125362" y="6153665"/>
              <a:ext cx="148281" cy="584886"/>
            </a:xfrm>
            <a:prstGeom prst="rect">
              <a:avLst/>
            </a:prstGeom>
            <a:solidFill>
              <a:srgbClr val="64A70B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0345D7D-1035-C670-243B-D7F81B8E34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8CC27D4-1EBE-8CC8-D514-BD6B52A5B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6" indent="0" algn="ctr">
              <a:buNone/>
              <a:defRPr sz="2000"/>
            </a:lvl2pPr>
            <a:lvl3pPr marL="914411" indent="0" algn="ctr">
              <a:buNone/>
              <a:defRPr sz="1801"/>
            </a:lvl3pPr>
            <a:lvl4pPr marL="1371617" indent="0" algn="ctr">
              <a:buNone/>
              <a:defRPr sz="1600"/>
            </a:lvl4pPr>
            <a:lvl5pPr marL="1828823" indent="0" algn="ctr">
              <a:buNone/>
              <a:defRPr sz="1600"/>
            </a:lvl5pPr>
            <a:lvl6pPr marL="2286029" indent="0" algn="ctr">
              <a:buNone/>
              <a:defRPr sz="1600"/>
            </a:lvl6pPr>
            <a:lvl7pPr marL="2743234" indent="0" algn="ctr">
              <a:buNone/>
              <a:defRPr sz="1600"/>
            </a:lvl7pPr>
            <a:lvl8pPr marL="3200440" indent="0" algn="ctr">
              <a:buNone/>
              <a:defRPr sz="1600"/>
            </a:lvl8pPr>
            <a:lvl9pPr marL="3657646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F840B38-48AC-BD61-642B-6914F0BD74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C39BA9A-27A4-B9A0-5750-C58DB7DF19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FAA85EB-28CA-2E42-6BE7-1984BF3EF7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4244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E891138-4202-86C8-1CC9-FE6F9D394D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9373C22-809C-2FD3-CFB8-D8EC94FDC2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6B8FB60-9712-E4D0-FA1B-9031C4542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4532722-AA99-292D-5A31-B4DE9762BE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BEBADCB-FC9C-283F-A304-19A4C0DAC6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5178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F820ED6-E050-82F7-AC11-B1F9B815A7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DD26BFF-DF2B-61E4-8276-47C371853B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11" indent="0">
              <a:buNone/>
              <a:defRPr sz="1801">
                <a:solidFill>
                  <a:schemeClr val="tx1">
                    <a:tint val="75000"/>
                  </a:schemeClr>
                </a:solidFill>
              </a:defRPr>
            </a:lvl3pPr>
            <a:lvl4pPr marL="1371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4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E2B0817-6BC8-987A-A472-01650448E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C4165168-8EC2-4FE0-6707-52D0A14127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20A00A0-9F2C-54DB-F871-1FE1A061A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971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7B2CC8-0057-0EB6-1670-55BC65284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03AA3119-7172-4F68-3DA7-85674E9E189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BBC3B28E-D7F0-FB67-8CE3-B485A39B3A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6E881BE-2896-04E5-D741-47D7C471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154A3BDA-C746-C687-1878-D4212122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1B6B1BBB-9AE4-71D4-C86C-9980D9CAA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10838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F67A996-52F3-E107-EA74-BC9335E40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3AD92D97-F788-B312-14BD-279C3149D5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088C10FB-1858-369A-00E4-4AF2F29654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64C34070-D3C9-5B1F-3995-9CE7F3E6F1E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6" indent="0">
              <a:buNone/>
              <a:defRPr sz="2000" b="1"/>
            </a:lvl2pPr>
            <a:lvl3pPr marL="914411" indent="0">
              <a:buNone/>
              <a:defRPr sz="1801" b="1"/>
            </a:lvl3pPr>
            <a:lvl4pPr marL="1371617" indent="0">
              <a:buNone/>
              <a:defRPr sz="1600" b="1"/>
            </a:lvl4pPr>
            <a:lvl5pPr marL="1828823" indent="0">
              <a:buNone/>
              <a:defRPr sz="1600" b="1"/>
            </a:lvl5pPr>
            <a:lvl6pPr marL="2286029" indent="0">
              <a:buNone/>
              <a:defRPr sz="1600" b="1"/>
            </a:lvl6pPr>
            <a:lvl7pPr marL="2743234" indent="0">
              <a:buNone/>
              <a:defRPr sz="1600" b="1"/>
            </a:lvl7pPr>
            <a:lvl8pPr marL="3200440" indent="0">
              <a:buNone/>
              <a:defRPr sz="1600" b="1"/>
            </a:lvl8pPr>
            <a:lvl9pPr marL="3657646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4A166F41-8D5B-9D0A-7495-5201C8152A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F5638188-C3E5-6B87-062F-A535C012E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7F2CB6DB-8D86-4CC2-54E1-B59EA3579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914367F5-05AE-42C8-33F4-D006EAA2E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54716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8561853-3F39-9E0D-C9AD-141CAFC2A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9FA1901-BD2D-65FA-EAEF-401E1E2FE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6F0EB96-6FB6-C0F1-EA2B-947F02440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63E58A2-1F6C-B100-F51B-EAFB5598C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55647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5B6C678B-D564-F782-03B8-EF03323C6C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3CB3FF60-8703-7136-E250-4F8EE9BA5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683B2C9-FBA0-D046-5F2B-B99D08C61A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51710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FD0F82-41FC-895B-A26A-2E653D2C6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EFEBCC9B-6A79-C9FE-A294-30ED94A24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E8410942-0982-917A-E5D6-1F3A29AB3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38FE047-D397-89F3-6104-7F3756D0A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55619177-A5C9-9B04-91C0-3D5AC8517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8D548F8-3EFB-C7BE-3FE9-E50062DA3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42847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B326B2-5361-0BE0-5D04-C5AD10898D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46793442-4D7C-28A5-3AB8-6AD2F68714A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8943971E-C648-D644-3514-5323B95F6A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6" indent="0">
              <a:buNone/>
              <a:defRPr sz="1401"/>
            </a:lvl2pPr>
            <a:lvl3pPr marL="914411" indent="0">
              <a:buNone/>
              <a:defRPr sz="1200"/>
            </a:lvl3pPr>
            <a:lvl4pPr marL="1371617" indent="0">
              <a:buNone/>
              <a:defRPr sz="1001"/>
            </a:lvl4pPr>
            <a:lvl5pPr marL="1828823" indent="0">
              <a:buNone/>
              <a:defRPr sz="1001"/>
            </a:lvl5pPr>
            <a:lvl6pPr marL="2286029" indent="0">
              <a:buNone/>
              <a:defRPr sz="1001"/>
            </a:lvl6pPr>
            <a:lvl7pPr marL="2743234" indent="0">
              <a:buNone/>
              <a:defRPr sz="1001"/>
            </a:lvl7pPr>
            <a:lvl8pPr marL="3200440" indent="0">
              <a:buNone/>
              <a:defRPr sz="1001"/>
            </a:lvl8pPr>
            <a:lvl9pPr marL="3657646" indent="0">
              <a:buNone/>
              <a:defRPr sz="100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382BCAFB-79E9-2C7A-9BDE-CD36BC7EC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F3D0E201-C813-B7DA-E477-5B1B66B41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24F8263D-2B77-5605-4506-333B07F79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1207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A0EF78C-42DA-4E7E-6E67-3A2955307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35979808-9E12-465E-68D4-AB975F1943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F585F71-D9A5-D3C5-5444-A39F89E28C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6A5556F-9A72-A35C-3293-C46CC875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55BB8C2-67DF-E5FC-176C-2A5A086B5D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02506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F7B3083A-5AD3-F350-0BF2-011971C36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CC23D62-B675-296C-64ED-8F3FF57C24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C068834-0D09-4353-02FE-FB069564C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1F5E1FB-1645-D764-1EFD-3BFCDA977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B8FCA98-77E4-335D-A86D-CB211349D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42760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Kép 10">
            <a:extLst>
              <a:ext uri="{FF2B5EF4-FFF2-40B4-BE49-F238E27FC236}">
                <a16:creationId xmlns:a16="http://schemas.microsoft.com/office/drawing/2014/main" id="{152F8F52-59B1-0ABC-A706-7CA9FC790B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zöveg helye 10">
            <a:extLst>
              <a:ext uri="{FF2B5EF4-FFF2-40B4-BE49-F238E27FC236}">
                <a16:creationId xmlns:a16="http://schemas.microsoft.com/office/drawing/2014/main" id="{831FA102-844C-755E-D247-CB3718711D43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723901" y="2282671"/>
            <a:ext cx="10744201" cy="891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501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hu-HU" dirty="0"/>
              <a:t>TITLE OF PRESENTATION</a:t>
            </a:r>
          </a:p>
        </p:txBody>
      </p:sp>
      <p:sp>
        <p:nvSpPr>
          <p:cNvPr id="6" name="Szöveg helye 10">
            <a:extLst>
              <a:ext uri="{FF2B5EF4-FFF2-40B4-BE49-F238E27FC236}">
                <a16:creationId xmlns:a16="http://schemas.microsoft.com/office/drawing/2014/main" id="{DF9D8FEB-E57B-5F73-ADA2-8D7B7485DFAF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23901" y="3308057"/>
            <a:ext cx="10744201" cy="89111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subtitle</a:t>
            </a:r>
          </a:p>
        </p:txBody>
      </p:sp>
      <p:sp>
        <p:nvSpPr>
          <p:cNvPr id="7" name="Szöveg helye 10">
            <a:extLst>
              <a:ext uri="{FF2B5EF4-FFF2-40B4-BE49-F238E27FC236}">
                <a16:creationId xmlns:a16="http://schemas.microsoft.com/office/drawing/2014/main" id="{605BC215-EB6B-138C-D66F-E7064E16F28F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23901" y="4467717"/>
            <a:ext cx="10744201" cy="649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Name of Presenter</a:t>
            </a:r>
          </a:p>
        </p:txBody>
      </p:sp>
      <p:sp>
        <p:nvSpPr>
          <p:cNvPr id="8" name="Szöveg helye 10">
            <a:extLst>
              <a:ext uri="{FF2B5EF4-FFF2-40B4-BE49-F238E27FC236}">
                <a16:creationId xmlns:a16="http://schemas.microsoft.com/office/drawing/2014/main" id="{2A598985-FDB3-7140-588C-68FBF5A82B2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23901" y="5147216"/>
            <a:ext cx="10744201" cy="5301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Position of presenter</a:t>
            </a:r>
          </a:p>
        </p:txBody>
      </p:sp>
      <p:sp>
        <p:nvSpPr>
          <p:cNvPr id="9" name="Szöveg helye 10">
            <a:extLst>
              <a:ext uri="{FF2B5EF4-FFF2-40B4-BE49-F238E27FC236}">
                <a16:creationId xmlns:a16="http://schemas.microsoft.com/office/drawing/2014/main" id="{91323EAC-BA77-33AC-53B7-F24EA909AB2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23901" y="5705856"/>
            <a:ext cx="10744201" cy="649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Name / Date of event</a:t>
            </a:r>
          </a:p>
        </p:txBody>
      </p:sp>
    </p:spTree>
    <p:extLst>
      <p:ext uri="{BB962C8B-B14F-4D97-AF65-F5344CB8AC3E}">
        <p14:creationId xmlns:p14="http://schemas.microsoft.com/office/powerpoint/2010/main" val="32002424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ábláz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áblázat helye 5">
            <a:extLst>
              <a:ext uri="{FF2B5EF4-FFF2-40B4-BE49-F238E27FC236}">
                <a16:creationId xmlns:a16="http://schemas.microsoft.com/office/drawing/2014/main" id="{A3ADE164-0269-1AA2-004B-8C8A82051E1B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199" y="1579458"/>
            <a:ext cx="10515598" cy="38558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aseline="0">
                <a:latin typeface="Open Sans" panose="020B0606030504020204" pitchFamily="34" charset="0"/>
              </a:defRPr>
            </a:lvl1pPr>
          </a:lstStyle>
          <a:p>
            <a:endParaRPr lang="en-GB" noProof="0" dirty="0"/>
          </a:p>
        </p:txBody>
      </p:sp>
      <p:cxnSp>
        <p:nvCxnSpPr>
          <p:cNvPr id="8" name="Egyenes összekötő 7">
            <a:extLst>
              <a:ext uri="{FF2B5EF4-FFF2-40B4-BE49-F238E27FC236}">
                <a16:creationId xmlns:a16="http://schemas.microsoft.com/office/drawing/2014/main" id="{BF8F6AA8-C013-1657-CB5A-D3067FF15D45}"/>
              </a:ext>
            </a:extLst>
          </p:cNvPr>
          <p:cNvCxnSpPr>
            <a:cxnSpLocks/>
          </p:cNvCxnSpPr>
          <p:nvPr userDrawn="1"/>
        </p:nvCxnSpPr>
        <p:spPr>
          <a:xfrm>
            <a:off x="838202" y="1274462"/>
            <a:ext cx="10515600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zöveg helye 10">
            <a:extLst>
              <a:ext uri="{FF2B5EF4-FFF2-40B4-BE49-F238E27FC236}">
                <a16:creationId xmlns:a16="http://schemas.microsoft.com/office/drawing/2014/main" id="{D8E6700D-6881-9CCD-3252-E02F5676557B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8199" y="723315"/>
            <a:ext cx="10515598" cy="529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1" baseline="0">
                <a:solidFill>
                  <a:srgbClr val="012850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3A95F30E-3752-FDD5-6CF5-029F08D856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5992423"/>
            <a:ext cx="12192000" cy="850899"/>
          </a:xfrm>
          <a:prstGeom prst="rect">
            <a:avLst/>
          </a:prstGeom>
        </p:spPr>
      </p:pic>
      <p:sp>
        <p:nvSpPr>
          <p:cNvPr id="5" name="Szöveg helye 10">
            <a:extLst>
              <a:ext uri="{FF2B5EF4-FFF2-40B4-BE49-F238E27FC236}">
                <a16:creationId xmlns:a16="http://schemas.microsoft.com/office/drawing/2014/main" id="{8B9684C6-A248-3375-0FF0-C6345C00CCF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980821" y="6300874"/>
            <a:ext cx="7985760" cy="337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cap="all" spc="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Name of event, date</a:t>
            </a:r>
          </a:p>
        </p:txBody>
      </p:sp>
    </p:spTree>
    <p:extLst>
      <p:ext uri="{BB962C8B-B14F-4D97-AF65-F5344CB8AC3E}">
        <p14:creationId xmlns:p14="http://schemas.microsoft.com/office/powerpoint/2010/main" val="35158462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szövegblokk - 1 ké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Egyenes összekötő 9">
            <a:extLst>
              <a:ext uri="{FF2B5EF4-FFF2-40B4-BE49-F238E27FC236}">
                <a16:creationId xmlns:a16="http://schemas.microsoft.com/office/drawing/2014/main" id="{934CE5A9-19D5-B7FF-F605-96F82FA4FB0B}"/>
              </a:ext>
            </a:extLst>
          </p:cNvPr>
          <p:cNvCxnSpPr>
            <a:cxnSpLocks/>
          </p:cNvCxnSpPr>
          <p:nvPr userDrawn="1"/>
        </p:nvCxnSpPr>
        <p:spPr>
          <a:xfrm>
            <a:off x="838202" y="1274462"/>
            <a:ext cx="10515600" cy="0"/>
          </a:xfrm>
          <a:prstGeom prst="line">
            <a:avLst/>
          </a:prstGeom>
          <a:ln>
            <a:solidFill>
              <a:srgbClr val="01285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Kép helye 2">
            <a:extLst>
              <a:ext uri="{FF2B5EF4-FFF2-40B4-BE49-F238E27FC236}">
                <a16:creationId xmlns:a16="http://schemas.microsoft.com/office/drawing/2014/main" id="{23D20630-BBCE-AC6F-5896-1CEEB00154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027091" y="1579458"/>
            <a:ext cx="5326711" cy="400408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6" indent="0">
              <a:buNone/>
              <a:defRPr sz="2800"/>
            </a:lvl2pPr>
            <a:lvl3pPr marL="914411" indent="0">
              <a:buNone/>
              <a:defRPr sz="2400"/>
            </a:lvl3pPr>
            <a:lvl4pPr marL="1371617" indent="0">
              <a:buNone/>
              <a:defRPr sz="2000"/>
            </a:lvl4pPr>
            <a:lvl5pPr marL="1828823" indent="0">
              <a:buNone/>
              <a:defRPr sz="2000"/>
            </a:lvl5pPr>
            <a:lvl6pPr marL="2286029" indent="0">
              <a:buNone/>
              <a:defRPr sz="2000"/>
            </a:lvl6pPr>
            <a:lvl7pPr marL="2743234" indent="0">
              <a:buNone/>
              <a:defRPr sz="2000"/>
            </a:lvl7pPr>
            <a:lvl8pPr marL="3200440" indent="0">
              <a:buNone/>
              <a:defRPr sz="2000"/>
            </a:lvl8pPr>
            <a:lvl9pPr marL="3657646" indent="0">
              <a:buNone/>
              <a:defRPr sz="2000"/>
            </a:lvl9pPr>
          </a:lstStyle>
          <a:p>
            <a:endParaRPr lang="hu-HU" dirty="0"/>
          </a:p>
        </p:txBody>
      </p:sp>
      <p:sp>
        <p:nvSpPr>
          <p:cNvPr id="2" name="Szöveg helye 10">
            <a:extLst>
              <a:ext uri="{FF2B5EF4-FFF2-40B4-BE49-F238E27FC236}">
                <a16:creationId xmlns:a16="http://schemas.microsoft.com/office/drawing/2014/main" id="{BC05F114-74F4-CAB6-3497-7C63660FE88E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838202" y="723315"/>
            <a:ext cx="10515600" cy="52940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001" baseline="0">
                <a:solidFill>
                  <a:srgbClr val="012850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3" name="Szöveg helye 10">
            <a:extLst>
              <a:ext uri="{FF2B5EF4-FFF2-40B4-BE49-F238E27FC236}">
                <a16:creationId xmlns:a16="http://schemas.microsoft.com/office/drawing/2014/main" id="{C43265EB-5A74-13B8-25EF-C234D04EBA7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838201" y="1582986"/>
            <a:ext cx="4287982" cy="375793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tx1"/>
                </a:solidFill>
                <a:latin typeface="Open Sans" panose="020B0606030504020204" pitchFamily="34" charset="0"/>
              </a:defRPr>
            </a:lvl1pPr>
          </a:lstStyle>
          <a:p>
            <a:pPr marL="285753" marR="0" lvl="0" indent="-285753" algn="l" defTabSz="914411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Mintaszöveg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szerkesztése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1285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3" marR="0" lvl="0" indent="-285753" algn="l" defTabSz="914411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Első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szint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1285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3" marR="0" lvl="0" indent="-285753" algn="l" defTabSz="914411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Második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szint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1285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3" marR="0" lvl="0" indent="-285753" algn="l" defTabSz="914411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Harmadik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szint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1285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3" marR="0" lvl="0" indent="-285753" algn="l" defTabSz="914411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Negyedik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szint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1285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85753" marR="0" lvl="0" indent="-285753" algn="l" defTabSz="914411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Ötödik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012851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szint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srgbClr val="012851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8D274BE7-5092-852B-8ED3-491B048CC80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" y="5992423"/>
            <a:ext cx="12192000" cy="850899"/>
          </a:xfrm>
          <a:prstGeom prst="rect">
            <a:avLst/>
          </a:prstGeom>
        </p:spPr>
      </p:pic>
      <p:sp>
        <p:nvSpPr>
          <p:cNvPr id="7" name="Szöveg helye 10">
            <a:extLst>
              <a:ext uri="{FF2B5EF4-FFF2-40B4-BE49-F238E27FC236}">
                <a16:creationId xmlns:a16="http://schemas.microsoft.com/office/drawing/2014/main" id="{6A3B0492-8EDF-936E-4E1F-43BD554CF58C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2980821" y="6300874"/>
            <a:ext cx="7985760" cy="33767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 cap="all" spc="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Name of event, date</a:t>
            </a:r>
          </a:p>
        </p:txBody>
      </p:sp>
    </p:spTree>
    <p:extLst>
      <p:ext uri="{BB962C8B-B14F-4D97-AF65-F5344CB8AC3E}">
        <p14:creationId xmlns:p14="http://schemas.microsoft.com/office/powerpoint/2010/main" val="30788568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áró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B2C1FB38-D9A2-7AB6-0134-C58736ADFD5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Szöveg helye 10">
            <a:extLst>
              <a:ext uri="{FF2B5EF4-FFF2-40B4-BE49-F238E27FC236}">
                <a16:creationId xmlns:a16="http://schemas.microsoft.com/office/drawing/2014/main" id="{27654B00-1ACA-72E8-4C79-A237BB0FAEA5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723901" y="2397612"/>
            <a:ext cx="10744201" cy="17106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50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 dirty="0"/>
              <a:t>Thank you for your attention!</a:t>
            </a:r>
          </a:p>
        </p:txBody>
      </p:sp>
      <p:sp>
        <p:nvSpPr>
          <p:cNvPr id="12" name="Szöveg helye 10">
            <a:extLst>
              <a:ext uri="{FF2B5EF4-FFF2-40B4-BE49-F238E27FC236}">
                <a16:creationId xmlns:a16="http://schemas.microsoft.com/office/drawing/2014/main" id="{1B1DEF9F-AC4A-3457-057F-560795FA384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723901" y="4301824"/>
            <a:ext cx="10744201" cy="649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hu-HU" noProof="0" dirty="0" err="1"/>
              <a:t>Name</a:t>
            </a:r>
            <a:r>
              <a:rPr lang="hu-HU" noProof="0" dirty="0"/>
              <a:t> of </a:t>
            </a:r>
            <a:r>
              <a:rPr lang="en-GB" noProof="0" dirty="0"/>
              <a:t>Presenter</a:t>
            </a:r>
          </a:p>
        </p:txBody>
      </p:sp>
      <p:sp>
        <p:nvSpPr>
          <p:cNvPr id="13" name="Szöveg helye 10">
            <a:extLst>
              <a:ext uri="{FF2B5EF4-FFF2-40B4-BE49-F238E27FC236}">
                <a16:creationId xmlns:a16="http://schemas.microsoft.com/office/drawing/2014/main" id="{D2769BC2-6B1C-E731-CB6F-BC48B5D77D55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723901" y="5005912"/>
            <a:ext cx="10744201" cy="649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hu-HU" noProof="0" dirty="0" err="1"/>
              <a:t>Position</a:t>
            </a:r>
            <a:r>
              <a:rPr lang="hu-HU" noProof="0" dirty="0"/>
              <a:t> of </a:t>
            </a:r>
            <a:r>
              <a:rPr lang="hu-HU" noProof="0" dirty="0" err="1"/>
              <a:t>Presenter</a:t>
            </a:r>
            <a:endParaRPr lang="en-GB" noProof="0" dirty="0"/>
          </a:p>
        </p:txBody>
      </p:sp>
      <p:sp>
        <p:nvSpPr>
          <p:cNvPr id="14" name="Szöveg helye 10">
            <a:extLst>
              <a:ext uri="{FF2B5EF4-FFF2-40B4-BE49-F238E27FC236}">
                <a16:creationId xmlns:a16="http://schemas.microsoft.com/office/drawing/2014/main" id="{A35D0690-9E41-0FD7-2C21-CAE7926EAC53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723901" y="5705856"/>
            <a:ext cx="10744201" cy="6492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aseline="0">
                <a:solidFill>
                  <a:schemeClr val="bg1"/>
                </a:solidFill>
                <a:latin typeface="Open Sans" panose="020B0606030504020204" pitchFamily="34" charset="0"/>
              </a:defRPr>
            </a:lvl1pPr>
          </a:lstStyle>
          <a:p>
            <a:pPr lvl="0"/>
            <a:r>
              <a:rPr lang="en-GB" noProof="0" dirty="0"/>
              <a:t>Name of event, date</a:t>
            </a:r>
          </a:p>
        </p:txBody>
      </p:sp>
    </p:spTree>
    <p:extLst>
      <p:ext uri="{BB962C8B-B14F-4D97-AF65-F5344CB8AC3E}">
        <p14:creationId xmlns:p14="http://schemas.microsoft.com/office/powerpoint/2010/main" val="40976939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0EFCB1-24E9-869F-5351-E8ADC897D7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550BD4DA-F968-E89C-0C97-20D32E140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506ED8C-04D2-406D-F47A-CCA2C2EAA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95E2CFC-DE3E-E8F9-E24E-EB93896DE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914EF8D6-7DE6-9B86-5467-67F5E863E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649565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D2DCD1-86D6-2506-57AE-8B1C0FAF88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A58CB6B-5BEF-A583-0793-3CA0CF2F70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893BDE6-3686-7066-E7EA-B4BF69DE3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58920DB7-BB5D-D25B-3F5A-AE3521EF94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D70775D-A9FC-5A43-E97E-151F350A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548483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A7B7272-8C54-A31B-6967-2D61E5461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2884526-4B60-7FC1-A333-7D24D4B40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367C7ADE-5126-3A15-7364-530F31822D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11E69D7-CB01-06D5-DEEE-FDDF907D8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03FF78F-AAB7-F57F-DA36-A4CDC0424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732996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5F64520-D661-5FFF-8E31-885BC3DF6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78857C0-F357-1B4B-A2B8-64EB2E8977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4DAE5179-E838-C869-80C6-C16D0B7715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F3EAEDB-8848-5789-FC26-1EF4B5246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A1661E16-21E3-142C-8FED-0A15DFD5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F059E46-B6DB-32BA-B552-357684E172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199951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F77F6AA-E680-CFE8-EAC4-74A3137BE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13D88934-0DF7-A546-FEA0-2C05BE84A0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FC8D3E0-28E3-4603-0D31-258F84CB3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8844A4B9-3570-6B24-BD06-C4D891EA81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13FF98E0-FE82-3802-F06E-C73793B391D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2559A1A5-4359-E7CB-9402-A08D1D403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3154F32-F079-5CDA-9623-E06FB5229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18CD6342-4A04-C339-6AAB-BE545D7EB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923719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42EAA95-27FE-8EEB-9A13-5B184AE68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19F2307A-09A4-D5B5-B402-38E57D5DC6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0379AA3-F440-7C09-4263-2C757A4C7F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64B53A93-C581-66F0-DF31-4BD360C59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54865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FED34E65-140B-0597-00C0-36322CEF74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C0AB65D7-3A4C-F0FA-7D8A-13BAD539B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64543EB-D6B3-D661-85CA-DA049D493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52331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109330C-A8D2-FF9E-9072-F4C719ADE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9F42E4F9-F61C-D2C0-B290-775DFECBE8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BC6D6C63-A3ED-327E-AD33-511D4123A2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C495849-EE0A-7DF2-C49E-3196F2FF3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175DB36-CC9F-87C4-1EDD-BBA5E68431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7F2A7CF-31B4-30B9-17A2-17FE7E4B64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1548180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0C5C361-04A2-2929-66B6-448323368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8EF6214C-3A73-8D23-2E86-A1EEB99991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F3D72A6D-7561-ADF9-E29A-D54EA0457C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88F25D5F-16F1-1C24-3F04-C17D8FE6C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6263A2C0-6878-587F-54F8-997BD60E5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97C1D2A1-FBFF-F714-FE90-F7EF610C0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71186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405E363-25A0-2399-AFF5-8D23C91089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DC06DD70-24BF-EDB9-DE13-1B446DA2C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89ABCE2-9CB8-ED47-B23A-3FD0B9858E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A740620-4BA3-839A-D4B6-B0D755DB6A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850829E-21CB-47AC-D9CD-E304B7356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3089793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6A02645-555F-2FAC-3DD6-67545779A72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9B436007-DC30-574D-8F0B-93FFFA3835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2FA906A-B8F3-A8ED-142F-553092933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4B60F53-C891-CC7C-E257-6F1F0FCDF7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F137E7E-2C2F-346D-6399-22E483C21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66527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1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9353BE42-219D-6B3E-8769-35415F0A0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  <a:endParaRPr lang="en-GB"/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D8B7C842-9838-0A60-51DD-E1AE207225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GB"/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1031BF8-9799-B404-3004-94731CC67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9B224-FDDC-42D4-8318-D4E776C3E642}" type="datetimeFigureOut">
              <a:rPr lang="en-GB" smtClean="0"/>
              <a:t>12/09/2025</a:t>
            </a:fld>
            <a:endParaRPr lang="en-GB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789F5B2-32A4-3C79-23DF-16C3480EEB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E55A9665-4353-6BF7-206E-77F874B2ED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A72AB-A008-4615-BF5C-096B6FF4A4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0033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txStyles>
    <p:titleStyle>
      <a:lvl1pPr algn="l" defTabSz="91441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4" indent="-228604" algn="l" defTabSz="914411" rtl="0" eaLnBrk="1" latinLnBrk="0" hangingPunct="1">
        <a:lnSpc>
          <a:spcPct val="90000"/>
        </a:lnSpc>
        <a:spcBef>
          <a:spcPts val="1001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15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21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27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32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971838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429044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886249" indent="-228604" algn="l" defTabSz="91441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1pPr>
      <a:lvl2pPr marL="45720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2pPr>
      <a:lvl3pPr marL="914411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3pPr>
      <a:lvl4pPr marL="1371617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4pPr>
      <a:lvl5pPr marL="1828823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5pPr>
      <a:lvl6pPr marL="2286029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6pPr>
      <a:lvl7pPr marL="2743234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7pPr>
      <a:lvl8pPr marL="3200440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8pPr>
      <a:lvl9pPr marL="3657646" algn="l" defTabSz="914411" rtl="0" eaLnBrk="1" latinLnBrk="0" hangingPunct="1">
        <a:defRPr sz="18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DCDBEC8-8A60-255B-821A-54F2C2C429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7426A943-0F82-E7AE-D737-3EAFFF9B9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03D45AA6-AB9C-884D-94FA-6FB39F6926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FA3D7E-AE3C-4BAB-BAF9-CB393C6499C8}" type="datetimeFigureOut">
              <a:rPr lang="hu-HU" smtClean="0"/>
              <a:t>2025. 09. 12.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A4DE0A62-3074-F377-B712-62963A4318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F5B135D-FECA-7883-9CC4-4DA8B4E6282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21BA64-A36C-4097-9968-3FC2F2A5CF95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7822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lenard.sandor@ppk.elte.hu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11;p1">
            <a:extLst>
              <a:ext uri="{FF2B5EF4-FFF2-40B4-BE49-F238E27FC236}">
                <a16:creationId xmlns:a16="http://schemas.microsoft.com/office/drawing/2014/main" id="{99941BC1-4E01-BC5B-6C27-4DE102BFF7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96253" y="2874047"/>
            <a:ext cx="11722768" cy="1278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buSzPts val="4400"/>
            </a:pPr>
            <a:r>
              <a:rPr lang="en-US" sz="3600" cap="all" dirty="0">
                <a:solidFill>
                  <a:schemeClr val="tx1"/>
                </a:solidFill>
                <a:latin typeface="Arial Nova Light" panose="020B0304020202020204" pitchFamily="34" charset="0"/>
              </a:rPr>
              <a:t>The Key to the Teaching Profession:</a:t>
            </a:r>
            <a:br>
              <a:rPr lang="en-US" sz="3600" b="1" cap="all" dirty="0">
                <a:solidFill>
                  <a:schemeClr val="tx1"/>
                </a:solidFill>
                <a:latin typeface="Arial Nova Light" panose="020B0304020202020204" pitchFamily="34" charset="0"/>
              </a:rPr>
            </a:br>
            <a:r>
              <a:rPr lang="en-US" sz="3600" cap="all" dirty="0">
                <a:solidFill>
                  <a:schemeClr val="tx1"/>
                </a:solidFill>
                <a:latin typeface="Arial Nova Light" panose="020B0304020202020204" pitchFamily="34" charset="0"/>
              </a:rPr>
              <a:t>How Professional Identity Develops</a:t>
            </a:r>
            <a:br>
              <a:rPr lang="en-US" sz="3600" cap="all" dirty="0">
                <a:solidFill>
                  <a:schemeClr val="tx1"/>
                </a:solidFill>
                <a:latin typeface="Arial Nova Light" panose="020B0304020202020204" pitchFamily="34" charset="0"/>
              </a:rPr>
            </a:br>
            <a:r>
              <a:rPr lang="hu-HU" sz="4400" dirty="0"/>
              <a:t> </a:t>
            </a:r>
            <a:endParaRPr dirty="0"/>
          </a:p>
        </p:txBody>
      </p:sp>
      <p:sp>
        <p:nvSpPr>
          <p:cNvPr id="5" name="Szöveg helye 5">
            <a:extLst>
              <a:ext uri="{FF2B5EF4-FFF2-40B4-BE49-F238E27FC236}">
                <a16:creationId xmlns:a16="http://schemas.microsoft.com/office/drawing/2014/main" id="{0F143BBC-814B-19E8-38A0-8C951509F01D}"/>
              </a:ext>
            </a:extLst>
          </p:cNvPr>
          <p:cNvSpPr txBox="1">
            <a:spLocks/>
          </p:cNvSpPr>
          <p:nvPr/>
        </p:nvSpPr>
        <p:spPr>
          <a:xfrm>
            <a:off x="0" y="3983953"/>
            <a:ext cx="12192000" cy="649224"/>
          </a:xfrm>
          <a:prstGeom prst="rect">
            <a:avLst/>
          </a:prstGeom>
        </p:spPr>
        <p:txBody>
          <a:bodyPr anchor="ctr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GB" sz="1600" dirty="0">
                <a:latin typeface="Arial Nova Light" panose="020B0304020202020204" pitchFamily="34" charset="0"/>
              </a:rPr>
              <a:t>ATEE 2025 Annual Conference – Dublin, 26-29 August 2025</a:t>
            </a: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23F436F9-84B8-450C-7486-1C2747475BA8}"/>
              </a:ext>
            </a:extLst>
          </p:cNvPr>
          <p:cNvSpPr txBox="1"/>
          <p:nvPr/>
        </p:nvSpPr>
        <p:spPr>
          <a:xfrm>
            <a:off x="1768202" y="4504011"/>
            <a:ext cx="725548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tx1"/>
                </a:solidFill>
                <a:latin typeface="Arial Nova" panose="020B0504020202020204" pitchFamily="34" charset="0"/>
              </a:rPr>
              <a:t>Sándor Lénárd, PhD., Habil. Associate Professor</a:t>
            </a:r>
            <a:endParaRPr lang="hu-HU" sz="2000" dirty="0">
              <a:solidFill>
                <a:schemeClr val="tx1"/>
              </a:solidFill>
              <a:latin typeface="Arial Nova" panose="020B0504020202020204" pitchFamily="34" charset="0"/>
            </a:endParaRPr>
          </a:p>
          <a:p>
            <a:r>
              <a:rPr lang="hu-HU" sz="2000" dirty="0">
                <a:solidFill>
                  <a:schemeClr val="tx1"/>
                </a:solidFill>
                <a:latin typeface="Arial Nova" panose="020B0504020202020204" pitchFamily="34" charset="0"/>
              </a:rPr>
              <a:t>Nóra Rapos, Dóra </a:t>
            </a:r>
            <a:r>
              <a:rPr lang="hu-HU" sz="2000" dirty="0" err="1">
                <a:solidFill>
                  <a:schemeClr val="tx1"/>
                </a:solidFill>
                <a:latin typeface="Arial Nova" panose="020B0504020202020204" pitchFamily="34" charset="0"/>
              </a:rPr>
              <a:t>Czirfusz</a:t>
            </a:r>
            <a:r>
              <a:rPr lang="hu-HU" sz="2000" dirty="0">
                <a:solidFill>
                  <a:schemeClr val="tx1"/>
                </a:solidFill>
                <a:latin typeface="Arial Nova" panose="020B0504020202020204" pitchFamily="34" charset="0"/>
              </a:rPr>
              <a:t>, Orsolya Horváth, Ildikó Vörös</a:t>
            </a:r>
            <a:r>
              <a:rPr lang="en-GB" sz="2000" dirty="0">
                <a:solidFill>
                  <a:schemeClr val="tx1"/>
                </a:solidFill>
                <a:latin typeface="Arial Nova" panose="020B0504020202020204" pitchFamily="34" charset="0"/>
              </a:rPr>
              <a:t> 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89F7152-79C4-9BBC-74BD-F1E20AEA3A02}"/>
              </a:ext>
            </a:extLst>
          </p:cNvPr>
          <p:cNvSpPr txBox="1"/>
          <p:nvPr/>
        </p:nvSpPr>
        <p:spPr>
          <a:xfrm>
            <a:off x="348475" y="5563692"/>
            <a:ext cx="828488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GB" sz="1600" b="1" dirty="0">
                <a:solidFill>
                  <a:schemeClr val="tx1"/>
                </a:solidFill>
                <a:latin typeface="Arial Nova Light" panose="020B0304020202020204" pitchFamily="34" charset="0"/>
              </a:rPr>
              <a:t>ELTE Faculty of Education and Psychology </a:t>
            </a:r>
          </a:p>
          <a:p>
            <a:pPr algn="just"/>
            <a:r>
              <a:rPr lang="en-GB" sz="1600" dirty="0">
                <a:solidFill>
                  <a:schemeClr val="tx1"/>
                </a:solidFill>
                <a:latin typeface="Arial Nova Light" panose="020B0304020202020204" pitchFamily="34" charset="0"/>
              </a:rPr>
              <a:t>School Organization, Teacher Education and Professional Learning Research Group</a:t>
            </a:r>
            <a:endParaRPr lang="hu-HU" sz="160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E1F6015-9653-2E6D-BFBB-0DAF47E6B860}"/>
              </a:ext>
            </a:extLst>
          </p:cNvPr>
          <p:cNvSpPr txBox="1"/>
          <p:nvPr/>
        </p:nvSpPr>
        <p:spPr>
          <a:xfrm>
            <a:off x="348475" y="6166989"/>
            <a:ext cx="890380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600" dirty="0">
                <a:solidFill>
                  <a:schemeClr val="tx1"/>
                </a:solidFill>
                <a:latin typeface="Arial Nova Light" panose="020B0304020202020204" pitchFamily="34" charset="0"/>
              </a:rPr>
              <a:t>The research was supported by the National Research, Development and Innovation Fund (DOKK).</a:t>
            </a:r>
            <a:endParaRPr lang="hu-HU" sz="160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pic>
        <p:nvPicPr>
          <p:cNvPr id="1026" name="Picture 2" descr="Kapcsolat – DOKK">
            <a:extLst>
              <a:ext uri="{FF2B5EF4-FFF2-40B4-BE49-F238E27FC236}">
                <a16:creationId xmlns:a16="http://schemas.microsoft.com/office/drawing/2014/main" id="{F6DB38C4-7696-8746-1FA7-4C8487EF0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3632" y="382117"/>
            <a:ext cx="228600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07FBB4BD-DDC2-5D92-4E78-65FE054E86F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79632" y="735328"/>
            <a:ext cx="4763932" cy="137181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>
          <a:extLst>
            <a:ext uri="{FF2B5EF4-FFF2-40B4-BE49-F238E27FC236}">
              <a16:creationId xmlns:a16="http://schemas.microsoft.com/office/drawing/2014/main" id="{57931224-3CBC-AFBB-B287-A306B84169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">
            <a:extLst>
              <a:ext uri="{FF2B5EF4-FFF2-40B4-BE49-F238E27FC236}">
                <a16:creationId xmlns:a16="http://schemas.microsoft.com/office/drawing/2014/main" id="{40249449-D7CA-9625-9ED4-110293D85D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GB" sz="28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.</a:t>
            </a:r>
            <a:r>
              <a:rPr lang="en-GB" sz="2800" cap="all" dirty="0">
                <a:solidFill>
                  <a:schemeClr val="tx1"/>
                </a:solidFill>
                <a:latin typeface="Arial Nova" panose="020B0504020202020204" pitchFamily="34" charset="0"/>
              </a:rPr>
              <a:t>relevance of the research</a:t>
            </a:r>
            <a:endParaRPr dirty="0">
              <a:solidFill>
                <a:schemeClr val="tx1"/>
              </a:solidFill>
            </a:endParaRPr>
          </a:p>
        </p:txBody>
      </p:sp>
      <p:sp>
        <p:nvSpPr>
          <p:cNvPr id="117" name="Google Shape;117;p2">
            <a:extLst>
              <a:ext uri="{FF2B5EF4-FFF2-40B4-BE49-F238E27FC236}">
                <a16:creationId xmlns:a16="http://schemas.microsoft.com/office/drawing/2014/main" id="{049C49BD-8C5D-7765-EE82-BED547C08010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8199" y="1262584"/>
            <a:ext cx="10676467" cy="4686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88900" indent="0" algn="just"/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The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development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of a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professional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identity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is a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crucial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aspect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of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becoming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a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teacher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. </a:t>
            </a:r>
            <a:endParaRPr lang="en-GB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88900" indent="0" algn="just"/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This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identity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is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vital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for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teacher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retention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and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reducing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attrition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(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Gaziel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1995; Hong,</a:t>
            </a:r>
            <a:r>
              <a:rPr lang="en-GB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2010). </a:t>
            </a:r>
            <a:endParaRPr lang="en-GB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88900" indent="0" algn="just"/>
            <a:endParaRPr lang="en-GB" sz="80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88900" indent="0" algn="just"/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Teachers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who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adopt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a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reflective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attitude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toward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their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identity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are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able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to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: </a:t>
            </a:r>
            <a:endParaRPr lang="en-GB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431800" indent="-342900" algn="just">
              <a:buFont typeface="Wingdings" panose="05000000000000000000" pitchFamily="2" charset="2"/>
              <a:buChar char="Ø"/>
            </a:pPr>
            <a:r>
              <a:rPr lang="hu-HU" sz="2050" i="1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Manage</a:t>
            </a:r>
            <a:r>
              <a:rPr lang="hu-HU" sz="2050" i="1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i="1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professional</a:t>
            </a:r>
            <a:r>
              <a:rPr lang="hu-HU" sz="2050" i="1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i="1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tensions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more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effectively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(Hong, Greene, &amp;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Lowery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2017;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Pillen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den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Brok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&amp;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Beijaard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2013). </a:t>
            </a:r>
            <a:endParaRPr lang="en-GB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431800" indent="-342900" algn="just">
              <a:buFont typeface="Wingdings" panose="05000000000000000000" pitchFamily="2" charset="2"/>
              <a:buChar char="Ø"/>
            </a:pP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Exhibit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i="1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higher</a:t>
            </a:r>
            <a:r>
              <a:rPr lang="hu-HU" sz="2050" i="1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i="1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emotional</a:t>
            </a:r>
            <a:r>
              <a:rPr lang="hu-HU" sz="2050" i="1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i="1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involvement</a:t>
            </a:r>
            <a:r>
              <a:rPr lang="hu-HU" sz="2050" i="1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and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commitment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(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Rots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et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., 2010;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Zembylas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2003). </a:t>
            </a:r>
            <a:endParaRPr lang="en-GB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431800" indent="-342900" algn="just">
              <a:buFont typeface="Wingdings" panose="05000000000000000000" pitchFamily="2" charset="2"/>
              <a:buChar char="Ø"/>
            </a:pP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Respond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constructively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to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educational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changes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(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Nias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1989).</a:t>
            </a:r>
            <a:endParaRPr lang="en-GB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88900" indent="0" algn="just"/>
            <a:endParaRPr lang="en-GB" sz="80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  <a:p>
            <a:pPr marL="88900" indent="0" algn="just"/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well-developed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professional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identity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also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supports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the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formation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of a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teaching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philosophy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(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Mockler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2011) and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enhances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professional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decision-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making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 (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Beijaard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Meijer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&amp; </a:t>
            </a:r>
            <a:r>
              <a:rPr lang="hu-HU" sz="2050" kern="1200" dirty="0" err="1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Verloop</a:t>
            </a:r>
            <a:r>
              <a:rPr lang="hu-HU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, 2004)</a:t>
            </a:r>
            <a:r>
              <a:rPr lang="en-GB" sz="205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.</a:t>
            </a:r>
            <a:endParaRPr lang="hu-HU" sz="205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B78C544C-FC7B-E04A-BCC6-DFDA4FBFC7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2078" y="0"/>
            <a:ext cx="4763932" cy="137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950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23;p3">
            <a:extLst>
              <a:ext uri="{FF2B5EF4-FFF2-40B4-BE49-F238E27FC236}">
                <a16:creationId xmlns:a16="http://schemas.microsoft.com/office/drawing/2014/main" id="{35C5E619-06FC-EF1D-1D72-CB07B84637F7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252248" y="1387367"/>
            <a:ext cx="4315682" cy="48954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1800" b="1" dirty="0">
                <a:latin typeface="Arial Nova Light" panose="020B0304020202020204" pitchFamily="34" charset="0"/>
              </a:rPr>
              <a:t>Purpose:</a:t>
            </a:r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r>
              <a:rPr lang="en-GB" sz="1800" dirty="0">
                <a:latin typeface="Arial Nova Light" panose="020B0304020202020204" pitchFamily="34" charset="0"/>
              </a:rPr>
              <a:t>To provide students with early experience in a school environment.</a:t>
            </a:r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r>
              <a:rPr lang="en-GB" sz="1800" dirty="0">
                <a:latin typeface="Arial Nova Light" panose="020B0304020202020204" pitchFamily="34" charset="0"/>
              </a:rPr>
              <a:t>To explore various institutions and teaching practices.</a:t>
            </a:r>
          </a:p>
          <a:p>
            <a:pPr marL="3429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r>
              <a:rPr lang="en-GB" sz="1800" dirty="0">
                <a:latin typeface="Arial Nova Light" panose="020B0304020202020204" pitchFamily="34" charset="0"/>
              </a:rPr>
              <a:t>To recognize the characteristics of different age groups and classes.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1800" b="1" dirty="0">
                <a:latin typeface="Arial Nova Light" panose="020B0304020202020204" pitchFamily="34" charset="0"/>
              </a:rPr>
              <a:t>Tasks:</a:t>
            </a:r>
          </a:p>
          <a:p>
            <a:pPr marL="342900" indent="-342900" algn="just">
              <a:buFont typeface="Courier New" panose="02070309020205020404" pitchFamily="49" charset="0"/>
              <a:buChar char="→"/>
            </a:pPr>
            <a:r>
              <a:rPr lang="en-GB" sz="1800" dirty="0">
                <a:latin typeface="Arial Nova Light" panose="020B0304020202020204" pitchFamily="34" charset="0"/>
              </a:rPr>
              <a:t>Observe classroom activities. Engage in conversations with students.</a:t>
            </a:r>
          </a:p>
          <a:p>
            <a:pPr marL="342900" indent="-342900" algn="just">
              <a:buFont typeface="Courier New" panose="02070309020205020404" pitchFamily="49" charset="0"/>
              <a:buChar char="→"/>
            </a:pPr>
            <a:r>
              <a:rPr lang="en-GB" sz="1800" dirty="0">
                <a:latin typeface="Arial Nova Light" panose="020B0304020202020204" pitchFamily="34" charset="0"/>
              </a:rPr>
              <a:t>Conduct interviews.</a:t>
            </a:r>
          </a:p>
          <a:p>
            <a:pPr marL="342900" indent="-342900" algn="just">
              <a:buFont typeface="Courier New" panose="02070309020205020404" pitchFamily="49" charset="0"/>
              <a:buChar char="→"/>
            </a:pPr>
            <a:r>
              <a:rPr lang="en-GB" sz="1800" dirty="0">
                <a:latin typeface="Arial Nova Light" panose="020B0304020202020204" pitchFamily="34" charset="0"/>
              </a:rPr>
              <a:t>Organize group leisure activities for students.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39D8109-31A7-1806-7E02-2D38615EAD65}"/>
              </a:ext>
            </a:extLst>
          </p:cNvPr>
          <p:cNvSpPr txBox="1"/>
          <p:nvPr/>
        </p:nvSpPr>
        <p:spPr>
          <a:xfrm>
            <a:off x="662151" y="575170"/>
            <a:ext cx="1087820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.</a:t>
            </a:r>
            <a:r>
              <a:rPr kumimoji="0" lang="en-GB" sz="2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Context of the research: career socialisation courses in </a:t>
            </a:r>
            <a:r>
              <a:rPr kumimoji="0" lang="en-GB" sz="2200" b="0" i="0" u="none" strike="noStrike" kern="1200" cap="all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hungary</a:t>
            </a:r>
            <a:r>
              <a:rPr kumimoji="0" lang="en-GB" sz="22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Kép 9" descr="A képen fekete, sötétsé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AD3D0256-C103-174F-47BA-1BA3CB7827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46" y="6448306"/>
            <a:ext cx="2430758" cy="360000"/>
          </a:xfrm>
          <a:prstGeom prst="rect">
            <a:avLst/>
          </a:prstGeom>
        </p:spPr>
      </p:pic>
      <p:sp>
        <p:nvSpPr>
          <p:cNvPr id="14" name="Téglalap 13">
            <a:extLst>
              <a:ext uri="{FF2B5EF4-FFF2-40B4-BE49-F238E27FC236}">
                <a16:creationId xmlns:a16="http://schemas.microsoft.com/office/drawing/2014/main" id="{A89E0425-AE72-308F-22FF-B3C90E05166F}"/>
              </a:ext>
            </a:extLst>
          </p:cNvPr>
          <p:cNvSpPr/>
          <p:nvPr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rgbClr val="64A7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F5E58D88-2C21-BE94-284F-3CE7041ACA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1925" y="1062702"/>
            <a:ext cx="7456081" cy="52938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589337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4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924822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GB" sz="2800" cap="all" dirty="0">
                <a:solidFill>
                  <a:schemeClr val="bg1"/>
                </a:solidFill>
                <a:highlight>
                  <a:srgbClr val="000000"/>
                </a:highlight>
                <a:latin typeface="Arial Nova Light" panose="020B0304020202020204" pitchFamily="34" charset="0"/>
              </a:rPr>
              <a:t>1.</a:t>
            </a:r>
            <a:r>
              <a:rPr lang="en-GB" sz="2800" cap="all" dirty="0">
                <a:highlight>
                  <a:srgbClr val="000000"/>
                </a:highlight>
                <a:latin typeface="Arial Nova Light" panose="020B0304020202020204" pitchFamily="34" charset="0"/>
              </a:rPr>
              <a:t> </a:t>
            </a:r>
            <a:r>
              <a:rPr lang="en-GB" sz="2800" cap="all" dirty="0">
                <a:solidFill>
                  <a:schemeClr val="tx1"/>
                </a:solidFill>
                <a:latin typeface="Arial Nova Light" panose="020B0304020202020204" pitchFamily="34" charset="0"/>
              </a:rPr>
              <a:t>Research</a:t>
            </a:r>
            <a:r>
              <a:rPr lang="en-US" sz="2800" dirty="0">
                <a:solidFill>
                  <a:schemeClr val="tx1"/>
                </a:solidFill>
                <a:latin typeface="Arial Nova Light" panose="020B0304020202020204" pitchFamily="34" charset="0"/>
              </a:rPr>
              <a:t>: Initiative of the Association of Teacher Educators</a:t>
            </a:r>
            <a:endParaRPr sz="2300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29" name="Google Shape;129;p4"/>
          <p:cNvSpPr txBox="1">
            <a:spLocks noGrp="1"/>
          </p:cNvSpPr>
          <p:nvPr>
            <p:ph type="body" idx="2"/>
          </p:nvPr>
        </p:nvSpPr>
        <p:spPr>
          <a:xfrm>
            <a:off x="838200" y="1277615"/>
            <a:ext cx="10515600" cy="48669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None/>
            </a:pPr>
            <a:r>
              <a:rPr lang="en-GB" sz="2400" b="1" dirty="0">
                <a:latin typeface="Arial Nova Light" panose="020B0304020202020204" pitchFamily="34" charset="0"/>
              </a:rPr>
              <a:t>R</a:t>
            </a:r>
            <a:r>
              <a:rPr lang="hu-HU" sz="2400" b="1" dirty="0" err="1">
                <a:latin typeface="Arial Nova Light" panose="020B0304020202020204" pitchFamily="34" charset="0"/>
              </a:rPr>
              <a:t>esearch</a:t>
            </a:r>
            <a:r>
              <a:rPr lang="en-GB" sz="2400" b="1" dirty="0">
                <a:latin typeface="Arial Nova Light" panose="020B0304020202020204" pitchFamily="34" charset="0"/>
              </a:rPr>
              <a:t> design: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Collaborative research project: inter-institutional research group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Shared research tool: tailored with institution-specific questions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Distinct institutional studies: enhancing research at each institution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Font typeface="Courier New" panose="02070309020205020404" pitchFamily="49" charset="0"/>
              <a:buChar char="→"/>
            </a:pPr>
            <a:endParaRPr lang="hu-HU" sz="2400" b="1" dirty="0">
              <a:latin typeface="Arial Nova Light" panose="020B0304020202020204" pitchFamily="34" charset="0"/>
            </a:endParaRPr>
          </a:p>
          <a:p>
            <a:pPr marL="0" indent="0">
              <a:spcBef>
                <a:spcPts val="600"/>
              </a:spcBef>
              <a:spcAft>
                <a:spcPts val="600"/>
              </a:spcAft>
            </a:pPr>
            <a:r>
              <a:rPr lang="hu-HU" sz="2400" b="1" dirty="0" err="1">
                <a:latin typeface="Arial Nova Light" panose="020B0304020202020204" pitchFamily="34" charset="0"/>
              </a:rPr>
              <a:t>Topics</a:t>
            </a:r>
            <a:r>
              <a:rPr lang="hu-HU" sz="2400" b="1" dirty="0">
                <a:latin typeface="Arial Nova Light" panose="020B0304020202020204" pitchFamily="34" charset="0"/>
              </a:rPr>
              <a:t> / </a:t>
            </a:r>
            <a:r>
              <a:rPr lang="hu-HU" sz="2400" b="1" dirty="0" err="1">
                <a:latin typeface="Arial Nova Light" panose="020B0304020202020204" pitchFamily="34" charset="0"/>
              </a:rPr>
              <a:t>Focus</a:t>
            </a:r>
            <a:r>
              <a:rPr lang="hu-HU" sz="2400" b="1" dirty="0">
                <a:latin typeface="Arial Nova Light" panose="020B0304020202020204" pitchFamily="34" charset="0"/>
              </a:rPr>
              <a:t> </a:t>
            </a:r>
            <a:r>
              <a:rPr lang="hu-HU" sz="2400" b="1" dirty="0" err="1">
                <a:latin typeface="Arial Nova Light" panose="020B0304020202020204" pitchFamily="34" charset="0"/>
              </a:rPr>
              <a:t>areas</a:t>
            </a:r>
            <a:r>
              <a:rPr lang="hu-HU" sz="2400" b="1" dirty="0">
                <a:latin typeface="Arial Nova Light" panose="020B0304020202020204" pitchFamily="34" charset="0"/>
              </a:rPr>
              <a:t>: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US" dirty="0">
                <a:latin typeface="Arial Nova Light" panose="020B0304020202020204" pitchFamily="34" charset="0"/>
              </a:rPr>
              <a:t>Study induction practices (longitudinal study – comparing entry and exit questionnaires with the same students or final-year students; several data points: questionnaire, focus group)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US" dirty="0">
                <a:latin typeface="Arial Nova Light" panose="020B0304020202020204" pitchFamily="34" charset="0"/>
              </a:rPr>
              <a:t>Developing of professional cooperation between university lecturers and school teachers (questionnaire, interview, case study, etc.)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chemeClr val="dk1"/>
              </a:buClr>
              <a:buSzPts val="2000"/>
              <a:buNone/>
            </a:pPr>
            <a:endParaRPr dirty="0">
              <a:latin typeface="Arial Nova Light" panose="020B03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5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GB" sz="2800" cap="all" dirty="0">
                <a:solidFill>
                  <a:schemeClr val="bg1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2.</a:t>
            </a:r>
            <a:r>
              <a:rPr lang="en-GB" sz="28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2800" cap="all" dirty="0">
                <a:solidFill>
                  <a:schemeClr val="tx1"/>
                </a:solidFill>
                <a:latin typeface="Arial Nova Light" panose="020B0304020202020204" pitchFamily="34" charset="0"/>
              </a:rPr>
              <a:t>Aims and research questions</a:t>
            </a:r>
            <a:endParaRPr sz="2800" cap="all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36" name="Google Shape;136;p5"/>
          <p:cNvSpPr txBox="1">
            <a:spLocks noGrp="1"/>
          </p:cNvSpPr>
          <p:nvPr>
            <p:ph type="body" idx="2"/>
          </p:nvPr>
        </p:nvSpPr>
        <p:spPr>
          <a:xfrm>
            <a:off x="838200" y="1262584"/>
            <a:ext cx="10515600" cy="4686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1" indent="0" algn="just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dirty="0">
                <a:latin typeface="Arial Nova Light" panose="020B0304020202020204" pitchFamily="34" charset="0"/>
              </a:rPr>
              <a:t>For students who completed the entry questionnaire, we ask:</a:t>
            </a:r>
            <a:endParaRPr lang="hu-HU" dirty="0">
              <a:latin typeface="Arial Nova Light" panose="020B0304020202020204" pitchFamily="34" charset="0"/>
            </a:endParaRPr>
          </a:p>
          <a:p>
            <a:pPr marL="0" lvl="1" indent="0" algn="just">
              <a:spcBef>
                <a:spcPts val="600"/>
              </a:spcBef>
              <a:spcAft>
                <a:spcPts val="600"/>
              </a:spcAft>
              <a:buNone/>
            </a:pPr>
            <a:endParaRPr lang="hu-HU" dirty="0">
              <a:latin typeface="Arial Nova Light" panose="020B0304020202020204" pitchFamily="34" charset="0"/>
            </a:endParaRP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What defines the professional identity of student teachers before they begin their induction practice?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What factors contribute to their career motivation?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How do they perceive their teacher self-image and self-efficacy?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How do they interpret the role of a teacher?</a:t>
            </a:r>
          </a:p>
          <a:p>
            <a:pPr marL="342900" lvl="1" indent="-342900" algn="just">
              <a:spcBef>
                <a:spcPts val="60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dirty="0">
                <a:latin typeface="Arial Nova Light" panose="020B0304020202020204" pitchFamily="34" charset="0"/>
              </a:rPr>
              <a:t>What is the relationship between these three factors and the student's prior professional experience or gender?</a:t>
            </a:r>
            <a:endParaRPr sz="2000" dirty="0">
              <a:latin typeface="Arial Nova Light" panose="020B0304020202020204" pitchFamily="34" charset="0"/>
            </a:endParaRPr>
          </a:p>
          <a:p>
            <a:pPr marL="3429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None/>
            </a:pPr>
            <a:endParaRPr dirty="0"/>
          </a:p>
          <a:p>
            <a:pPr marL="342900" lvl="0" indent="-215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pen Sans"/>
              <a:buNone/>
            </a:pPr>
            <a:endParaRPr dirty="0"/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E14365BD-D656-741D-62A2-882795CFF1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6858" y="5448778"/>
            <a:ext cx="4763932" cy="137181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6080AD-42E2-EEF8-A4D0-0EEA93EFBD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3">
            <a:extLst>
              <a:ext uri="{FF2B5EF4-FFF2-40B4-BE49-F238E27FC236}">
                <a16:creationId xmlns:a16="http://schemas.microsoft.com/office/drawing/2014/main" id="{E054B7CA-6E91-FEAD-AC89-B87D79CDE4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29196F0A-FDAA-89EC-844A-8882262B63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11" y="204202"/>
            <a:ext cx="11093578" cy="832862"/>
          </a:xfrm>
        </p:spPr>
        <p:txBody>
          <a:bodyPr anchor="ctr">
            <a:normAutofit/>
          </a:bodyPr>
          <a:lstStyle/>
          <a:p>
            <a:r>
              <a:rPr lang="en-GB" sz="3200" cap="all" dirty="0">
                <a:solidFill>
                  <a:schemeClr val="bg1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3.</a:t>
            </a:r>
            <a:r>
              <a:rPr lang="en-GB" sz="32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2800" cap="all" dirty="0"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research Methods</a:t>
            </a:r>
            <a:endParaRPr lang="hu-HU" sz="2800" cap="all" dirty="0">
              <a:latin typeface="Arial Nova Light" panose="020B03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8CDD848-4B21-EC6C-7A70-FA104A7C3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3816" y="1037065"/>
            <a:ext cx="5580470" cy="5620214"/>
          </a:xfrm>
        </p:spPr>
        <p:txBody>
          <a:bodyPr anchor="ctr">
            <a:normAutofit fontScale="92500" lnSpcReduction="10000"/>
          </a:bodyPr>
          <a:lstStyle/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Currently, we have entry data available from several institutions, utilising a mixed methods research design (Clark &amp; Creswell, 2011) with a focus on quantitative data. 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For our quantitative variable system, we adopted </a:t>
            </a:r>
            <a:r>
              <a:rPr lang="en-GB" sz="1600" b="1" i="1" dirty="0">
                <a:latin typeface="Arial Nova Light" panose="020B0304020202020204" pitchFamily="34" charset="0"/>
              </a:rPr>
              <a:t>the identity elements identified by Hanna (2020), </a:t>
            </a:r>
            <a:r>
              <a:rPr lang="en-GB" sz="1600" dirty="0">
                <a:latin typeface="Arial Nova Light" panose="020B0304020202020204" pitchFamily="34" charset="0"/>
              </a:rPr>
              <a:t>which include: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(1) Career motivation, (2) Self-image, (3) Task interpretation, (4) Self-efficacy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We integrated several validated tools to examine each identity element. 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To understand different perspectives, we utilised </a:t>
            </a:r>
            <a:r>
              <a:rPr lang="en-GB" sz="1600" b="1" i="1" dirty="0">
                <a:latin typeface="Arial Nova Light" panose="020B0304020202020204" pitchFamily="34" charset="0"/>
              </a:rPr>
              <a:t>scales from TALIS (2018) and de Vries (2013).</a:t>
            </a:r>
            <a:r>
              <a:rPr lang="en-GB" sz="1600" dirty="0">
                <a:latin typeface="Arial Nova Light" panose="020B0304020202020204" pitchFamily="34" charset="0"/>
              </a:rPr>
              <a:t> 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To analyse the learning environment, specifically regarding induction courses and practice, we employed an adapted version of the </a:t>
            </a:r>
            <a:r>
              <a:rPr lang="en-GB" sz="1600" b="1" i="1" dirty="0">
                <a:latin typeface="Arial Nova Light" panose="020B0304020202020204" pitchFamily="34" charset="0"/>
              </a:rPr>
              <a:t>coherence scale developed by </a:t>
            </a:r>
            <a:r>
              <a:rPr lang="en-GB" sz="1600" b="1" i="1" dirty="0" err="1">
                <a:latin typeface="Arial Nova Light" panose="020B0304020202020204" pitchFamily="34" charset="0"/>
              </a:rPr>
              <a:t>Canrinus</a:t>
            </a:r>
            <a:r>
              <a:rPr lang="en-GB" sz="1600" b="1" i="1" dirty="0">
                <a:latin typeface="Arial Nova Light" panose="020B0304020202020204" pitchFamily="34" charset="0"/>
              </a:rPr>
              <a:t> et al. (2017) </a:t>
            </a:r>
            <a:r>
              <a:rPr lang="en-GB" sz="1600" dirty="0">
                <a:latin typeface="Arial Nova Light" panose="020B0304020202020204" pitchFamily="34" charset="0"/>
              </a:rPr>
              <a:t>(Rapos et al., 2022). 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For mapping learning activities, we used </a:t>
            </a:r>
            <a:r>
              <a:rPr lang="en-GB" sz="1600" b="1" i="1" dirty="0">
                <a:latin typeface="Arial Nova Light" panose="020B0304020202020204" pitchFamily="34" charset="0"/>
              </a:rPr>
              <a:t>question sets created by Rapos et al. (2020, 2022)</a:t>
            </a:r>
            <a:r>
              <a:rPr lang="en-GB" sz="1600" dirty="0">
                <a:latin typeface="Arial Nova Light" panose="020B0304020202020204" pitchFamily="34" charset="0"/>
              </a:rPr>
              <a:t>.</a:t>
            </a:r>
            <a:endParaRPr lang="hu-HU" sz="1600" dirty="0">
              <a:latin typeface="Arial Nova Light" panose="020B0304020202020204" pitchFamily="34" charset="0"/>
            </a:endParaRPr>
          </a:p>
        </p:txBody>
      </p:sp>
      <p:pic>
        <p:nvPicPr>
          <p:cNvPr id="8" name="Kép 7" descr="A képen fekete, sötétsé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81768CBA-990C-1035-8D60-24237CEF82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46" y="6448306"/>
            <a:ext cx="2430758" cy="360000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60E1ACF6-EF12-C406-3328-620B2493C185}"/>
              </a:ext>
            </a:extLst>
          </p:cNvPr>
          <p:cNvSpPr/>
          <p:nvPr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rgbClr val="64A7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CDB4DAB0-6AB8-1721-AC0D-227F682C8F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4286" y="1481159"/>
            <a:ext cx="6297714" cy="3895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38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25F50C1-8E74-C96A-92D2-088B80B7B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3">
            <a:extLst>
              <a:ext uri="{FF2B5EF4-FFF2-40B4-BE49-F238E27FC236}">
                <a16:creationId xmlns:a16="http://schemas.microsoft.com/office/drawing/2014/main" id="{54CDB7EC-CA45-850D-55A3-8CA52754E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5719BBB3-0D97-B745-00AF-D9222DB15A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11" y="204202"/>
            <a:ext cx="11093578" cy="832862"/>
          </a:xfrm>
        </p:spPr>
        <p:txBody>
          <a:bodyPr anchor="ctr">
            <a:normAutofit/>
          </a:bodyPr>
          <a:lstStyle/>
          <a:p>
            <a:r>
              <a:rPr lang="en-GB" sz="3200" cap="all" dirty="0">
                <a:solidFill>
                  <a:schemeClr val="bg1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4.</a:t>
            </a:r>
            <a:r>
              <a:rPr lang="en-GB" sz="32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2800" cap="all" dirty="0"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Set of research variables</a:t>
            </a:r>
            <a:endParaRPr lang="hu-HU" sz="2800" cap="all" dirty="0">
              <a:latin typeface="Arial Nova Light" panose="020B0304020202020204" pitchFamily="34" charset="0"/>
              <a:ea typeface="Open Sans"/>
              <a:cs typeface="Open Sans"/>
              <a:sym typeface="Open Sans"/>
            </a:endParaRP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297C48F4-083A-4115-E6A6-69BC18067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634" y="2139922"/>
            <a:ext cx="2051824" cy="3615220"/>
          </a:xfrm>
        </p:spPr>
        <p:txBody>
          <a:bodyPr anchor="ctr">
            <a:normAutofit/>
          </a:bodyPr>
          <a:lstStyle/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All scales used in the research show acceptable internal consistency.</a:t>
            </a:r>
          </a:p>
          <a:p>
            <a:pPr algn="just">
              <a:lnSpc>
                <a:spcPct val="134000"/>
              </a:lnSpc>
              <a:spcBef>
                <a:spcPts val="0"/>
              </a:spcBef>
              <a:spcAft>
                <a:spcPts val="600"/>
              </a:spcAft>
              <a:buFont typeface="Courier New" panose="02070309020205020404" pitchFamily="49" charset="0"/>
              <a:buChar char="→"/>
            </a:pPr>
            <a:r>
              <a:rPr lang="en-GB" sz="1600" dirty="0">
                <a:latin typeface="Arial Nova Light" panose="020B0304020202020204" pitchFamily="34" charset="0"/>
              </a:rPr>
              <a:t>Cronbach’s alpha values range between 0.646 and 0.891</a:t>
            </a:r>
          </a:p>
        </p:txBody>
      </p:sp>
      <p:pic>
        <p:nvPicPr>
          <p:cNvPr id="8" name="Kép 7" descr="A képen fekete, sötétsé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4715746D-232B-B581-E3F4-7B10C120E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46" y="6448306"/>
            <a:ext cx="2430758" cy="360000"/>
          </a:xfrm>
          <a:prstGeom prst="rect">
            <a:avLst/>
          </a:prstGeom>
        </p:spPr>
      </p:pic>
      <p:sp>
        <p:nvSpPr>
          <p:cNvPr id="9" name="Téglalap 8">
            <a:extLst>
              <a:ext uri="{FF2B5EF4-FFF2-40B4-BE49-F238E27FC236}">
                <a16:creationId xmlns:a16="http://schemas.microsoft.com/office/drawing/2014/main" id="{E4F3EA19-F35E-5D84-680C-1B5C7C3762A7}"/>
              </a:ext>
            </a:extLst>
          </p:cNvPr>
          <p:cNvSpPr/>
          <p:nvPr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rgbClr val="64A7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7" name="Google Shape;148;p7">
            <a:extLst>
              <a:ext uri="{FF2B5EF4-FFF2-40B4-BE49-F238E27FC236}">
                <a16:creationId xmlns:a16="http://schemas.microsoft.com/office/drawing/2014/main" id="{10D94DC7-3D19-D4CF-B9E9-D9C7D0F2CD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39831433"/>
              </p:ext>
            </p:extLst>
          </p:nvPr>
        </p:nvGraphicFramePr>
        <p:xfrm>
          <a:off x="2446404" y="998837"/>
          <a:ext cx="9301650" cy="5465395"/>
        </p:xfrm>
        <a:graphic>
          <a:graphicData uri="http://schemas.openxmlformats.org/drawingml/2006/table">
            <a:tbl>
              <a:tblPr bandRow="1">
                <a:tableStyleId>{8887B176-5A3B-4CDD-8B1C-1BC1700D0CAE}</a:tableStyleId>
              </a:tblPr>
              <a:tblGrid>
                <a:gridCol w="1725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57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342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600" b="1" u="none" strike="noStrike" cap="none" dirty="0">
                          <a:latin typeface="Arial Nova Light" panose="020B0304020202020204" pitchFamily="34" charset="0"/>
                        </a:rPr>
                        <a:t>Personal factors of teacher identity </a:t>
                      </a:r>
                      <a:r>
                        <a:rPr lang="en-GB" sz="1600" b="0" u="none" strike="noStrike" cap="none" dirty="0">
                          <a:latin typeface="Arial Nova Light" panose="020B0304020202020204" pitchFamily="34" charset="0"/>
                        </a:rPr>
                        <a:t>(Hanna, 2020)</a:t>
                      </a:r>
                      <a:endParaRPr sz="1600" b="0" u="none" strike="noStrike" cap="none" dirty="0"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 anchor="ctr"/>
                </a:tc>
                <a:tc>
                  <a:txBody>
                    <a:bodyPr/>
                    <a:lstStyle/>
                    <a:p>
                      <a:pPr marL="342900" marR="0" lvl="0" indent="-165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career motivation (Fit - Choice, 2007 based on Paksi 2023)</a:t>
                      </a:r>
                    </a:p>
                    <a:p>
                      <a:pPr marL="342900" marR="0" lvl="0" indent="-165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teacher self-image (Hanna, 2020)</a:t>
                      </a:r>
                    </a:p>
                    <a:p>
                      <a:pPr marL="342900" marR="0" lvl="0" indent="-165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self-efficacy (Schwarzer-Jerusalem based on Kopp, 1993) </a:t>
                      </a:r>
                    </a:p>
                    <a:p>
                      <a:pPr marL="342900" marR="0" lvl="0" indent="-165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role and task perception (Hanna, 2020)</a:t>
                      </a:r>
                    </a:p>
                    <a:p>
                      <a:pPr marL="342900" marR="0" lvl="0" indent="-165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views on key characteristics of the SCT (TALIS, 2018)</a:t>
                      </a:r>
                    </a:p>
                    <a:p>
                      <a:pPr marL="342900" marR="0" lvl="0" indent="-16510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views on subsequent teaching (de Vries et al., 2013)</a:t>
                      </a:r>
                      <a:endParaRPr sz="1600" u="none" strike="noStrike" cap="none" dirty="0">
                        <a:latin typeface="Arial Nova Light" panose="020B0304020202020204" pitchFamily="34" charset="0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35825" marR="35825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635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hu-HU" sz="1600" b="1" u="none" strike="noStrike" cap="none" dirty="0" err="1">
                          <a:latin typeface="Arial Nova Light" panose="020B0304020202020204" pitchFamily="34" charset="0"/>
                        </a:rPr>
                        <a:t>Interpreting</a:t>
                      </a:r>
                      <a:r>
                        <a:rPr lang="hu-HU" sz="1600" b="1" u="none" strike="noStrike" cap="none" dirty="0">
                          <a:latin typeface="Arial Nova Light" panose="020B0304020202020204" pitchFamily="34" charset="0"/>
                        </a:rPr>
                        <a:t> context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(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Canrinus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et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al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., 2017; Rapos 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et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al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, 2022)</a:t>
                      </a:r>
                      <a:endParaRPr sz="1600" u="none" strike="noStrike" cap="none" dirty="0"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 anchor="ctr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600" u="none" strike="noStrike" cap="none" dirty="0">
                          <a:latin typeface="Arial Nova Light" panose="020B0304020202020204" pitchFamily="34" charset="0"/>
                        </a:rPr>
                        <a:t>Learning environment - course-related features: 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training integration and theory - coherence of practice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process of understanding student objectives and relating them to the course objectives 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the possibility and functioning of individual learning pathways 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specificities of the course content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feedback on personal learning outcomes embedded in the process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quality of learning support</a:t>
                      </a:r>
                      <a:endParaRPr sz="1600" b="0" i="0" u="none" strike="noStrike" kern="1200" cap="none" dirty="0">
                        <a:solidFill>
                          <a:srgbClr val="000000"/>
                        </a:solidFill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626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hu-HU" sz="1600" b="1" u="none" strike="noStrike" cap="none" dirty="0" err="1">
                          <a:latin typeface="Arial Nova Light" panose="020B0304020202020204" pitchFamily="34" charset="0"/>
                        </a:rPr>
                        <a:t>Learning</a:t>
                      </a:r>
                      <a:r>
                        <a:rPr lang="hu-HU" sz="1600" b="1" u="none" strike="noStrike" cap="none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hu-HU" sz="1600" b="1" u="none" strike="noStrike" cap="none" dirty="0" err="1">
                          <a:latin typeface="Arial Nova Light" panose="020B0304020202020204" pitchFamily="34" charset="0"/>
                        </a:rPr>
                        <a:t>activities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(Rapos 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et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hu-HU" sz="1600" u="none" strike="noStrike" cap="none" dirty="0" err="1">
                          <a:latin typeface="Arial Nova Light" panose="020B0304020202020204" pitchFamily="34" charset="0"/>
                        </a:rPr>
                        <a:t>al</a:t>
                      </a:r>
                      <a:r>
                        <a:rPr lang="hu-HU" sz="1600" u="none" strike="noStrike" cap="none" dirty="0">
                          <a:latin typeface="Arial Nova Light" panose="020B0304020202020204" pitchFamily="34" charset="0"/>
                        </a:rPr>
                        <a:t>., 2022)</a:t>
                      </a:r>
                      <a:endParaRPr sz="1600" u="none" strike="noStrike" cap="none" dirty="0"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 anchor="ctr"/>
                </a:tc>
                <a:tc>
                  <a:txBody>
                    <a:bodyPr/>
                    <a:lstStyle/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learning activities 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professional knowledge - domestic competences 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professional experience 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professional networks, belonging to a professional community</a:t>
                      </a:r>
                      <a:endParaRPr sz="1600" b="0" i="0" u="none" strike="noStrike" kern="1200" cap="none" dirty="0">
                        <a:solidFill>
                          <a:srgbClr val="000000"/>
                        </a:solidFill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6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hu-HU" sz="1600" b="1" u="none" strike="noStrike" cap="none" dirty="0" err="1">
                          <a:latin typeface="Arial Nova Light" panose="020B0304020202020204" pitchFamily="34" charset="0"/>
                        </a:rPr>
                        <a:t>Background</a:t>
                      </a:r>
                      <a:r>
                        <a:rPr lang="hu-HU" sz="1600" b="1" u="none" strike="noStrike" cap="none" dirty="0">
                          <a:latin typeface="Arial Nova Light" panose="020B0304020202020204" pitchFamily="34" charset="0"/>
                        </a:rPr>
                        <a:t> </a:t>
                      </a:r>
                      <a:r>
                        <a:rPr lang="hu-HU" sz="1600" b="1" u="none" strike="noStrike" cap="none" dirty="0" err="1">
                          <a:latin typeface="Arial Nova Light" panose="020B0304020202020204" pitchFamily="34" charset="0"/>
                        </a:rPr>
                        <a:t>information</a:t>
                      </a:r>
                      <a:endParaRPr sz="1600" b="1" u="none" strike="noStrike" cap="none" dirty="0"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 anchor="ctr"/>
                </a:tc>
                <a:tc>
                  <a:txBody>
                    <a:bodyPr/>
                    <a:lstStyle/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sex</a:t>
                      </a:r>
                      <a:endParaRPr lang="hu-HU" sz="1600" b="0" i="0" u="none" strike="noStrike" kern="1200" cap="none" dirty="0">
                        <a:solidFill>
                          <a:srgbClr val="000000"/>
                        </a:solidFill>
                        <a:latin typeface="Arial Nova Light" panose="020B0304020202020204" pitchFamily="34" charset="0"/>
                        <a:cs typeface="Arial"/>
                      </a:endParaRP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hu-HU" sz="1600" b="0" i="0" u="none" strike="noStrike" kern="1200" cap="none" dirty="0" err="1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age</a:t>
                      </a:r>
                      <a:endParaRPr lang="hu-HU" sz="1600" b="0" i="0" u="none" strike="noStrike" kern="1200" cap="none" dirty="0">
                        <a:solidFill>
                          <a:srgbClr val="000000"/>
                        </a:solidFill>
                        <a:latin typeface="Arial Nova Light" panose="020B0304020202020204" pitchFamily="34" charset="0"/>
                        <a:cs typeface="Arial"/>
                      </a:endParaRP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i</a:t>
                      </a:r>
                      <a:r>
                        <a:rPr lang="hu-HU" sz="1600" b="0" i="0" u="none" strike="noStrike" kern="1200" cap="none" dirty="0" err="1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nstitution</a:t>
                      </a:r>
                      <a:r>
                        <a:rPr lang="hu-HU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,</a:t>
                      </a:r>
                    </a:p>
                    <a:p>
                      <a:pPr marL="342900" marR="0" lvl="0" indent="-165100" algn="just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900"/>
                        <a:buFont typeface="Arial" panose="020B0604020202020204" pitchFamily="34" charset="0"/>
                        <a:buChar char="•"/>
                      </a:pPr>
                      <a:r>
                        <a:rPr lang="en-GB" sz="1600" b="0" i="0" u="none" strike="noStrike" kern="1200" cap="none" dirty="0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d</a:t>
                      </a:r>
                      <a:r>
                        <a:rPr lang="hu-HU" sz="1600" b="0" i="0" u="none" strike="noStrike" kern="1200" cap="none" dirty="0" err="1">
                          <a:solidFill>
                            <a:srgbClr val="000000"/>
                          </a:solidFill>
                          <a:latin typeface="Arial Nova Light" panose="020B0304020202020204" pitchFamily="34" charset="0"/>
                          <a:cs typeface="Arial"/>
                        </a:rPr>
                        <a:t>epartment</a:t>
                      </a:r>
                      <a:endParaRPr sz="1600" b="0" i="0" u="none" strike="noStrike" kern="1200" cap="none" dirty="0">
                        <a:solidFill>
                          <a:srgbClr val="000000"/>
                        </a:solidFill>
                        <a:latin typeface="Arial Nova Light" panose="020B0304020202020204" pitchFamily="34" charset="0"/>
                        <a:ea typeface="Arial"/>
                        <a:cs typeface="Arial"/>
                        <a:sym typeface="Arial"/>
                      </a:endParaRPr>
                    </a:p>
                  </a:txBody>
                  <a:tcPr marL="35825" marR="35825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8733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8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en-GB" sz="3600" cap="all" dirty="0">
                <a:solidFill>
                  <a:schemeClr val="bg1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5.</a:t>
            </a:r>
            <a:r>
              <a:rPr lang="en-GB" sz="36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2800" kern="1200" cap="all" dirty="0">
                <a:solidFill>
                  <a:schemeClr val="tx1"/>
                </a:solidFill>
                <a:latin typeface="Arial Nova Light" panose="020B0304020202020204" pitchFamily="34" charset="0"/>
              </a:rPr>
              <a:t>research participants</a:t>
            </a:r>
            <a:endParaRPr sz="2800" kern="1200" cap="all" dirty="0">
              <a:solidFill>
                <a:schemeClr val="tx1"/>
              </a:solidFill>
              <a:latin typeface="Arial Nova Light" panose="020B0304020202020204" pitchFamily="34" charset="0"/>
            </a:endParaRPr>
          </a:p>
        </p:txBody>
      </p:sp>
      <p:sp>
        <p:nvSpPr>
          <p:cNvPr id="157" name="Google Shape;157;p8"/>
          <p:cNvSpPr txBox="1">
            <a:spLocks noGrp="1"/>
          </p:cNvSpPr>
          <p:nvPr>
            <p:ph type="body" idx="2"/>
          </p:nvPr>
        </p:nvSpPr>
        <p:spPr>
          <a:xfrm>
            <a:off x="838200" y="1404237"/>
            <a:ext cx="10515600" cy="10937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algn="just">
              <a:lnSpc>
                <a:spcPct val="124000"/>
              </a:lnSpc>
              <a:spcBef>
                <a:spcPts val="0"/>
              </a:spcBef>
              <a:spcAft>
                <a:spcPts val="600"/>
              </a:spcAft>
              <a:buSzPts val="2400"/>
              <a:buFont typeface="Courier New" panose="02070309020205020404" pitchFamily="49" charset="0"/>
              <a:buChar char="→"/>
            </a:pPr>
            <a:r>
              <a:rPr lang="en-US" sz="150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Population: students about to start their induction practice in 2024</a:t>
            </a:r>
            <a:r>
              <a:rPr lang="hu-HU" sz="150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  <a:sym typeface="Calibri"/>
              </a:rPr>
              <a:t>. </a:t>
            </a:r>
          </a:p>
          <a:p>
            <a:pPr marL="228600" lvl="0" algn="just">
              <a:lnSpc>
                <a:spcPct val="124000"/>
              </a:lnSpc>
              <a:spcBef>
                <a:spcPts val="0"/>
              </a:spcBef>
              <a:spcAft>
                <a:spcPts val="600"/>
              </a:spcAft>
              <a:buSzPts val="2400"/>
              <a:buFont typeface="Courier New" panose="02070309020205020404" pitchFamily="49" charset="0"/>
              <a:buChar char="→"/>
            </a:pPr>
            <a:r>
              <a:rPr lang="en-US" sz="1500" kern="1200" dirty="0">
                <a:solidFill>
                  <a:schemeClr val="tx1"/>
                </a:solidFill>
                <a:latin typeface="Arial Nova Light" panose="020B0304020202020204" pitchFamily="34" charset="0"/>
                <a:ea typeface="+mn-ea"/>
                <a:cs typeface="+mn-cs"/>
              </a:rPr>
              <a:t>Sampling: conducted during the first sessions of the course</a:t>
            </a:r>
            <a:endParaRPr sz="1500" kern="1200" dirty="0">
              <a:solidFill>
                <a:schemeClr val="tx1"/>
              </a:solidFill>
              <a:latin typeface="Arial Nova Light" panose="020B03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158" name="Google Shape;158;p8"/>
          <p:cNvGraphicFramePr/>
          <p:nvPr>
            <p:extLst>
              <p:ext uri="{D42A27DB-BD31-4B8C-83A1-F6EECF244321}">
                <p14:modId xmlns:p14="http://schemas.microsoft.com/office/powerpoint/2010/main" val="988659137"/>
              </p:ext>
            </p:extLst>
          </p:nvPr>
        </p:nvGraphicFramePr>
        <p:xfrm>
          <a:off x="573250" y="2238804"/>
          <a:ext cx="11113762" cy="3490896"/>
        </p:xfrm>
        <a:graphic>
          <a:graphicData uri="http://schemas.openxmlformats.org/drawingml/2006/table">
            <a:tbl>
              <a:tblPr>
                <a:noFill/>
                <a:tableStyleId>{8887B176-5A3B-4CDD-8B1C-1BC1700D0CAE}</a:tableStyleId>
              </a:tblPr>
              <a:tblGrid>
                <a:gridCol w="3239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94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085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hu-HU" sz="1900" b="1" u="none" strike="noStrike" cap="none" dirty="0" err="1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Institution</a:t>
                      </a:r>
                      <a:endParaRPr sz="1900" b="1" u="none" strike="noStrike" cap="none" dirty="0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900" b="1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Participants</a:t>
                      </a:r>
                      <a:endParaRPr sz="1900" b="1" u="none" strike="noStrike" cap="none" dirty="0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en-GB" sz="1900" b="1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Percentage</a:t>
                      </a:r>
                      <a:r>
                        <a:rPr lang="hu-HU" sz="1900" b="1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 of </a:t>
                      </a:r>
                      <a:r>
                        <a:rPr lang="hu-HU" sz="1900" b="1" u="none" strike="noStrike" cap="none" dirty="0" err="1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women</a:t>
                      </a:r>
                      <a:endParaRPr sz="1900" b="1" u="none" strike="noStrike" cap="none" dirty="0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900"/>
                        <a:buFont typeface="Arial"/>
                        <a:buNone/>
                      </a:pPr>
                      <a:r>
                        <a:rPr lang="hu-HU" sz="1900" b="1" u="none" strike="noStrike" cap="none" dirty="0" err="1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Percentage</a:t>
                      </a:r>
                      <a:r>
                        <a:rPr lang="hu-HU" sz="1900" b="1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 of </a:t>
                      </a:r>
                      <a:r>
                        <a:rPr lang="hu-HU" sz="1900" b="1" u="none" strike="noStrike" cap="none" dirty="0" err="1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men</a:t>
                      </a:r>
                      <a:endParaRPr sz="1900" b="1" u="none" strike="noStrike" cap="none" dirty="0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hu-HU" sz="1700" u="none" strike="noStrike" cap="none" dirty="0">
                          <a:solidFill>
                            <a:schemeClr val="dk1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University of Debrecen</a:t>
                      </a:r>
                      <a:endParaRPr sz="1700" u="none" strike="noStrike" cap="none" dirty="0">
                        <a:solidFill>
                          <a:schemeClr val="dk1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hu-HU" sz="2000" u="none" strike="noStrike" cap="none" dirty="0">
                          <a:solidFill>
                            <a:srgbClr val="010205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48</a:t>
                      </a:r>
                      <a:endParaRPr sz="2000" u="none" strike="noStrike" cap="none" dirty="0">
                        <a:solidFill>
                          <a:srgbClr val="010205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68,8</a:t>
                      </a:r>
                      <a:endParaRPr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31,3</a:t>
                      </a:r>
                      <a:endParaRPr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hu-HU" sz="1700" u="none" strike="noStrike" cap="none" dirty="0">
                          <a:solidFill>
                            <a:schemeClr val="dk1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Eötvös Loránd University</a:t>
                      </a:r>
                      <a:endParaRPr sz="1700" u="none" strike="noStrike" cap="none" dirty="0">
                        <a:solidFill>
                          <a:schemeClr val="dk1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hu-HU" sz="2000" u="none" strike="noStrike" cap="none">
                          <a:solidFill>
                            <a:srgbClr val="010205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143</a:t>
                      </a:r>
                      <a:endParaRPr sz="2000" u="none" strike="noStrike" cap="none">
                        <a:solidFill>
                          <a:srgbClr val="010205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70,1</a:t>
                      </a:r>
                      <a:endParaRPr sz="1800" u="none" strike="noStrike" cap="none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29,9</a:t>
                      </a:r>
                      <a:endParaRPr sz="1800" u="none" strike="noStrike" cap="none" dirty="0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hu-HU" sz="1700" u="none" strike="noStrike" cap="none" dirty="0">
                          <a:solidFill>
                            <a:schemeClr val="dk1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University of Miskolc</a:t>
                      </a:r>
                      <a:endParaRPr sz="1700" u="none" strike="noStrike" cap="none" dirty="0">
                        <a:solidFill>
                          <a:schemeClr val="dk1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hu-HU" sz="2000" u="none" strike="noStrike" cap="none">
                          <a:solidFill>
                            <a:srgbClr val="010205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29</a:t>
                      </a:r>
                      <a:endParaRPr sz="2000" u="none" strike="noStrike" cap="none">
                        <a:solidFill>
                          <a:srgbClr val="010205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B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hu-HU" sz="180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62</a:t>
                      </a:r>
                      <a:r>
                        <a:rPr lang="hu-HU">
                          <a:latin typeface="Arial Nova Light" panose="020B0304020202020204" pitchFamily="34" charset="0"/>
                        </a:rPr>
                        <a:t>,1</a:t>
                      </a:r>
                      <a:endParaRPr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37,9</a:t>
                      </a:r>
                      <a:endParaRPr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hu-HU" sz="1700" u="none" strike="noStrike" cap="none" dirty="0">
                          <a:solidFill>
                            <a:schemeClr val="dk1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University of Nyíregyháza</a:t>
                      </a:r>
                      <a:endParaRPr sz="1700" u="none" strike="noStrike" cap="none" dirty="0">
                        <a:solidFill>
                          <a:schemeClr val="dk1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hu-HU" sz="2000" u="none" strike="noStrike" cap="none">
                          <a:solidFill>
                            <a:srgbClr val="010205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79</a:t>
                      </a:r>
                      <a:endParaRPr sz="2000" u="none" strike="noStrike" cap="none">
                        <a:solidFill>
                          <a:srgbClr val="010205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60,8</a:t>
                      </a:r>
                      <a:endParaRPr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39,2</a:t>
                      </a:r>
                      <a:endParaRPr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hu-HU" sz="1700" u="none" strike="noStrike" cap="none" dirty="0">
                          <a:solidFill>
                            <a:schemeClr val="dk1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University of Pécs</a:t>
                      </a:r>
                      <a:endParaRPr sz="1700" u="none" strike="noStrike" cap="none" dirty="0">
                        <a:solidFill>
                          <a:schemeClr val="dk1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hu-HU" sz="2000" u="none" strike="noStrike" cap="none">
                          <a:solidFill>
                            <a:srgbClr val="010205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24</a:t>
                      </a:r>
                      <a:endParaRPr sz="2000" u="none" strike="noStrike" cap="none">
                        <a:solidFill>
                          <a:srgbClr val="010205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 sz="1800" u="none" strike="noStrike" cap="none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u="none" strike="noStrike" cap="none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50</a:t>
                      </a:r>
                      <a:endParaRPr sz="1800" u="none" strike="noStrike" cap="none"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 lvl="0" indent="0" algn="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700"/>
                        <a:buFont typeface="Arial"/>
                        <a:buNone/>
                      </a:pPr>
                      <a:r>
                        <a:rPr lang="hu-HU" sz="1700" b="1" u="none" strike="noStrike" cap="none" dirty="0">
                          <a:solidFill>
                            <a:schemeClr val="dk1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Total</a:t>
                      </a:r>
                      <a:endParaRPr sz="1700" b="1" u="none" strike="noStrike" cap="none" dirty="0">
                        <a:solidFill>
                          <a:schemeClr val="dk1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hu-HU" sz="2000" b="1" u="none" strike="noStrike" cap="none" dirty="0">
                          <a:solidFill>
                            <a:srgbClr val="010205"/>
                          </a:solidFill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323</a:t>
                      </a:r>
                      <a:endParaRPr sz="2000" b="1" u="none" strike="noStrike" cap="none" dirty="0">
                        <a:solidFill>
                          <a:srgbClr val="010205"/>
                        </a:solidFill>
                        <a:latin typeface="Arial Nova Light" panose="020B0304020202020204" pitchFamily="34" charset="0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28575" marR="2857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solidFill>
                      <a:srgbClr val="F9F9F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b="1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57,5</a:t>
                      </a:r>
                      <a:endParaRPr b="1" dirty="0"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hu-HU" sz="1800" b="1" u="none" strike="noStrike" cap="none" dirty="0">
                          <a:latin typeface="Arial Nova Light" panose="020B0304020202020204" pitchFamily="34" charset="0"/>
                          <a:ea typeface="Calibri"/>
                          <a:cs typeface="Calibri"/>
                          <a:sym typeface="Calibri"/>
                        </a:rPr>
                        <a:t>42,5</a:t>
                      </a:r>
                      <a:endParaRPr b="1" dirty="0">
                        <a:latin typeface="Arial Nova Light" panose="020B0304020202020204" pitchFamily="34" charset="0"/>
                      </a:endParaRPr>
                    </a:p>
                  </a:txBody>
                  <a:tcPr marL="91425" marR="91425" marT="91425" marB="91425">
                    <a:lnL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64A70B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9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6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8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self efficacy and gender</a:t>
            </a:r>
          </a:p>
          <a:p>
            <a:pPr marL="0" indent="0">
              <a:spcBef>
                <a:spcPts val="0"/>
              </a:spcBef>
            </a:pPr>
            <a:endParaRPr lang="hu-HU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None/>
            </a:pPr>
            <a:endParaRPr dirty="0"/>
          </a:p>
        </p:txBody>
      </p:sp>
      <p:sp>
        <p:nvSpPr>
          <p:cNvPr id="164" name="Google Shape;164;p9"/>
          <p:cNvSpPr txBox="1">
            <a:spLocks noGrp="1"/>
          </p:cNvSpPr>
          <p:nvPr>
            <p:ph type="body" idx="2"/>
          </p:nvPr>
        </p:nvSpPr>
        <p:spPr>
          <a:xfrm>
            <a:off x="451556" y="1438709"/>
            <a:ext cx="11559822" cy="44202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indent="-11113" algn="just"/>
            <a:r>
              <a:rPr lang="en-GB" sz="2200" dirty="0">
                <a:latin typeface="Arial Nova Light" panose="020B0304020202020204" pitchFamily="34" charset="0"/>
              </a:rPr>
              <a:t>In the analysis of two self-efficacy statements, we observed a significant relationship with gender, as indicated by the t-test results:</a:t>
            </a:r>
          </a:p>
          <a:p>
            <a:pPr algn="just"/>
            <a:r>
              <a:rPr lang="en-US" sz="2200" i="1" dirty="0">
                <a:latin typeface="Arial Nova Light" panose="020B0304020202020204" pitchFamily="34" charset="0"/>
              </a:rPr>
              <a:t>If someone opposes me, I find a way to achieve what I want.</a:t>
            </a:r>
            <a:endParaRPr lang="en-US" sz="2200" dirty="0">
              <a:latin typeface="Arial Nova Light" panose="020B0304020202020204" pitchFamily="34" charset="0"/>
            </a:endParaRP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hu-HU" sz="2400" dirty="0" err="1">
                <a:latin typeface="Arial Nova Light" panose="020B0304020202020204" pitchFamily="34" charset="0"/>
              </a:rPr>
              <a:t>M</a:t>
            </a:r>
            <a:r>
              <a:rPr lang="hu-HU" sz="2400" baseline="-25000" dirty="0" err="1">
                <a:latin typeface="Arial Nova Light" panose="020B0304020202020204" pitchFamily="34" charset="0"/>
              </a:rPr>
              <a:t>women</a:t>
            </a:r>
            <a:r>
              <a:rPr lang="hu-HU" sz="2400" dirty="0">
                <a:latin typeface="Arial Nova Light" panose="020B0304020202020204" pitchFamily="34" charset="0"/>
              </a:rPr>
              <a:t>=3,45,</a:t>
            </a:r>
            <a:r>
              <a:rPr lang="hu-HU" sz="2400" baseline="-25000" dirty="0">
                <a:latin typeface="Arial Nova Light" panose="020B0304020202020204" pitchFamily="34" charset="0"/>
              </a:rPr>
              <a:t>  </a:t>
            </a:r>
            <a:r>
              <a:rPr lang="hu-HU" sz="2400" dirty="0" err="1">
                <a:latin typeface="Arial Nova Light" panose="020B0304020202020204" pitchFamily="34" charset="0"/>
              </a:rPr>
              <a:t>SD</a:t>
            </a:r>
            <a:r>
              <a:rPr lang="hu-HU" sz="2400" baseline="-25000" dirty="0" err="1">
                <a:latin typeface="Arial Nova Light" panose="020B0304020202020204" pitchFamily="34" charset="0"/>
              </a:rPr>
              <a:t>women</a:t>
            </a:r>
            <a:r>
              <a:rPr lang="hu-HU" sz="2400" dirty="0">
                <a:latin typeface="Arial Nova Light" panose="020B0304020202020204" pitchFamily="34" charset="0"/>
              </a:rPr>
              <a:t>=0,994 ; M</a:t>
            </a:r>
            <a:r>
              <a:rPr lang="hu-HU" sz="2400" baseline="-25000" dirty="0">
                <a:latin typeface="Arial Nova Light" panose="020B0304020202020204" pitchFamily="34" charset="0"/>
              </a:rPr>
              <a:t>m</a:t>
            </a:r>
            <a:r>
              <a:rPr lang="en-GB" sz="2400" baseline="-25000" dirty="0">
                <a:latin typeface="Arial Nova Light" panose="020B0304020202020204" pitchFamily="34" charset="0"/>
              </a:rPr>
              <a:t>e</a:t>
            </a:r>
            <a:r>
              <a:rPr lang="hu-HU" sz="2400" baseline="-25000" dirty="0">
                <a:latin typeface="Arial Nova Light" panose="020B0304020202020204" pitchFamily="34" charset="0"/>
              </a:rPr>
              <a:t>n</a:t>
            </a:r>
            <a:r>
              <a:rPr lang="hu-HU" sz="2400" dirty="0">
                <a:latin typeface="Arial Nova Light" panose="020B0304020202020204" pitchFamily="34" charset="0"/>
              </a:rPr>
              <a:t>=3,82, </a:t>
            </a:r>
            <a:r>
              <a:rPr lang="hu-HU" sz="2400" dirty="0" err="1">
                <a:latin typeface="Arial Nova Light" panose="020B0304020202020204" pitchFamily="34" charset="0"/>
              </a:rPr>
              <a:t>SD</a:t>
            </a:r>
            <a:r>
              <a:rPr lang="hu-HU" sz="2400" baseline="-25000" dirty="0" err="1">
                <a:latin typeface="Arial Nova Light" panose="020B0304020202020204" pitchFamily="34" charset="0"/>
              </a:rPr>
              <a:t>m</a:t>
            </a:r>
            <a:r>
              <a:rPr lang="en-GB" sz="2400" baseline="-25000" dirty="0">
                <a:latin typeface="Arial Nova Light" panose="020B0304020202020204" pitchFamily="34" charset="0"/>
              </a:rPr>
              <a:t>e</a:t>
            </a:r>
            <a:r>
              <a:rPr lang="hu-HU" sz="2400" baseline="-25000" dirty="0">
                <a:latin typeface="Arial Nova Light" panose="020B0304020202020204" pitchFamily="34" charset="0"/>
              </a:rPr>
              <a:t>n</a:t>
            </a:r>
            <a:r>
              <a:rPr lang="hu-HU" sz="2400" dirty="0">
                <a:latin typeface="Arial Nova Light" panose="020B0304020202020204" pitchFamily="34" charset="0"/>
              </a:rPr>
              <a:t>=0,943; t(311)=-3,261, p=0,001)</a:t>
            </a:r>
          </a:p>
          <a:p>
            <a:pPr algn="just"/>
            <a:endParaRPr lang="hu-HU" sz="2200" i="1" dirty="0">
              <a:latin typeface="Arial Nova Light" panose="020B0304020202020204" pitchFamily="34" charset="0"/>
            </a:endParaRPr>
          </a:p>
          <a:p>
            <a:pPr algn="just"/>
            <a:r>
              <a:rPr lang="en-US" sz="2200" i="1" dirty="0">
                <a:latin typeface="Arial Nova Light" panose="020B0304020202020204" pitchFamily="34" charset="0"/>
              </a:rPr>
              <a:t>When I face a problem, I usually come up with several ideas for solving it.</a:t>
            </a:r>
            <a:endParaRPr lang="en-US" sz="2200" dirty="0">
              <a:latin typeface="Arial Nova Light" panose="020B0304020202020204" pitchFamily="34" charset="0"/>
            </a:endParaRPr>
          </a:p>
          <a:p>
            <a:pPr marL="520700" lvl="1" indent="-342900" algn="just"/>
            <a:r>
              <a:rPr lang="hu-HU" sz="2000" dirty="0" err="1">
                <a:latin typeface="Arial Nova Light" panose="020B0304020202020204" pitchFamily="34" charset="0"/>
              </a:rPr>
              <a:t>M</a:t>
            </a:r>
            <a:r>
              <a:rPr lang="hu-HU" sz="2000" baseline="-25000" dirty="0" err="1">
                <a:latin typeface="Arial Nova Light" panose="020B0304020202020204" pitchFamily="34" charset="0"/>
              </a:rPr>
              <a:t>women</a:t>
            </a:r>
            <a:r>
              <a:rPr lang="hu-HU" sz="2000" dirty="0">
                <a:latin typeface="Arial Nova Light" panose="020B0304020202020204" pitchFamily="34" charset="0"/>
              </a:rPr>
              <a:t>=3,74,</a:t>
            </a:r>
            <a:r>
              <a:rPr lang="hu-HU" sz="2000" baseline="-25000" dirty="0">
                <a:latin typeface="Arial Nova Light" panose="020B0304020202020204" pitchFamily="34" charset="0"/>
              </a:rPr>
              <a:t>  </a:t>
            </a:r>
            <a:r>
              <a:rPr lang="hu-HU" sz="2000" dirty="0" err="1">
                <a:latin typeface="Arial Nova Light" panose="020B0304020202020204" pitchFamily="34" charset="0"/>
              </a:rPr>
              <a:t>SD</a:t>
            </a:r>
            <a:r>
              <a:rPr lang="hu-HU" sz="2000" baseline="-25000" dirty="0" err="1">
                <a:latin typeface="Arial Nova Light" panose="020B0304020202020204" pitchFamily="34" charset="0"/>
              </a:rPr>
              <a:t>women</a:t>
            </a:r>
            <a:r>
              <a:rPr lang="hu-HU" sz="2000" dirty="0">
                <a:latin typeface="Arial Nova Light" panose="020B0304020202020204" pitchFamily="34" charset="0"/>
              </a:rPr>
              <a:t>=0,892 ; M</a:t>
            </a:r>
            <a:r>
              <a:rPr lang="hu-HU" sz="2000" baseline="-25000" dirty="0">
                <a:latin typeface="Arial Nova Light" panose="020B0304020202020204" pitchFamily="34" charset="0"/>
              </a:rPr>
              <a:t>m</a:t>
            </a:r>
            <a:r>
              <a:rPr lang="en-GB" sz="2000" baseline="-25000" dirty="0">
                <a:latin typeface="Arial Nova Light" panose="020B0304020202020204" pitchFamily="34" charset="0"/>
              </a:rPr>
              <a:t>e</a:t>
            </a:r>
            <a:r>
              <a:rPr lang="hu-HU" sz="2000" baseline="-25000" dirty="0">
                <a:latin typeface="Arial Nova Light" panose="020B0304020202020204" pitchFamily="34" charset="0"/>
              </a:rPr>
              <a:t>n</a:t>
            </a:r>
            <a:r>
              <a:rPr lang="hu-HU" sz="2000" dirty="0">
                <a:latin typeface="Arial Nova Light" panose="020B0304020202020204" pitchFamily="34" charset="0"/>
              </a:rPr>
              <a:t>=3,97, </a:t>
            </a:r>
            <a:r>
              <a:rPr lang="hu-HU" sz="2000" dirty="0" err="1">
                <a:latin typeface="Arial Nova Light" panose="020B0304020202020204" pitchFamily="34" charset="0"/>
              </a:rPr>
              <a:t>SD</a:t>
            </a:r>
            <a:r>
              <a:rPr lang="hu-HU" sz="2000" baseline="-25000" dirty="0" err="1">
                <a:latin typeface="Arial Nova Light" panose="020B0304020202020204" pitchFamily="34" charset="0"/>
              </a:rPr>
              <a:t>m</a:t>
            </a:r>
            <a:r>
              <a:rPr lang="en-GB" sz="2000" baseline="-25000" dirty="0">
                <a:latin typeface="Arial Nova Light" panose="020B0304020202020204" pitchFamily="34" charset="0"/>
              </a:rPr>
              <a:t>e</a:t>
            </a:r>
            <a:r>
              <a:rPr lang="hu-HU" sz="2000" baseline="-25000" dirty="0">
                <a:latin typeface="Arial Nova Light" panose="020B0304020202020204" pitchFamily="34" charset="0"/>
              </a:rPr>
              <a:t>n</a:t>
            </a:r>
            <a:r>
              <a:rPr lang="hu-HU" sz="2000" dirty="0">
                <a:latin typeface="Arial Nova Light" panose="020B0304020202020204" pitchFamily="34" charset="0"/>
              </a:rPr>
              <a:t>=0,880; t(311)=-2,130, p=0,017)</a:t>
            </a:r>
          </a:p>
          <a:p>
            <a:pPr marL="177800" lvl="1" indent="0" algn="just">
              <a:buNone/>
            </a:pPr>
            <a:endParaRPr lang="hu-HU" sz="2200" dirty="0">
              <a:latin typeface="Arial Nova Light" panose="020B0304020202020204" pitchFamily="34" charset="0"/>
            </a:endParaRPr>
          </a:p>
          <a:p>
            <a:pPr marL="177800" lvl="1" indent="0" algn="just">
              <a:buNone/>
            </a:pPr>
            <a:endParaRPr lang="hu-HU" sz="2200" dirty="0">
              <a:latin typeface="Arial Nova Light" panose="020B0304020202020204" pitchFamily="34" charset="0"/>
            </a:endParaRPr>
          </a:p>
          <a:p>
            <a:pPr marL="177800" lvl="1" indent="0" algn="just">
              <a:buNone/>
            </a:pPr>
            <a:r>
              <a:rPr lang="en-GB" sz="2200" b="1" dirty="0">
                <a:latin typeface="Arial Nova Light" panose="020B0304020202020204" pitchFamily="34" charset="0"/>
              </a:rPr>
              <a:t>It is more common for men to focus on problem-solving and addressing students' resistance.</a:t>
            </a:r>
            <a:endParaRPr sz="2200" b="1" dirty="0">
              <a:latin typeface="Arial Nova Light" panose="020B03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49463ed830_0_2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6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6.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8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self efficacy and experience</a:t>
            </a:r>
          </a:p>
          <a:p>
            <a:pPr marL="0" lvl="0" indent="0">
              <a:spcBef>
                <a:spcPts val="0"/>
              </a:spcBef>
            </a:pPr>
            <a:endParaRPr dirty="0"/>
          </a:p>
        </p:txBody>
      </p:sp>
      <p:sp>
        <p:nvSpPr>
          <p:cNvPr id="175" name="Google Shape;175;g349463ed830_0_2"/>
          <p:cNvSpPr txBox="1">
            <a:spLocks noGrp="1"/>
          </p:cNvSpPr>
          <p:nvPr>
            <p:ph type="body" idx="2"/>
          </p:nvPr>
        </p:nvSpPr>
        <p:spPr>
          <a:xfrm>
            <a:off x="838200" y="1418575"/>
            <a:ext cx="10515600" cy="4097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hu-HU" dirty="0">
                <a:latin typeface="Arial Nova Light" panose="020B0304020202020204" pitchFamily="34" charset="0"/>
                <a:ea typeface="Calibri"/>
                <a:cs typeface="Calibri" panose="020F0502020204030204" pitchFamily="34" charset="0"/>
                <a:sym typeface="Calibri"/>
              </a:rPr>
              <a:t>In </a:t>
            </a:r>
            <a:r>
              <a:rPr lang="en-US" dirty="0">
                <a:latin typeface="Arial Nova Light" panose="020B0304020202020204" pitchFamily="34" charset="0"/>
                <a:cs typeface="Calibri" panose="020F0502020204030204" pitchFamily="34" charset="0"/>
              </a:rPr>
              <a:t>the case of self-efficacy, we found a significant relationship with teaching-related work experience for the following statements:</a:t>
            </a: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can always solve difficult problems if I really want to.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It is not difficult for me to stick to my intentions and achieve my goals.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Thanks to my creativity, I know how to handle unexpected situations.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am sure I can manage well in unexpected situations.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With sufficient effort, I can find a solution to almost any problem.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can stay calm in the face of difficulties because I can rely on my problem-solving skills.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i="1" dirty="0">
                <a:latin typeface="Arial Nova Light" panose="020B0304020202020204" pitchFamily="34" charset="0"/>
                <a:cs typeface="Calibri" panose="020F0502020204030204" pitchFamily="34" charset="0"/>
              </a:rPr>
              <a:t>When I face a problem, I usually come up with several ideas for solving it.</a:t>
            </a:r>
            <a:endParaRPr lang="en-US" sz="18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>
              <a:buFont typeface="Arial" panose="020B0604020202020204" pitchFamily="34" charset="0"/>
              <a:buChar char="•"/>
            </a:pPr>
            <a:r>
              <a:rPr lang="en-US" sz="1800" dirty="0">
                <a:latin typeface="Arial Nova Light" panose="020B0304020202020204" pitchFamily="34" charset="0"/>
                <a:cs typeface="Calibri" panose="020F0502020204030204" pitchFamily="34" charset="0"/>
              </a:rPr>
              <a:t>Those with work experience: more confident, more creative, better at problem-solving.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endParaRPr lang="en-GB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</a:pPr>
            <a:r>
              <a:rPr lang="en-GB" b="1" dirty="0">
                <a:latin typeface="Arial Nova Light" panose="020B0304020202020204" pitchFamily="34" charset="0"/>
                <a:cs typeface="Calibri" panose="020F0502020204030204" pitchFamily="34" charset="0"/>
              </a:rPr>
              <a:t>Individuals with work experience tend to be more confident, more creative, and better at problem-solving.</a:t>
            </a:r>
            <a:endParaRPr lang="en-GB" b="1" dirty="0">
              <a:latin typeface="Arial Nova Light" panose="020B0304020202020204" pitchFamily="34" charset="0"/>
              <a:cs typeface="Calibri" panose="020F0502020204030204" pitchFamily="34" charset="0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lang="hu-HU" dirty="0">
              <a:latin typeface="Arial Nova Light" panose="020B03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</a:pPr>
            <a:endParaRPr dirty="0">
              <a:latin typeface="Arial Nova Light" panose="020B0304020202020204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4"/>
          <p:cNvSpPr txBox="1">
            <a:spLocks noGrp="1"/>
          </p:cNvSpPr>
          <p:nvPr>
            <p:ph type="body" idx="1"/>
          </p:nvPr>
        </p:nvSpPr>
        <p:spPr>
          <a:xfrm>
            <a:off x="496711" y="723315"/>
            <a:ext cx="11255021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6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8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self efficacy and </a:t>
            </a:r>
            <a:r>
              <a:rPr kumimoji="0" lang="en-GB" sz="2800" b="0" i="0" u="none" strike="noStrike" kern="1200" cap="all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professiona</a:t>
            </a:r>
            <a:r>
              <a:rPr lang="en-GB" sz="2800" kern="1200" cap="all" dirty="0">
                <a:solidFill>
                  <a:srgbClr val="000000"/>
                </a:solidFill>
                <a:latin typeface="Arial Nova Light" panose="020B0304020202020204" pitchFamily="34" charset="0"/>
              </a:rPr>
              <a:t>l communities</a:t>
            </a:r>
            <a:endParaRPr kumimoji="0" lang="en-GB" sz="2800" b="0" i="0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 panose="020B0304020202020204" pitchFamily="34" charset="0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0"/>
              </a:spcBef>
            </a:pPr>
            <a:endParaRPr dirty="0"/>
          </a:p>
        </p:txBody>
      </p:sp>
      <p:sp>
        <p:nvSpPr>
          <p:cNvPr id="187" name="Google Shape;187;p34"/>
          <p:cNvSpPr txBox="1">
            <a:spLocks noGrp="1"/>
          </p:cNvSpPr>
          <p:nvPr>
            <p:ph type="body" idx="2"/>
          </p:nvPr>
        </p:nvSpPr>
        <p:spPr>
          <a:xfrm>
            <a:off x="838199" y="1478209"/>
            <a:ext cx="10913533" cy="4493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7800" indent="0"/>
            <a:r>
              <a:rPr lang="en-US" dirty="0">
                <a:latin typeface="Arial Nova Light" panose="020B0304020202020204" pitchFamily="34" charset="0"/>
                <a:cs typeface="Calibri" panose="020F0502020204030204" pitchFamily="34" charset="0"/>
              </a:rPr>
              <a:t>In the case of self-efficacy, we found a significant relationship with belonging to professional communities for the following statements:</a:t>
            </a:r>
          </a:p>
          <a:p>
            <a:pPr marL="177800" indent="0"/>
            <a:r>
              <a:rPr lang="en-US" b="1" i="1" dirty="0">
                <a:latin typeface="Arial Nova Light" panose="020B0304020202020204" pitchFamily="34" charset="0"/>
                <a:cs typeface="Calibri" panose="020F0502020204030204" pitchFamily="34" charset="0"/>
              </a:rPr>
              <a:t>Thanks to my creativity, I know how to handle unexpected situations.</a:t>
            </a:r>
            <a:endParaRPr lang="en-US" b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20700" lvl="1" indent="-342900"/>
            <a:r>
              <a:rPr lang="de-DE" sz="2000" dirty="0">
                <a:latin typeface="Arial Nova Light" panose="020B0304020202020204" pitchFamily="34" charset="0"/>
              </a:rPr>
              <a:t>M</a:t>
            </a:r>
            <a:r>
              <a:rPr lang="hu-HU" sz="2000" baseline="-25000" dirty="0" err="1">
                <a:latin typeface="Arial Nova Light" panose="020B0304020202020204" pitchFamily="34" charset="0"/>
              </a:rPr>
              <a:t>yes</a:t>
            </a:r>
            <a:r>
              <a:rPr lang="de-DE" sz="2000" dirty="0">
                <a:latin typeface="Arial Nova Light" panose="020B0304020202020204" pitchFamily="34" charset="0"/>
              </a:rPr>
              <a:t>=4,08, SD</a:t>
            </a:r>
            <a:r>
              <a:rPr lang="hu-HU" sz="2000" baseline="-25000" dirty="0" err="1">
                <a:latin typeface="Arial Nova Light" panose="020B0304020202020204" pitchFamily="34" charset="0"/>
              </a:rPr>
              <a:t>yes</a:t>
            </a:r>
            <a:r>
              <a:rPr lang="de-DE" sz="2000" dirty="0">
                <a:latin typeface="Arial Nova Light" panose="020B0304020202020204" pitchFamily="34" charset="0"/>
              </a:rPr>
              <a:t>=0,824 ; </a:t>
            </a:r>
            <a:r>
              <a:rPr lang="de-DE" sz="2000" dirty="0" err="1">
                <a:latin typeface="Arial Nova Light" panose="020B0304020202020204" pitchFamily="34" charset="0"/>
              </a:rPr>
              <a:t>M</a:t>
            </a:r>
            <a:r>
              <a:rPr lang="de-DE" sz="2000" baseline="-25000" dirty="0" err="1">
                <a:latin typeface="Arial Nova Light" panose="020B0304020202020204" pitchFamily="34" charset="0"/>
              </a:rPr>
              <a:t>n</a:t>
            </a:r>
            <a:r>
              <a:rPr lang="hu-HU" sz="2000" baseline="-25000" dirty="0">
                <a:latin typeface="Arial Nova Light" panose="020B0304020202020204" pitchFamily="34" charset="0"/>
              </a:rPr>
              <a:t>o</a:t>
            </a:r>
            <a:r>
              <a:rPr lang="de-DE" sz="2000" dirty="0">
                <a:latin typeface="Arial Nova Light" panose="020B0304020202020204" pitchFamily="34" charset="0"/>
              </a:rPr>
              <a:t>=3,80, </a:t>
            </a:r>
            <a:r>
              <a:rPr lang="de-DE" sz="2000" dirty="0" err="1">
                <a:latin typeface="Arial Nova Light" panose="020B0304020202020204" pitchFamily="34" charset="0"/>
              </a:rPr>
              <a:t>SD</a:t>
            </a:r>
            <a:r>
              <a:rPr lang="de-DE" sz="2000" baseline="-25000" dirty="0" err="1">
                <a:latin typeface="Arial Nova Light" panose="020B0304020202020204" pitchFamily="34" charset="0"/>
              </a:rPr>
              <a:t>n</a:t>
            </a:r>
            <a:r>
              <a:rPr lang="hu-HU" sz="2000" baseline="-25000" dirty="0">
                <a:latin typeface="Arial Nova Light" panose="020B0304020202020204" pitchFamily="34" charset="0"/>
              </a:rPr>
              <a:t>o</a:t>
            </a:r>
            <a:r>
              <a:rPr lang="de-DE" sz="2000" dirty="0">
                <a:latin typeface="Arial Nova Light" panose="020B0304020202020204" pitchFamily="34" charset="0"/>
              </a:rPr>
              <a:t>=0,965; t(292)=-2,282, p=0,012)</a:t>
            </a:r>
            <a:endParaRPr lang="de-DE" sz="2800" dirty="0">
              <a:latin typeface="Arial Nova Light" panose="020B0304020202020204" pitchFamily="34" charset="0"/>
            </a:endParaRPr>
          </a:p>
          <a:p>
            <a:pPr marL="177800" lvl="1" indent="0">
              <a:buNone/>
            </a:pPr>
            <a:endParaRPr lang="en-US" sz="12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177800" indent="0"/>
            <a:r>
              <a:rPr lang="en-US" b="1" i="1" dirty="0">
                <a:latin typeface="Arial Nova Light" panose="020B0304020202020204" pitchFamily="34" charset="0"/>
                <a:cs typeface="Calibri" panose="020F0502020204030204" pitchFamily="34" charset="0"/>
              </a:rPr>
              <a:t>I am sure I can manage well in unexpected situations</a:t>
            </a:r>
            <a:r>
              <a:rPr lang="en-US" i="1" dirty="0">
                <a:latin typeface="Arial Nova Light" panose="020B0304020202020204" pitchFamily="34" charset="0"/>
                <a:cs typeface="Calibri" panose="020F0502020204030204" pitchFamily="34" charset="0"/>
              </a:rPr>
              <a:t>.</a:t>
            </a:r>
            <a:endParaRPr lang="en-US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207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Arial Nova Light" panose="020B0304020202020204" pitchFamily="34" charset="0"/>
              </a:rPr>
              <a:t>M</a:t>
            </a:r>
            <a:r>
              <a:rPr lang="hu-HU" baseline="-25000" dirty="0" err="1">
                <a:latin typeface="Arial Nova Light" panose="020B0304020202020204" pitchFamily="34" charset="0"/>
              </a:rPr>
              <a:t>yes</a:t>
            </a:r>
            <a:r>
              <a:rPr lang="de-DE" dirty="0">
                <a:latin typeface="Arial Nova Light" panose="020B0304020202020204" pitchFamily="34" charset="0"/>
              </a:rPr>
              <a:t>=3,81, SD</a:t>
            </a:r>
            <a:r>
              <a:rPr lang="hu-HU" baseline="-25000" dirty="0" err="1">
                <a:latin typeface="Arial Nova Light" panose="020B0304020202020204" pitchFamily="34" charset="0"/>
              </a:rPr>
              <a:t>yes</a:t>
            </a:r>
            <a:r>
              <a:rPr lang="de-DE" dirty="0">
                <a:latin typeface="Arial Nova Light" panose="020B0304020202020204" pitchFamily="34" charset="0"/>
              </a:rPr>
              <a:t>=0,788 ; </a:t>
            </a:r>
            <a:r>
              <a:rPr lang="de-DE" dirty="0" err="1">
                <a:latin typeface="Arial Nova Light" panose="020B0304020202020204" pitchFamily="34" charset="0"/>
              </a:rPr>
              <a:t>M</a:t>
            </a:r>
            <a:r>
              <a:rPr lang="de-DE" baseline="-25000" dirty="0" err="1">
                <a:latin typeface="Arial Nova Light" panose="020B0304020202020204" pitchFamily="34" charset="0"/>
              </a:rPr>
              <a:t>n</a:t>
            </a:r>
            <a:r>
              <a:rPr lang="hu-HU" baseline="-25000" dirty="0">
                <a:latin typeface="Arial Nova Light" panose="020B0304020202020204" pitchFamily="34" charset="0"/>
              </a:rPr>
              <a:t>o</a:t>
            </a:r>
            <a:r>
              <a:rPr lang="de-DE" dirty="0">
                <a:latin typeface="Arial Nova Light" panose="020B0304020202020204" pitchFamily="34" charset="0"/>
              </a:rPr>
              <a:t>=3,60, </a:t>
            </a:r>
            <a:r>
              <a:rPr lang="de-DE" dirty="0" err="1">
                <a:latin typeface="Arial Nova Light" panose="020B0304020202020204" pitchFamily="34" charset="0"/>
              </a:rPr>
              <a:t>SD</a:t>
            </a:r>
            <a:r>
              <a:rPr lang="de-DE" baseline="-25000" dirty="0" err="1">
                <a:latin typeface="Arial Nova Light" panose="020B0304020202020204" pitchFamily="34" charset="0"/>
              </a:rPr>
              <a:t>n</a:t>
            </a:r>
            <a:r>
              <a:rPr lang="hu-HU" baseline="-25000" dirty="0">
                <a:latin typeface="Arial Nova Light" panose="020B0304020202020204" pitchFamily="34" charset="0"/>
              </a:rPr>
              <a:t>o</a:t>
            </a:r>
            <a:r>
              <a:rPr lang="de-DE" dirty="0">
                <a:latin typeface="Arial Nova Light" panose="020B0304020202020204" pitchFamily="34" charset="0"/>
              </a:rPr>
              <a:t>=1,022; t(161,621)=-1,799, p=0,037)</a:t>
            </a:r>
            <a:endParaRPr lang="de-DE" b="1" dirty="0"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177800" indent="0"/>
            <a:endParaRPr lang="hu-HU" sz="1600" b="1" i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177800" indent="0"/>
            <a:r>
              <a:rPr lang="en-US" b="1" i="1" dirty="0">
                <a:latin typeface="Arial Nova Light" panose="020B0304020202020204" pitchFamily="34" charset="0"/>
                <a:cs typeface="Calibri" panose="020F0502020204030204" pitchFamily="34" charset="0"/>
              </a:rPr>
              <a:t>I can stay calm in the face of difficulties because I can rely on my problem-solving skills.</a:t>
            </a:r>
            <a:endParaRPr lang="en-US" b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20700" indent="-342900">
              <a:buFont typeface="Arial" panose="020B0604020202020204" pitchFamily="34" charset="0"/>
              <a:buChar char="•"/>
            </a:pPr>
            <a:r>
              <a:rPr lang="de-DE" dirty="0">
                <a:latin typeface="Arial Nova Light" panose="020B0304020202020204" pitchFamily="34" charset="0"/>
              </a:rPr>
              <a:t>M</a:t>
            </a:r>
            <a:r>
              <a:rPr lang="hu-HU" baseline="-25000" dirty="0" err="1">
                <a:latin typeface="Arial Nova Light" panose="020B0304020202020204" pitchFamily="34" charset="0"/>
              </a:rPr>
              <a:t>yes</a:t>
            </a:r>
            <a:r>
              <a:rPr lang="de-DE" dirty="0">
                <a:latin typeface="Arial Nova Light" panose="020B0304020202020204" pitchFamily="34" charset="0"/>
              </a:rPr>
              <a:t>=3,97, SD</a:t>
            </a:r>
            <a:r>
              <a:rPr lang="hu-HU" baseline="-25000" dirty="0" err="1">
                <a:latin typeface="Arial Nova Light" panose="020B0304020202020204" pitchFamily="34" charset="0"/>
              </a:rPr>
              <a:t>yes</a:t>
            </a:r>
            <a:r>
              <a:rPr lang="de-DE" dirty="0">
                <a:latin typeface="Arial Nova Light" panose="020B0304020202020204" pitchFamily="34" charset="0"/>
              </a:rPr>
              <a:t>=0,844 ; </a:t>
            </a:r>
            <a:r>
              <a:rPr lang="de-DE" dirty="0" err="1">
                <a:latin typeface="Arial Nova Light" panose="020B0304020202020204" pitchFamily="34" charset="0"/>
              </a:rPr>
              <a:t>M</a:t>
            </a:r>
            <a:r>
              <a:rPr lang="de-DE" baseline="-25000" dirty="0" err="1">
                <a:latin typeface="Arial Nova Light" panose="020B0304020202020204" pitchFamily="34" charset="0"/>
              </a:rPr>
              <a:t>n</a:t>
            </a:r>
            <a:r>
              <a:rPr lang="hu-HU" baseline="-25000" dirty="0">
                <a:latin typeface="Arial Nova Light" panose="020B0304020202020204" pitchFamily="34" charset="0"/>
              </a:rPr>
              <a:t>o</a:t>
            </a:r>
            <a:r>
              <a:rPr lang="de-DE" dirty="0">
                <a:latin typeface="Arial Nova Light" panose="020B0304020202020204" pitchFamily="34" charset="0"/>
              </a:rPr>
              <a:t>=3,72, </a:t>
            </a:r>
            <a:r>
              <a:rPr lang="de-DE" dirty="0" err="1">
                <a:latin typeface="Arial Nova Light" panose="020B0304020202020204" pitchFamily="34" charset="0"/>
              </a:rPr>
              <a:t>SD</a:t>
            </a:r>
            <a:r>
              <a:rPr lang="de-DE" baseline="-25000" dirty="0" err="1">
                <a:latin typeface="Arial Nova Light" panose="020B0304020202020204" pitchFamily="34" charset="0"/>
              </a:rPr>
              <a:t>n</a:t>
            </a:r>
            <a:r>
              <a:rPr lang="hu-HU" baseline="-25000" dirty="0">
                <a:latin typeface="Arial Nova Light" panose="020B0304020202020204" pitchFamily="34" charset="0"/>
              </a:rPr>
              <a:t>o</a:t>
            </a:r>
            <a:r>
              <a:rPr lang="de-DE" dirty="0">
                <a:latin typeface="Arial Nova Light" panose="020B0304020202020204" pitchFamily="34" charset="0"/>
              </a:rPr>
              <a:t>=1,012; t(292)=-1,915, p=0,028)</a:t>
            </a:r>
            <a:endParaRPr lang="de-DE" b="1" dirty="0"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177800" indent="0"/>
            <a:endParaRPr lang="hu-HU" sz="1600" b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177800" indent="0"/>
            <a:r>
              <a:rPr lang="en-GB" b="1" dirty="0">
                <a:latin typeface="Arial Nova Light" panose="020B0304020202020204" pitchFamily="34" charset="0"/>
                <a:cs typeface="Calibri" panose="020F0502020204030204" pitchFamily="34" charset="0"/>
              </a:rPr>
              <a:t>Members of professional communities tend to be more confident, more creative, and calmer.</a:t>
            </a:r>
            <a:endParaRPr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1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6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8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Task interpretation and gender</a:t>
            </a:r>
            <a:endParaRPr dirty="0"/>
          </a:p>
        </p:txBody>
      </p:sp>
      <p:sp>
        <p:nvSpPr>
          <p:cNvPr id="199" name="Google Shape;199;p11"/>
          <p:cNvSpPr txBox="1">
            <a:spLocks noGrp="1"/>
          </p:cNvSpPr>
          <p:nvPr>
            <p:ph type="body" idx="2"/>
          </p:nvPr>
        </p:nvSpPr>
        <p:spPr>
          <a:xfrm>
            <a:off x="906900" y="1982858"/>
            <a:ext cx="5432100" cy="3456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just"/>
            <a:r>
              <a:rPr lang="en-US" sz="2200" b="1" dirty="0">
                <a:latin typeface="Arial Nova Light" panose="020B0304020202020204" pitchFamily="34" charset="0"/>
                <a:cs typeface="Calibri" panose="020F0502020204030204" pitchFamily="34" charset="0"/>
              </a:rPr>
              <a:t>Women</a:t>
            </a:r>
            <a:endParaRPr lang="en-US" sz="22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It is important to teach students social interaction skills.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It is important to consider students’ wishes.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It is important that students in my class have a say in things.</a:t>
            </a:r>
          </a:p>
          <a:p>
            <a:pPr marL="5715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It is acceptable for my students to </a:t>
            </a:r>
            <a:r>
              <a:rPr lang="en-US" sz="2200" i="1" dirty="0" err="1">
                <a:latin typeface="Arial Nova Light" panose="020B0304020202020204" pitchFamily="34" charset="0"/>
                <a:cs typeface="Calibri" panose="020F0502020204030204" pitchFamily="34" charset="0"/>
              </a:rPr>
              <a:t>criticise</a:t>
            </a: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 me sometimes</a:t>
            </a:r>
            <a:r>
              <a:rPr lang="en-US" sz="2200" dirty="0">
                <a:latin typeface="Arial Nova Light" panose="020B0304020202020204" pitchFamily="34" charset="0"/>
                <a:cs typeface="Calibri" panose="020F0502020204030204" pitchFamily="34" charset="0"/>
              </a:rPr>
              <a:t>.</a:t>
            </a:r>
          </a:p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lang="hu-HU" b="1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11"/>
          <p:cNvSpPr txBox="1"/>
          <p:nvPr/>
        </p:nvSpPr>
        <p:spPr>
          <a:xfrm>
            <a:off x="6562426" y="2046940"/>
            <a:ext cx="5225100" cy="3477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200" b="1" dirty="0">
                <a:latin typeface="Arial Nova Light" panose="020B0304020202020204" pitchFamily="34" charset="0"/>
                <a:cs typeface="Calibri" panose="020F0502020204030204" pitchFamily="34" charset="0"/>
              </a:rPr>
              <a:t>Men</a:t>
            </a:r>
          </a:p>
          <a:p>
            <a:endParaRPr lang="en-US" sz="2200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Order and discipline in the classroom are important to me.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Students must be quiet and pay attention in class.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It is important to me that everyone behaves well in class.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n-US" sz="22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expect commitment from my students.</a:t>
            </a:r>
          </a:p>
        </p:txBody>
      </p:sp>
      <p:sp>
        <p:nvSpPr>
          <p:cNvPr id="201" name="Google Shape;201;p11"/>
          <p:cNvSpPr txBox="1"/>
          <p:nvPr/>
        </p:nvSpPr>
        <p:spPr>
          <a:xfrm>
            <a:off x="838200" y="1418300"/>
            <a:ext cx="10446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>
              <a:buSzPts val="2000"/>
            </a:pPr>
            <a:r>
              <a:rPr lang="en-US" sz="2400" dirty="0">
                <a:latin typeface="Arial Nova Light" panose="020B0304020202020204" pitchFamily="34" charset="0"/>
                <a:cs typeface="Calibri" panose="020F0502020204030204" pitchFamily="34" charset="0"/>
              </a:rPr>
              <a:t>We found a significant relationship between task interpretation and gender in several questions:</a:t>
            </a:r>
            <a:endParaRPr sz="2400" b="0" i="0" u="none" strike="noStrike" cap="none" dirty="0">
              <a:solidFill>
                <a:srgbClr val="000000"/>
              </a:solidFill>
              <a:latin typeface="Arial Nova Light" panose="020B030402020202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3" name="Google Shape;228;p38">
            <a:extLst>
              <a:ext uri="{FF2B5EF4-FFF2-40B4-BE49-F238E27FC236}">
                <a16:creationId xmlns:a16="http://schemas.microsoft.com/office/drawing/2014/main" id="{186BDE71-A0B2-7DC9-50C6-ADB3090F3E8A}"/>
              </a:ext>
            </a:extLst>
          </p:cNvPr>
          <p:cNvSpPr txBox="1"/>
          <p:nvPr/>
        </p:nvSpPr>
        <p:spPr>
          <a:xfrm>
            <a:off x="372532" y="5516392"/>
            <a:ext cx="11819467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200" b="1" dirty="0">
                <a:latin typeface="Arial Nova Light" panose="020B0304020202020204" pitchFamily="34" charset="0"/>
                <a:cs typeface="Calibri" panose="020F0502020204030204" pitchFamily="34" charset="0"/>
              </a:rPr>
              <a:t>Women</a:t>
            </a:r>
            <a:r>
              <a:rPr lang="en-US" sz="2200" dirty="0">
                <a:latin typeface="Arial Nova Light" panose="020B0304020202020204" pitchFamily="34" charset="0"/>
                <a:cs typeface="Calibri" panose="020F0502020204030204" pitchFamily="34" charset="0"/>
              </a:rPr>
              <a:t>: more sensitive to students’ needs.</a:t>
            </a:r>
            <a:r>
              <a:rPr lang="hu-HU" sz="2200" dirty="0">
                <a:latin typeface="Arial Nova Light" panose="020B0304020202020204" pitchFamily="34" charset="0"/>
                <a:cs typeface="Calibri" panose="020F0502020204030204" pitchFamily="34" charset="0"/>
              </a:rPr>
              <a:t> </a:t>
            </a:r>
            <a:r>
              <a:rPr lang="en-US" sz="2200" b="1" dirty="0">
                <a:latin typeface="Arial Nova Light" panose="020B0304020202020204" pitchFamily="34" charset="0"/>
                <a:cs typeface="Calibri" panose="020F0502020204030204" pitchFamily="34" charset="0"/>
              </a:rPr>
              <a:t>Men</a:t>
            </a:r>
            <a:r>
              <a:rPr lang="en-US" sz="2200" dirty="0">
                <a:latin typeface="Arial Nova Light" panose="020B0304020202020204" pitchFamily="34" charset="0"/>
                <a:cs typeface="Calibri" panose="020F0502020204030204" pitchFamily="34" charset="0"/>
              </a:rPr>
              <a:t>: place more emphasis on order and discipline.</a:t>
            </a:r>
            <a:endParaRPr sz="2200" dirty="0">
              <a:solidFill>
                <a:schemeClr val="dk1"/>
              </a:solidFill>
              <a:latin typeface="Arial Nova Light" panose="020B030402020202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6"/>
          <p:cNvSpPr txBox="1">
            <a:spLocks noGrp="1"/>
          </p:cNvSpPr>
          <p:nvPr>
            <p:ph type="body" idx="1"/>
          </p:nvPr>
        </p:nvSpPr>
        <p:spPr>
          <a:xfrm>
            <a:off x="838200" y="723315"/>
            <a:ext cx="1064604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6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8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Task interpretation and work experience</a:t>
            </a:r>
            <a:endParaRPr kumimoji="0" lang="en-GB" sz="3000" b="0" i="0" u="none" strike="noStrike" kern="0" cap="none" spc="0" normalizeH="0" baseline="0" noProof="0" dirty="0">
              <a:ln>
                <a:noFill/>
              </a:ln>
              <a:solidFill>
                <a:srgbClr val="01285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0"/>
              </a:spcBef>
            </a:pPr>
            <a:endParaRPr dirty="0"/>
          </a:p>
        </p:txBody>
      </p:sp>
      <p:sp>
        <p:nvSpPr>
          <p:cNvPr id="212" name="Google Shape;212;p36"/>
          <p:cNvSpPr txBox="1">
            <a:spLocks noGrp="1"/>
          </p:cNvSpPr>
          <p:nvPr>
            <p:ph type="body" idx="2"/>
          </p:nvPr>
        </p:nvSpPr>
        <p:spPr>
          <a:xfrm>
            <a:off x="838204" y="2407859"/>
            <a:ext cx="10646040" cy="23238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>
              <a:lnSpc>
                <a:spcPct val="100000"/>
              </a:lnSpc>
              <a:buFont typeface="Arial"/>
              <a:buChar char="•"/>
            </a:pPr>
            <a:r>
              <a:rPr lang="en-US" sz="2400" b="1" i="1" dirty="0">
                <a:latin typeface="Arial Nova Light" panose="020B0304020202020204" pitchFamily="34" charset="0"/>
                <a:cs typeface="Calibri" panose="020F0502020204030204" pitchFamily="34" charset="0"/>
              </a:rPr>
              <a:t>Students in my class must obey me.</a:t>
            </a:r>
            <a:endParaRPr lang="hu-HU" sz="2400" b="1" i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0" lvl="0" indent="0" algn="just">
              <a:lnSpc>
                <a:spcPct val="100000"/>
              </a:lnSpc>
            </a:pPr>
            <a:r>
              <a:rPr lang="hu-HU" sz="2400" dirty="0">
                <a:latin typeface="Arial Nova Light" panose="020B0304020202020204" pitchFamily="34" charset="0"/>
                <a:cs typeface="Calibri" panose="020F0502020204030204" pitchFamily="34" charset="0"/>
              </a:rPr>
              <a:t>	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M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=3,64, 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=0,986 ; 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M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no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=3,40, 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no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=0,984; t(292)=2,098, p=0,018)</a:t>
            </a:r>
          </a:p>
          <a:p>
            <a:pPr marL="342900" indent="-342900" algn="just">
              <a:lnSpc>
                <a:spcPct val="100000"/>
              </a:lnSpc>
              <a:buFont typeface="Arial"/>
              <a:buChar char="•"/>
            </a:pPr>
            <a:r>
              <a:rPr lang="en-US" sz="2400" b="1" i="1" dirty="0">
                <a:latin typeface="Arial Nova Light" panose="020B0304020202020204" pitchFamily="34" charset="0"/>
                <a:cs typeface="Calibri" panose="020F0502020204030204" pitchFamily="34" charset="0"/>
              </a:rPr>
              <a:t>I expect engagement from my students.</a:t>
            </a:r>
            <a:endParaRPr sz="2400" b="1" i="1" dirty="0">
              <a:latin typeface="Arial Nova Light" panose="020B0304020202020204" pitchFamily="34" charset="0"/>
              <a:cs typeface="Calibri" panose="020F0502020204030204" pitchFamily="34" charset="0"/>
              <a:sym typeface="Calibri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u-HU" sz="2400" dirty="0">
                <a:latin typeface="Arial Nova Light" panose="020B0304020202020204" pitchFamily="34" charset="0"/>
                <a:cs typeface="Calibri" panose="020F0502020204030204" pitchFamily="34" charset="0"/>
              </a:rPr>
              <a:t>	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M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=3,55, 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=1,034 ; 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M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no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=3,27, </a:t>
            </a:r>
            <a:r>
              <a:rPr lang="hu-HU" dirty="0" err="1"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hu-HU" baseline="-25000" dirty="0" err="1">
                <a:latin typeface="Arial Nova Light" panose="020B0304020202020204" pitchFamily="34" charset="0"/>
                <a:cs typeface="Calibri" panose="020F0502020204030204" pitchFamily="34" charset="0"/>
              </a:rPr>
              <a:t>no</a:t>
            </a:r>
            <a:r>
              <a:rPr lang="hu-HU" dirty="0">
                <a:latin typeface="Arial Nova Light" panose="020B0304020202020204" pitchFamily="34" charset="0"/>
                <a:cs typeface="Calibri" panose="020F0502020204030204" pitchFamily="34" charset="0"/>
              </a:rPr>
              <a:t>=1,107; t(292)=2,227, p=0,013)</a:t>
            </a:r>
            <a:endParaRPr b="1" dirty="0">
              <a:latin typeface="Arial Nova Light" panose="020B0304020202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13" name="Google Shape;213;p36"/>
          <p:cNvSpPr txBox="1"/>
          <p:nvPr/>
        </p:nvSpPr>
        <p:spPr>
          <a:xfrm>
            <a:off x="838200" y="1418300"/>
            <a:ext cx="10446900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>
              <a:buSzPts val="2000"/>
            </a:pPr>
            <a:r>
              <a:rPr lang="en-US" sz="2400" dirty="0">
                <a:latin typeface="Arial Nova Light" panose="020B0304020202020204" pitchFamily="34" charset="0"/>
                <a:cs typeface="Calibri" panose="020F0502020204030204" pitchFamily="34" charset="0"/>
              </a:rPr>
              <a:t>Significant relationships were found between task interpretation and having work experience related to education in the following statements:</a:t>
            </a:r>
            <a:endParaRPr sz="2400" b="0" i="0" u="none" strike="noStrike" cap="none" dirty="0">
              <a:solidFill>
                <a:srgbClr val="000000"/>
              </a:solidFill>
              <a:latin typeface="Arial Nova Light" panose="020B030402020202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" name="Google Shape;228;p38">
            <a:extLst>
              <a:ext uri="{FF2B5EF4-FFF2-40B4-BE49-F238E27FC236}">
                <a16:creationId xmlns:a16="http://schemas.microsoft.com/office/drawing/2014/main" id="{E7E37DB6-B7B5-E1ED-4EC0-9F2CD5A7C706}"/>
              </a:ext>
            </a:extLst>
          </p:cNvPr>
          <p:cNvSpPr txBox="1"/>
          <p:nvPr/>
        </p:nvSpPr>
        <p:spPr>
          <a:xfrm>
            <a:off x="838200" y="5239665"/>
            <a:ext cx="104469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sz="2400" b="1" dirty="0">
                <a:latin typeface="Arial Nova Light" panose="020B0304020202020204" pitchFamily="34" charset="0"/>
                <a:cs typeface="Calibri" panose="020F0502020204030204" pitchFamily="34" charset="0"/>
              </a:rPr>
              <a:t>Key expectations</a:t>
            </a:r>
            <a:r>
              <a:rPr lang="en-US" sz="2400" dirty="0">
                <a:latin typeface="Arial Nova Light" panose="020B0304020202020204" pitchFamily="34" charset="0"/>
                <a:cs typeface="Calibri" panose="020F0502020204030204" pitchFamily="34" charset="0"/>
              </a:rPr>
              <a:t>: student engagement and obedience to the teacher</a:t>
            </a:r>
            <a:r>
              <a:rPr lang="en-US" sz="2000" dirty="0">
                <a:latin typeface="Arial Nova Light" panose="020B0304020202020204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8"/>
          <p:cNvSpPr txBox="1">
            <a:spLocks noGrp="1"/>
          </p:cNvSpPr>
          <p:nvPr>
            <p:ph type="body" idx="1"/>
          </p:nvPr>
        </p:nvSpPr>
        <p:spPr>
          <a:xfrm>
            <a:off x="838200" y="723325"/>
            <a:ext cx="11353800" cy="52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2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2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2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4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Task interpretation and professional communities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1285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0"/>
              </a:spcBef>
            </a:pPr>
            <a:endParaRPr sz="2800" dirty="0"/>
          </a:p>
        </p:txBody>
      </p:sp>
      <p:sp>
        <p:nvSpPr>
          <p:cNvPr id="2" name="Google Shape;228;p38">
            <a:extLst>
              <a:ext uri="{FF2B5EF4-FFF2-40B4-BE49-F238E27FC236}">
                <a16:creationId xmlns:a16="http://schemas.microsoft.com/office/drawing/2014/main" id="{F502EFD2-4DE0-49B0-2990-38A674EF542E}"/>
              </a:ext>
            </a:extLst>
          </p:cNvPr>
          <p:cNvSpPr txBox="1"/>
          <p:nvPr/>
        </p:nvSpPr>
        <p:spPr>
          <a:xfrm>
            <a:off x="838200" y="1418300"/>
            <a:ext cx="10446900" cy="4462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just"/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In the case of task interpretation, we found a significant relationship with participation in professional communities for the following statements:</a:t>
            </a:r>
          </a:p>
          <a:p>
            <a:pPr marL="534988" lvl="7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Teaching students social interaction skills is my most important task.</a:t>
            </a:r>
          </a:p>
          <a:p>
            <a:pPr marL="534988" lvl="3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Education, in addition to teaching, is also my responsibility.</a:t>
            </a:r>
          </a:p>
          <a:p>
            <a:pPr marL="534988" lvl="3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If students learn a lot at school, they will have less chance of being unemployed in the future.</a:t>
            </a:r>
          </a:p>
          <a:p>
            <a:pPr marL="534988" lvl="3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Students need to learn a lot in school to succeed in society.</a:t>
            </a:r>
          </a:p>
          <a:p>
            <a:pPr marL="534988" lvl="3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I expect commitment from my students.</a:t>
            </a:r>
          </a:p>
          <a:p>
            <a:pPr marL="534988" lvl="3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It is important to consider students’ wishes.</a:t>
            </a:r>
          </a:p>
          <a:p>
            <a:pPr marL="534988" lvl="3" indent="-177800" algn="just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It is important that students in my class have a say in things.</a:t>
            </a:r>
            <a:endParaRPr lang="hu-HU" sz="2400" dirty="0">
              <a:solidFill>
                <a:schemeClr val="dk1"/>
              </a:solidFill>
              <a:latin typeface="Arial Nova Light" panose="020B0304020202020204" pitchFamily="34" charset="0"/>
              <a:cs typeface="Calibri"/>
            </a:endParaRPr>
          </a:p>
          <a:p>
            <a:pPr lvl="4" algn="just"/>
            <a:endParaRPr lang="en-US" sz="2400" dirty="0">
              <a:solidFill>
                <a:schemeClr val="dk1"/>
              </a:solidFill>
              <a:latin typeface="Arial Nova Light" panose="020B0304020202020204" pitchFamily="34" charset="0"/>
              <a:cs typeface="Calibri"/>
            </a:endParaRPr>
          </a:p>
          <a:p>
            <a:pPr algn="just"/>
            <a:r>
              <a:rPr lang="en-US" sz="2000" b="1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Key focus: </a:t>
            </a:r>
            <a:r>
              <a:rPr lang="en-US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</a:rPr>
              <a:t>education, developing social competence, amplifying students’ voice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/>
          <p:cNvSpPr txBox="1">
            <a:spLocks noGrp="1"/>
          </p:cNvSpPr>
          <p:nvPr>
            <p:ph type="body" idx="1"/>
          </p:nvPr>
        </p:nvSpPr>
        <p:spPr>
          <a:xfrm>
            <a:off x="838200" y="688449"/>
            <a:ext cx="10515600" cy="58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defRPr/>
            </a:pPr>
            <a:r>
              <a:rPr lang="hu-HU" sz="40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lang="en-GB" sz="40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.</a:t>
            </a:r>
            <a:r>
              <a:rPr lang="en-GB" sz="40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3200" kern="1200" cap="all" dirty="0">
                <a:solidFill>
                  <a:srgbClr val="000000"/>
                </a:solidFill>
                <a:latin typeface="Arial Nova Light" panose="020B0304020202020204" pitchFamily="34" charset="0"/>
              </a:rPr>
              <a:t>results: Carrier motivation and gender</a:t>
            </a:r>
            <a:endParaRPr lang="en-GB" sz="3600" dirty="0"/>
          </a:p>
          <a:p>
            <a:pPr marL="0" lvl="0" indent="0">
              <a:spcBef>
                <a:spcPts val="0"/>
              </a:spcBef>
            </a:pPr>
            <a:endParaRPr lang="en-GB" sz="3600" dirty="0"/>
          </a:p>
          <a:p>
            <a:pPr marL="0" lvl="0" indent="0">
              <a:spcBef>
                <a:spcPts val="0"/>
              </a:spcBef>
            </a:pPr>
            <a:endParaRPr dirty="0"/>
          </a:p>
        </p:txBody>
      </p:sp>
      <p:sp>
        <p:nvSpPr>
          <p:cNvPr id="240" name="Google Shape;240;p13"/>
          <p:cNvSpPr txBox="1">
            <a:spLocks noGrp="1"/>
          </p:cNvSpPr>
          <p:nvPr>
            <p:ph type="body" idx="2"/>
          </p:nvPr>
        </p:nvSpPr>
        <p:spPr>
          <a:xfrm>
            <a:off x="372533" y="1346514"/>
            <a:ext cx="11334044" cy="500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Arial Nova Light" panose="020B0304020202020204" pitchFamily="34" charset="0"/>
                <a:cs typeface="Calibri" panose="020F0502020204030204" pitchFamily="34" charset="0"/>
              </a:rPr>
              <a:t>There is a significant relationship between career motivation and the respondent’s gender in several statements.</a:t>
            </a:r>
            <a:endParaRPr dirty="0">
              <a:latin typeface="Arial Nova Light" panose="020B0304020202020204" pitchFamily="34" charset="0"/>
              <a:cs typeface="Calibri" panose="020F0502020204030204" pitchFamily="34" charset="0"/>
            </a:endParaRPr>
          </a:p>
        </p:txBody>
      </p:sp>
      <p:sp>
        <p:nvSpPr>
          <p:cNvPr id="241" name="Google Shape;241;p13"/>
          <p:cNvSpPr txBox="1"/>
          <p:nvPr/>
        </p:nvSpPr>
        <p:spPr>
          <a:xfrm>
            <a:off x="613590" y="1836016"/>
            <a:ext cx="5865300" cy="3175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Bef>
                <a:spcPts val="1000"/>
              </a:spcBef>
              <a:buSzPts val="2000"/>
            </a:pPr>
            <a:r>
              <a:rPr lang="hu-HU" sz="2000" b="1" cap="all" dirty="0" err="1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Women</a:t>
            </a:r>
            <a:endParaRPr sz="2000" b="1" cap="all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1000"/>
              </a:spcBef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believed I had the qualities of a good teacher</a:t>
            </a:r>
            <a:r>
              <a:rPr lang="en-US" sz="2000" dirty="0">
                <a:latin typeface="Arial Nova Light" panose="020B0304020202020204" pitchFamily="34" charset="0"/>
              </a:rPr>
              <a:t>.</a:t>
            </a:r>
            <a:endParaRPr dirty="0">
              <a:latin typeface="Arial Nova Light" panose="020B0304020202020204" pitchFamily="34" charset="0"/>
            </a:endParaRPr>
          </a:p>
          <a:p>
            <a:pPr lvl="0">
              <a:spcBef>
                <a:spcPts val="1000"/>
              </a:spcBef>
            </a:pP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(M</a:t>
            </a:r>
            <a:r>
              <a:rPr lang="en-GB" sz="1200" baseline="-25000" dirty="0">
                <a:latin typeface="Arial Nova Light" panose="020B0304020202020204" pitchFamily="34" charset="0"/>
              </a:rPr>
              <a:t>yes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=3,34,</a:t>
            </a:r>
            <a:r>
              <a:rPr lang="hu-HU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 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=0,647 ;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M</a:t>
            </a:r>
            <a:r>
              <a:rPr lang="hu-HU" sz="1200" b="0" i="0" u="none" strike="noStrike" cap="none" baseline="-25000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n</a:t>
            </a:r>
            <a:r>
              <a:rPr lang="en-GB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=3,30,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=0,690; t(292)=3,422, p=0,000)</a:t>
            </a:r>
            <a:endParaRPr sz="12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1000"/>
              </a:spcBef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i="1" dirty="0">
                <a:latin typeface="Arial Nova Light" panose="020B0304020202020204" pitchFamily="34" charset="0"/>
                <a:cs typeface="Calibri" panose="020F0502020204030204" pitchFamily="34" charset="0"/>
              </a:rPr>
              <a:t>Teaching offers an opportunity to help socially disadvantaged people</a:t>
            </a:r>
            <a:endParaRPr lang="hu-HU" sz="2000" i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000"/>
              </a:spcBef>
              <a:buClr>
                <a:schemeClr val="dk1"/>
              </a:buClr>
              <a:buSzPts val="2000"/>
            </a:pP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(M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=3,04,</a:t>
            </a:r>
            <a:r>
              <a:rPr lang="hu-HU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 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=0,891 ;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M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=3,02,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=0,904; t(311)=2,605, p=0,005)</a:t>
            </a:r>
            <a:endParaRPr sz="12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1000"/>
              </a:spcBef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like working with children/young people</a:t>
            </a:r>
            <a:endParaRPr lang="hu-HU" sz="2000" i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000"/>
              </a:spcBef>
              <a:buClr>
                <a:schemeClr val="dk1"/>
              </a:buClr>
              <a:buSzPts val="2000"/>
            </a:pP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(M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=3,52,</a:t>
            </a:r>
            <a:r>
              <a:rPr lang="hu-HU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 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=0,742 ;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M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=3,14,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=0,852; t(3292)=3,976, p=0,000)</a:t>
            </a:r>
            <a:endParaRPr sz="12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3"/>
          <p:cNvSpPr txBox="1"/>
          <p:nvPr/>
        </p:nvSpPr>
        <p:spPr>
          <a:xfrm>
            <a:off x="6500195" y="1923692"/>
            <a:ext cx="5462019" cy="28674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hu-HU" sz="2000" b="1" i="0" u="none" strike="noStrike" cap="none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M</a:t>
            </a:r>
            <a:r>
              <a:rPr lang="en-GB" sz="2000" b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E</a:t>
            </a:r>
            <a:r>
              <a:rPr lang="hu-HU" sz="2000" b="1" i="0" u="none" strike="noStrike" cap="none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N</a:t>
            </a:r>
            <a:endParaRPr sz="2000" b="1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indent="-342900">
              <a:spcBef>
                <a:spcPts val="1000"/>
              </a:spcBef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i="1" dirty="0">
                <a:latin typeface="Arial Nova Light" panose="020B0304020202020204" pitchFamily="34" charset="0"/>
                <a:cs typeface="Calibri" panose="020F0502020204030204" pitchFamily="34" charset="0"/>
              </a:rPr>
              <a:t>I could not get into my preferred profession.</a:t>
            </a:r>
          </a:p>
          <a:p>
            <a:pPr lvl="0">
              <a:spcBef>
                <a:spcPts val="1000"/>
              </a:spcBef>
            </a:pP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(M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=1,53,</a:t>
            </a:r>
            <a:r>
              <a:rPr lang="hu-HU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 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en-GB" sz="1200" baseline="-25000" dirty="0">
                <a:latin typeface="Arial Nova Light" panose="020B0304020202020204" pitchFamily="34" charset="0"/>
              </a:rPr>
              <a:t>yes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=0,851 ;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M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=1,67,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=0,956; t(311)=-2,231, p=0,013)</a:t>
            </a:r>
            <a:endParaRPr sz="12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lvl="0" indent="-342900">
              <a:spcBef>
                <a:spcPts val="1000"/>
              </a:spcBef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i="1" dirty="0">
                <a:latin typeface="Arial Nova Light" panose="020B0304020202020204" pitchFamily="34" charset="0"/>
                <a:cs typeface="Calibri" panose="020F0502020204030204" pitchFamily="34" charset="0"/>
              </a:rPr>
              <a:t>Teaching offered a predictable career path.</a:t>
            </a:r>
            <a:endParaRPr lang="hu-HU" sz="2000" i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000"/>
              </a:spcBef>
              <a:buClr>
                <a:schemeClr val="dk1"/>
              </a:buClr>
              <a:buSzPts val="2000"/>
            </a:pP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(M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=2,50,</a:t>
            </a:r>
            <a:r>
              <a:rPr lang="hu-HU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 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=0,964 ;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M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=2,69,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=0,914; t(311)=-2,575, p=0,005)</a:t>
            </a:r>
            <a:endParaRPr sz="12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indent="-342900">
              <a:spcBef>
                <a:spcPts val="1000"/>
              </a:spcBef>
              <a:buClr>
                <a:schemeClr val="dk1"/>
              </a:buClr>
              <a:buSzPts val="2000"/>
              <a:buFont typeface="Calibri"/>
              <a:buChar char="•"/>
            </a:pPr>
            <a:r>
              <a:rPr lang="en-US" sz="2000" i="1" dirty="0">
                <a:latin typeface="Arial Nova Light" panose="020B0304020202020204" pitchFamily="34" charset="0"/>
                <a:cs typeface="Calibri" panose="020F0502020204030204" pitchFamily="34" charset="0"/>
              </a:rPr>
              <a:t>Teaching provides a predictable income.</a:t>
            </a:r>
            <a:endParaRPr lang="hu-HU" sz="2000" i="1" dirty="0"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lvl="0">
              <a:spcBef>
                <a:spcPts val="1000"/>
              </a:spcBef>
              <a:buClr>
                <a:schemeClr val="dk1"/>
              </a:buClr>
              <a:buSzPts val="2000"/>
            </a:pP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(M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=2,33,</a:t>
            </a:r>
            <a:r>
              <a:rPr lang="hu-HU" sz="1200" b="0" i="0" u="none" strike="noStrike" cap="none" baseline="-25000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 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en-GB" sz="1200" baseline="-25000" dirty="0">
                <a:latin typeface="Arial Nova Light" panose="020B0304020202020204" pitchFamily="34" charset="0"/>
              </a:rPr>
              <a:t> yes 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=1,051 ;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M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=2,49, </a:t>
            </a:r>
            <a:r>
              <a:rPr lang="hu-HU" sz="1200" b="0" i="0" u="none" strike="noStrike" cap="none" dirty="0" err="1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SD</a:t>
            </a:r>
            <a:r>
              <a:rPr lang="hu-HU" sz="1200" baseline="-25000" dirty="0" err="1">
                <a:latin typeface="Arial Nova Light" panose="020B0304020202020204" pitchFamily="34" charset="0"/>
              </a:rPr>
              <a:t>n</a:t>
            </a:r>
            <a:r>
              <a:rPr lang="en-GB" sz="1200" baseline="-25000" dirty="0">
                <a:latin typeface="Arial Nova Light" panose="020B0304020202020204" pitchFamily="34" charset="0"/>
              </a:rPr>
              <a:t>o</a:t>
            </a:r>
            <a:r>
              <a:rPr lang="hu-HU" sz="1200" b="0" i="0" u="none" strike="noStrike" cap="none" dirty="0">
                <a:solidFill>
                  <a:srgbClr val="000000"/>
                </a:solidFill>
                <a:latin typeface="Arial Nova Light" panose="020B0304020202020204" pitchFamily="34" charset="0"/>
                <a:sym typeface="Arial"/>
              </a:rPr>
              <a:t>=1,001; t(311)=-2,727, p=0,003)</a:t>
            </a:r>
            <a:endParaRPr sz="20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Google Shape;228;p38">
            <a:extLst>
              <a:ext uri="{FF2B5EF4-FFF2-40B4-BE49-F238E27FC236}">
                <a16:creationId xmlns:a16="http://schemas.microsoft.com/office/drawing/2014/main" id="{15F053F5-BDD3-3510-3D89-CA2255DE37F4}"/>
              </a:ext>
            </a:extLst>
          </p:cNvPr>
          <p:cNvSpPr txBox="1"/>
          <p:nvPr/>
        </p:nvSpPr>
        <p:spPr>
          <a:xfrm>
            <a:off x="229786" y="5105678"/>
            <a:ext cx="11732428" cy="10156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000" b="1" dirty="0">
                <a:latin typeface="Arial Nova Light" panose="020B0304020202020204" pitchFamily="34" charset="0"/>
                <a:cs typeface="Calibri" panose="020F0502020204030204" pitchFamily="34" charset="0"/>
              </a:rPr>
              <a:t>Women</a:t>
            </a:r>
            <a:r>
              <a:rPr lang="en-US" sz="2000" dirty="0">
                <a:latin typeface="Arial Nova Light" panose="020B0304020202020204" pitchFamily="34" charset="0"/>
                <a:cs typeface="Calibri" panose="020F0502020204030204" pitchFamily="34" charset="0"/>
              </a:rPr>
              <a:t>: enjoy working with children and helping others.</a:t>
            </a:r>
            <a:br>
              <a:rPr lang="en-US" sz="2000" dirty="0">
                <a:latin typeface="Arial Nova Light" panose="020B030402020202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latin typeface="Arial Nova Light" panose="020B0304020202020204" pitchFamily="34" charset="0"/>
                <a:cs typeface="Calibri" panose="020F0502020204030204" pitchFamily="34" charset="0"/>
              </a:rPr>
              <a:t>Men</a:t>
            </a:r>
            <a:r>
              <a:rPr lang="en-US" sz="2000" dirty="0">
                <a:latin typeface="Arial Nova Light" panose="020B0304020202020204" pitchFamily="34" charset="0"/>
                <a:cs typeface="Calibri" panose="020F0502020204030204" pitchFamily="34" charset="0"/>
              </a:rPr>
              <a:t>: chose teaching for predictable income and career path, or because they could not enter their preferred profession.</a:t>
            </a:r>
            <a:endParaRPr sz="2000" dirty="0">
              <a:solidFill>
                <a:schemeClr val="dk1"/>
              </a:solidFill>
              <a:latin typeface="Arial Nova Light" panose="020B0304020202020204" pitchFamily="34" charset="0"/>
              <a:cs typeface="Calibri" panose="020F0502020204030204" pitchFamily="34" charset="0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>
          <a:extLst>
            <a:ext uri="{FF2B5EF4-FFF2-40B4-BE49-F238E27FC236}">
              <a16:creationId xmlns:a16="http://schemas.microsoft.com/office/drawing/2014/main" id="{17362A08-87C9-1BC2-5400-41836DF009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>
            <a:extLst>
              <a:ext uri="{FF2B5EF4-FFF2-40B4-BE49-F238E27FC236}">
                <a16:creationId xmlns:a16="http://schemas.microsoft.com/office/drawing/2014/main" id="{7D92F47C-C641-A337-458E-F001966335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688449"/>
            <a:ext cx="10515600" cy="58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6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6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8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Carrier motivation and work experience</a:t>
            </a:r>
            <a:endParaRPr kumimoji="0" lang="en-GB" sz="3200" b="0" i="0" u="none" strike="noStrike" kern="0" cap="none" spc="0" normalizeH="0" baseline="0" noProof="0" dirty="0">
              <a:ln>
                <a:noFill/>
              </a:ln>
              <a:solidFill>
                <a:srgbClr val="01285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0"/>
              </a:spcBef>
            </a:pPr>
            <a:endParaRPr sz="2800" dirty="0"/>
          </a:p>
        </p:txBody>
      </p:sp>
      <p:sp>
        <p:nvSpPr>
          <p:cNvPr id="240" name="Google Shape;240;p13">
            <a:extLst>
              <a:ext uri="{FF2B5EF4-FFF2-40B4-BE49-F238E27FC236}">
                <a16:creationId xmlns:a16="http://schemas.microsoft.com/office/drawing/2014/main" id="{10BA26F3-BA09-93F1-C3C3-985750320441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07863" y="1346514"/>
            <a:ext cx="10515600" cy="69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Arial Nova Light" panose="020B0304020202020204" pitchFamily="34" charset="0"/>
                <a:cs typeface="Calibri"/>
              </a:rPr>
              <a:t>A significant correlation was found between career motivation and respondents' work experience in education regarding the following questions:</a:t>
            </a:r>
            <a:endParaRPr dirty="0">
              <a:latin typeface="Arial Nova Light" panose="020B0304020202020204" pitchFamily="34" charset="0"/>
            </a:endParaRPr>
          </a:p>
        </p:txBody>
      </p:sp>
      <p:sp>
        <p:nvSpPr>
          <p:cNvPr id="3" name="Google Shape;254;p40">
            <a:extLst>
              <a:ext uri="{FF2B5EF4-FFF2-40B4-BE49-F238E27FC236}">
                <a16:creationId xmlns:a16="http://schemas.microsoft.com/office/drawing/2014/main" id="{9FB3D251-B25F-EFC5-2A99-5EBB3CD2EE32}"/>
              </a:ext>
            </a:extLst>
          </p:cNvPr>
          <p:cNvSpPr txBox="1"/>
          <p:nvPr/>
        </p:nvSpPr>
        <p:spPr>
          <a:xfrm>
            <a:off x="1148862" y="2302902"/>
            <a:ext cx="10204938" cy="28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GB" sz="2000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I made the choice to pursue a career in education because: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I believed I possessed the qualities of a good teacher.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I have always wanted to be a teacher.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Teaching offers a stable and predictable career.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It allows me to influence the development of young people.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I enjoy working with children and young adults</a:t>
            </a:r>
            <a:r>
              <a:rPr lang="en-GB" sz="2000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.</a:t>
            </a:r>
            <a:endParaRPr sz="2000" b="0" i="0" u="none" strike="noStrike" cap="none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228;p38">
            <a:extLst>
              <a:ext uri="{FF2B5EF4-FFF2-40B4-BE49-F238E27FC236}">
                <a16:creationId xmlns:a16="http://schemas.microsoft.com/office/drawing/2014/main" id="{6C3B9DE4-60CD-F4C8-67B5-DE04E734B6C9}"/>
              </a:ext>
            </a:extLst>
          </p:cNvPr>
          <p:cNvSpPr txBox="1"/>
          <p:nvPr/>
        </p:nvSpPr>
        <p:spPr>
          <a:xfrm>
            <a:off x="838200" y="5365867"/>
            <a:ext cx="10515600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2000" b="1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Those with work experience: committed to a career in teaching.</a:t>
            </a:r>
            <a:endParaRPr sz="20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082314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>
          <a:extLst>
            <a:ext uri="{FF2B5EF4-FFF2-40B4-BE49-F238E27FC236}">
              <a16:creationId xmlns:a16="http://schemas.microsoft.com/office/drawing/2014/main" id="{179B1A53-C333-A72D-F850-3FB01E10F6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13">
            <a:extLst>
              <a:ext uri="{FF2B5EF4-FFF2-40B4-BE49-F238E27FC236}">
                <a16:creationId xmlns:a16="http://schemas.microsoft.com/office/drawing/2014/main" id="{2B608273-11B5-0D32-B3A7-62275D68037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688449"/>
            <a:ext cx="10515600" cy="58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Font typeface="Arial"/>
              <a:buNone/>
              <a:tabLst/>
              <a:defRPr/>
            </a:pPr>
            <a:r>
              <a:rPr lang="hu-HU" sz="3200" cap="all" dirty="0">
                <a:solidFill>
                  <a:srgbClr val="FFFFFF"/>
                </a:solidFill>
                <a:highlight>
                  <a:srgbClr val="000000"/>
                </a:highlight>
                <a:latin typeface="Arial Nova" panose="020B0504020202020204" pitchFamily="34" charset="0"/>
              </a:rPr>
              <a:t>6</a:t>
            </a:r>
            <a:r>
              <a:rPr kumimoji="0" lang="en-GB" sz="3200" b="0" i="0" u="none" strike="noStrike" kern="0" cap="all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.</a:t>
            </a:r>
            <a:r>
              <a:rPr kumimoji="0" lang="en-GB" sz="3200" b="0" i="0" u="none" strike="noStrike" kern="0" cap="all" spc="0" normalizeH="0" baseline="0" noProof="0" dirty="0">
                <a:ln>
                  <a:noFill/>
                </a:ln>
                <a:solidFill>
                  <a:srgbClr val="012850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Open Sans"/>
                <a:cs typeface="Open Sans"/>
                <a:sym typeface="Open Sans"/>
              </a:rPr>
              <a:t> </a:t>
            </a:r>
            <a:r>
              <a:rPr kumimoji="0" lang="en-GB" sz="2400" b="0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 panose="020B0304020202020204" pitchFamily="34" charset="0"/>
                <a:ea typeface="Open Sans"/>
                <a:cs typeface="Open Sans"/>
                <a:sym typeface="Open Sans"/>
              </a:rPr>
              <a:t>results: Carrier motivation and professional communities</a:t>
            </a:r>
            <a:endParaRPr kumimoji="0" lang="en-GB" sz="2800" b="0" i="0" u="none" strike="noStrike" kern="0" cap="none" spc="0" normalizeH="0" baseline="0" noProof="0" dirty="0">
              <a:ln>
                <a:noFill/>
              </a:ln>
              <a:solidFill>
                <a:srgbClr val="012850"/>
              </a:solidFill>
              <a:effectLst/>
              <a:uLnTx/>
              <a:uFillTx/>
              <a:latin typeface="Open Sans"/>
              <a:ea typeface="Open Sans"/>
              <a:cs typeface="Open Sans"/>
              <a:sym typeface="Open Sans"/>
            </a:endParaRPr>
          </a:p>
          <a:p>
            <a:pPr marL="0" lvl="0" indent="0">
              <a:spcBef>
                <a:spcPts val="0"/>
              </a:spcBef>
            </a:pPr>
            <a:endParaRPr sz="2400" dirty="0"/>
          </a:p>
        </p:txBody>
      </p:sp>
      <p:sp>
        <p:nvSpPr>
          <p:cNvPr id="240" name="Google Shape;240;p13">
            <a:extLst>
              <a:ext uri="{FF2B5EF4-FFF2-40B4-BE49-F238E27FC236}">
                <a16:creationId xmlns:a16="http://schemas.microsoft.com/office/drawing/2014/main" id="{E6D95E56-5ACA-098F-4779-728D8009C9B2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907863" y="1346514"/>
            <a:ext cx="10515600" cy="694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</a:pPr>
            <a:r>
              <a:rPr lang="en-GB" dirty="0">
                <a:latin typeface="Arial Nova Light" panose="020B0304020202020204" pitchFamily="34" charset="0"/>
                <a:cs typeface="Calibri"/>
              </a:rPr>
              <a:t>A significant correlation between career motivation and respondents' participation in professional communities was found for the following questions:</a:t>
            </a:r>
            <a:endParaRPr dirty="0">
              <a:latin typeface="Arial Nova Light" panose="020B0304020202020204" pitchFamily="34" charset="0"/>
            </a:endParaRPr>
          </a:p>
        </p:txBody>
      </p:sp>
      <p:sp>
        <p:nvSpPr>
          <p:cNvPr id="3" name="Google Shape;254;p40">
            <a:extLst>
              <a:ext uri="{FF2B5EF4-FFF2-40B4-BE49-F238E27FC236}">
                <a16:creationId xmlns:a16="http://schemas.microsoft.com/office/drawing/2014/main" id="{05AFCC3C-BBDF-A9B8-A408-34080D11C843}"/>
              </a:ext>
            </a:extLst>
          </p:cNvPr>
          <p:cNvSpPr txBox="1"/>
          <p:nvPr/>
        </p:nvSpPr>
        <p:spPr>
          <a:xfrm>
            <a:off x="1225749" y="2302902"/>
            <a:ext cx="9817389" cy="2800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spcBef>
                <a:spcPts val="1000"/>
              </a:spcBef>
            </a:pPr>
            <a:r>
              <a:rPr lang="en-GB" sz="2000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 panose="020F0502020204030204" pitchFamily="34" charset="0"/>
                <a:sym typeface="Calibri"/>
              </a:rPr>
              <a:t>I chose a career in education because:</a:t>
            </a:r>
          </a:p>
          <a:p>
            <a:pPr marL="342900" lvl="0" indent="-34290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ea typeface="Calibri"/>
                <a:cs typeface="Calibri" panose="020F0502020204030204" pitchFamily="34" charset="0"/>
                <a:sym typeface="Calibri"/>
              </a:rPr>
              <a:t>...through teaching I can serve society.</a:t>
            </a:r>
          </a:p>
          <a:p>
            <a:pPr lvl="0">
              <a:spcBef>
                <a:spcPts val="1000"/>
              </a:spcBef>
            </a:pP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(M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=3,41,</a:t>
            </a:r>
            <a:r>
              <a:rPr lang="hu-HU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  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=0,720 ; </a:t>
            </a:r>
            <a:r>
              <a:rPr lang="hu-HU" sz="2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M</a:t>
            </a:r>
            <a:r>
              <a:rPr lang="hu-HU" sz="2000" baseline="-25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n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o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=3,23, </a:t>
            </a:r>
            <a:r>
              <a:rPr lang="hu-HU" sz="2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hu-HU" sz="2000" baseline="-25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n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o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=0,836; t(292)=-1,597, p=0,056)</a:t>
            </a:r>
          </a:p>
          <a:p>
            <a:pPr lvl="0">
              <a:spcBef>
                <a:spcPts val="1000"/>
              </a:spcBef>
            </a:pPr>
            <a:endParaRPr lang="hu-HU" sz="2000" dirty="0">
              <a:solidFill>
                <a:schemeClr val="dk1"/>
              </a:solidFill>
              <a:latin typeface="Arial Nova Light" panose="020B0304020202020204" pitchFamily="34" charset="0"/>
              <a:cs typeface="Calibri" panose="020F0502020204030204" pitchFamily="34" charset="0"/>
            </a:endParaRPr>
          </a:p>
          <a:p>
            <a:pPr marL="342900" indent="-342900">
              <a:spcBef>
                <a:spcPts val="1000"/>
              </a:spcBef>
              <a:buSzPts val="2000"/>
              <a:buFont typeface="Arial" panose="020B0604020202020204" pitchFamily="34" charset="0"/>
              <a:buChar char="•"/>
            </a:pPr>
            <a:r>
              <a:rPr lang="en-GB" sz="2000" i="1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  <a:sym typeface="Calibri"/>
              </a:rPr>
              <a:t>my teachers </a:t>
            </a:r>
            <a:r>
              <a:rPr lang="hu-HU" sz="2000" i="1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  <a:sym typeface="Calibri"/>
              </a:rPr>
              <a:t>were</a:t>
            </a:r>
            <a:r>
              <a:rPr lang="hu-HU" sz="2000" i="1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  <a:sym typeface="Calibri"/>
              </a:rPr>
              <a:t> </a:t>
            </a:r>
            <a:r>
              <a:rPr lang="hu-HU" sz="2000" i="1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  <a:sym typeface="Calibri"/>
              </a:rPr>
              <a:t>inspiring</a:t>
            </a:r>
            <a:r>
              <a:rPr lang="hu-HU" sz="2000" i="1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  <a:sym typeface="Calibri"/>
              </a:rPr>
              <a:t>.</a:t>
            </a:r>
            <a:endParaRPr lang="en-GB" sz="2000" i="1" dirty="0">
              <a:solidFill>
                <a:schemeClr val="dk1"/>
              </a:solidFill>
              <a:latin typeface="Arial Nova Light" panose="020B0304020202020204" pitchFamily="34" charset="0"/>
              <a:cs typeface="Calibri" panose="020F0502020204030204" pitchFamily="34" charset="0"/>
              <a:sym typeface="Calibri"/>
            </a:endParaRPr>
          </a:p>
          <a:p>
            <a:pPr lvl="0">
              <a:spcBef>
                <a:spcPts val="1000"/>
              </a:spcBef>
              <a:buClr>
                <a:schemeClr val="dk1"/>
              </a:buClr>
              <a:buSzPts val="2000"/>
            </a:pP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(M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=3,35,</a:t>
            </a:r>
            <a:r>
              <a:rPr lang="hu-HU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  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yes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=0,898 ; </a:t>
            </a:r>
            <a:r>
              <a:rPr lang="hu-HU" sz="2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M</a:t>
            </a:r>
            <a:r>
              <a:rPr lang="hu-HU" sz="2000" baseline="-25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n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o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=3,15, </a:t>
            </a:r>
            <a:r>
              <a:rPr lang="hu-HU" sz="2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SD</a:t>
            </a:r>
            <a:r>
              <a:rPr lang="hu-HU" sz="2000" baseline="-25000" dirty="0" err="1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n</a:t>
            </a:r>
            <a:r>
              <a:rPr lang="en-GB" sz="2000" baseline="-25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o</a:t>
            </a:r>
            <a:r>
              <a:rPr lang="hu-HU" sz="2000" dirty="0">
                <a:solidFill>
                  <a:schemeClr val="dk1"/>
                </a:solidFill>
                <a:latin typeface="Arial Nova Light" panose="020B0304020202020204" pitchFamily="34" charset="0"/>
                <a:cs typeface="Calibri" panose="020F0502020204030204" pitchFamily="34" charset="0"/>
              </a:rPr>
              <a:t>=0,928; t(129,350)=-1,617, p=0,056)</a:t>
            </a:r>
            <a:endParaRPr lang="hu-HU" sz="2000" b="1" dirty="0">
              <a:solidFill>
                <a:schemeClr val="dk1"/>
              </a:solidFill>
              <a:latin typeface="Arial Nova Light" panose="020B0304020202020204" pitchFamily="34" charset="0"/>
              <a:ea typeface="Calibri"/>
              <a:cs typeface="Calibri" panose="020F0502020204030204" pitchFamily="34" charset="0"/>
              <a:sym typeface="Calibri"/>
            </a:endParaRPr>
          </a:p>
        </p:txBody>
      </p:sp>
      <p:sp>
        <p:nvSpPr>
          <p:cNvPr id="2" name="Google Shape;228;p38">
            <a:extLst>
              <a:ext uri="{FF2B5EF4-FFF2-40B4-BE49-F238E27FC236}">
                <a16:creationId xmlns:a16="http://schemas.microsoft.com/office/drawing/2014/main" id="{C94958D2-184A-1511-7B34-6A6E3AEADB93}"/>
              </a:ext>
            </a:extLst>
          </p:cNvPr>
          <p:cNvSpPr txBox="1"/>
          <p:nvPr/>
        </p:nvSpPr>
        <p:spPr>
          <a:xfrm>
            <a:off x="838200" y="5496514"/>
            <a:ext cx="10585263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GB" sz="2000" b="1" dirty="0">
                <a:solidFill>
                  <a:schemeClr val="dk1"/>
                </a:solidFill>
                <a:latin typeface="Arial Nova Light" panose="020B0304020202020204" pitchFamily="34" charset="0"/>
                <a:cs typeface="Calibri"/>
                <a:sym typeface="Calibri"/>
              </a:rPr>
              <a:t>Members of the professional community: have a teacher role model, serve the community</a:t>
            </a:r>
            <a:endParaRPr sz="2000" dirty="0">
              <a:solidFill>
                <a:schemeClr val="dk1"/>
              </a:solidFill>
              <a:latin typeface="Arial Nova Light" panose="020B0304020202020204" pitchFamily="34" charset="0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895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17"/>
          <p:cNvSpPr txBox="1">
            <a:spLocks noGrp="1"/>
          </p:cNvSpPr>
          <p:nvPr>
            <p:ph type="body" idx="1"/>
          </p:nvPr>
        </p:nvSpPr>
        <p:spPr>
          <a:xfrm>
            <a:off x="838200" y="602874"/>
            <a:ext cx="10515600" cy="529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14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0" i="0" u="none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000000"/>
                </a:highlight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</a:t>
            </a:r>
            <a:r>
              <a:rPr kumimoji="0" lang="en-GB" sz="2800" b="0" i="0" strike="noStrike" kern="1200" cap="all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Conclusions: </a:t>
            </a:r>
            <a:endParaRPr kumimoji="0" lang="hu-HU" sz="2400" b="0" i="0" strike="noStrike" kern="1200" cap="none" spc="0" normalizeH="0" baseline="0" noProof="0" dirty="0">
              <a:ln>
                <a:noFill/>
              </a:ln>
              <a:solidFill>
                <a:srgbClr val="64A70B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850"/>
              </a:buClr>
              <a:buSzPts val="3000"/>
              <a:buNone/>
            </a:pPr>
            <a:endParaRPr dirty="0"/>
          </a:p>
        </p:txBody>
      </p:sp>
      <p:sp>
        <p:nvSpPr>
          <p:cNvPr id="285" name="Google Shape;285;p17"/>
          <p:cNvSpPr txBox="1">
            <a:spLocks noGrp="1"/>
          </p:cNvSpPr>
          <p:nvPr>
            <p:ph type="body" idx="2"/>
          </p:nvPr>
        </p:nvSpPr>
        <p:spPr>
          <a:xfrm>
            <a:off x="990600" y="1438275"/>
            <a:ext cx="10515600" cy="44802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just">
              <a:spcBef>
                <a:spcPts val="0"/>
              </a:spcBef>
              <a:buSzPts val="2400"/>
              <a:buFont typeface="Courier New" panose="02070309020205020404" pitchFamily="49" charset="0"/>
              <a:buChar char="→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Among students beginning a Career Socialisation courses: </a:t>
            </a:r>
          </a:p>
          <a:p>
            <a:pPr marL="342900" lvl="0" indent="-342900" algn="just">
              <a:spcBef>
                <a:spcPts val="0"/>
              </a:spcBef>
              <a:buSzPts val="2400"/>
              <a:buFont typeface="Courier New" panose="02070309020205020404" pitchFamily="49" charset="0"/>
              <a:buChar char="→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there is no significant difference in responses between those from different training institutions. </a:t>
            </a:r>
          </a:p>
          <a:p>
            <a:pPr marL="342900" lvl="0" indent="-342900" algn="just">
              <a:spcBef>
                <a:spcPts val="0"/>
              </a:spcBef>
              <a:buSzPts val="2400"/>
              <a:buFont typeface="Courier New" panose="02070309020205020404" pitchFamily="49" charset="0"/>
              <a:buChar char="→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However, significant differences are observed by gender regarding self-efficacy, task interpretation, and career motivation. </a:t>
            </a:r>
          </a:p>
          <a:p>
            <a:pPr marL="342900" indent="-342900" algn="just">
              <a:spcBef>
                <a:spcPts val="0"/>
              </a:spcBef>
              <a:buSzPts val="2400"/>
              <a:buFont typeface="Courier New" panose="02070309020205020404" pitchFamily="49" charset="0"/>
              <a:buChar char="→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University students who have teaching experience or are part of a student teaching community tend to have a stronger self-image. </a:t>
            </a:r>
            <a:endParaRPr lang="hu-HU" sz="2200" dirty="0"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indent="-342900" algn="just">
              <a:spcBef>
                <a:spcPts val="0"/>
              </a:spcBef>
              <a:buSzPts val="2400"/>
              <a:buFont typeface="Courier New" panose="02070309020205020404" pitchFamily="49" charset="0"/>
              <a:buChar char="→"/>
            </a:pPr>
            <a:endParaRPr lang="en-GB" sz="2200" dirty="0">
              <a:latin typeface="Arial Nova Light" panose="020B0304020202020204" pitchFamily="34" charset="0"/>
              <a:ea typeface="Calibri"/>
              <a:cs typeface="Calibri"/>
              <a:sym typeface="Calibri"/>
            </a:endParaRPr>
          </a:p>
          <a:p>
            <a:pPr marL="342900" indent="-342900" algn="just">
              <a:spcBef>
                <a:spcPts val="0"/>
              </a:spcBef>
              <a:buSzPts val="2400"/>
              <a:buFont typeface="Courier New" panose="02070309020205020404" pitchFamily="49" charset="0"/>
              <a:buChar char="→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The results of a longitudinal study will be important for understanding the following questions: </a:t>
            </a:r>
          </a:p>
          <a:p>
            <a:pPr lvl="0" indent="-457200" algn="just">
              <a:spcBef>
                <a:spcPts val="0"/>
              </a:spcBef>
              <a:buSzPts val="2400"/>
              <a:buAutoNum type="arabicPeriod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In what ways do students differ based on their place of education?</a:t>
            </a:r>
          </a:p>
          <a:p>
            <a:pPr lvl="0" indent="-457200" algn="just">
              <a:spcBef>
                <a:spcPts val="0"/>
              </a:spcBef>
              <a:buSzPts val="2400"/>
              <a:buAutoNum type="arabicPeriod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How do these differences vary by gender?</a:t>
            </a:r>
          </a:p>
          <a:p>
            <a:pPr lvl="0" indent="-457200" algn="just">
              <a:spcBef>
                <a:spcPts val="0"/>
              </a:spcBef>
              <a:buSzPts val="2400"/>
              <a:buAutoNum type="arabicPeriod"/>
            </a:pPr>
            <a:r>
              <a:rPr lang="en-GB" sz="2200" dirty="0">
                <a:latin typeface="Arial Nova Light" panose="020B0304020202020204" pitchFamily="34" charset="0"/>
                <a:ea typeface="Calibri"/>
                <a:cs typeface="Calibri"/>
                <a:sym typeface="Calibri"/>
              </a:rPr>
              <a:t>What changes occur in attitudes toward the teaching profession throughout the training period?</a:t>
            </a:r>
            <a:endParaRPr sz="2200" dirty="0">
              <a:latin typeface="Arial Nova Light" panose="020B0304020202020204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68919-066B-6DA5-0891-8C7A8C2765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DCF6C98B-C11C-45CF-3009-870A2BB30C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2" y="1152963"/>
            <a:ext cx="10515600" cy="5203231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Andreasen, J. K., Bjørndal, C. R., &amp; Kovač, V. B. (2019). Being a teacher and teacher educator: The antecedents of teacher educator identity among mentor teachers.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 and Teacher Education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85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281-291.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Anspal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T., </a:t>
            </a: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Eisenschmidt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E., &amp; Löfström, E. (2012). Finding myself as a teacher: Exploring the shaping of teacher identities through student teachers’ narratives.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 and Teaching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18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(2), 197-216.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Bandura, A. (1993). Perceived self-efficacy in cognitive development and functioning.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Educational psychologist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28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(2), 117-148.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Beijaard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D., Meijer, P. C., &amp; </a:t>
            </a: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Verloop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N. (2004). Reconsidering research on teachers’ professional identity.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 and teacher education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20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(2), 107-128.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Beijaard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D., Koopman, M., &amp; </a:t>
            </a: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Schellings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G. (2023). Reframing teacher professional identity and learning. In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 Palgrave handbook of teacher education research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 (pp. 763-785). Cham: Springer International Publishing.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Bentler, P. M. (2007). On tests and indices for evaluating structural models. Personality and Individual Differences, 42, 825–829. https://dx0x0oi.org/10.1016/j.paid.2006.09.024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Buitink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J., &amp; </a:t>
            </a: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Beijaard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D. (2007). Learning in school-based teacher education. In M. Munthe, &amp; E. </a:t>
            </a: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Zellermayer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(Eds.),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 learning in communities: International perspectives. 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Sense Publishers.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Bullough, R. V. (1997). Practicing theory and theorizing practice. In J. Loughran &amp; T. Russell (Eds.), Purpose, passion and pedagogy in teacher education (pp. 13–31). London: Falmer Press.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Canrinus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E. T., Bergem, O. K., Klette, K., &amp; </a:t>
            </a: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Hammerness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K. (2017). Coherent teacher education programmes: Taking a student perspective.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Journal of Curriculum Studies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49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(3), 313-333.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Cohen, J. (1992). A power primer. 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Psychological Bulletin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112, 155–159. https://doi.org/ 10.1037/0033-2909.112.1.155.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Clark, V. L. P., &amp; Creswell, J. W. (2008). </a:t>
            </a:r>
            <a:r>
              <a:rPr lang="en-GB" sz="12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 mixed methods reader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Sage.</a:t>
            </a:r>
            <a:endParaRPr lang="en-GB" sz="12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Cross, B. (2017). Teacher education as a creative space for the making of teacher identity. The SAGE handbook of research on teacher education, 2, 210-227.</a:t>
            </a:r>
            <a:endParaRPr lang="en-GB" sz="14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Garner, J. K., &amp; Kaplan, A. (2018). A complex dynamic systems perspective on teacher learning and identity formation: an instrumental case. Teachers and Teaching, 25(1), 7–33. https://doi.org/10.1080/13540602.2018.1533811</a:t>
            </a:r>
            <a:endParaRPr lang="en-GB" sz="14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Gaziel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H. H. (1995). Sabbatical leave, job burnout and turnover intentions among teachers. International Journal of Lifelong Education, 14(4), 331-338.</a:t>
            </a:r>
            <a:endParaRPr lang="en-GB" sz="14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Geijsel</a:t>
            </a: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F. P., Sleegers, P. J., Stoel, R. D., &amp; Krüger, M. L. (2009). The effect of teacher psychological and school organizational and leadership factors on teachers' professional learning in Dutch schools. The elementary school journal, 109(4), 406-427.</a:t>
            </a:r>
            <a:endParaRPr lang="en-GB" sz="14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en-GB" sz="12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Goddard, R. D., Hoy, W. K., &amp; Hoy, A. W. (2000). Collective teacher efficacy: Its meaning, measure, and impact on student achievement. American educational research journal, 37(2), 479-507.</a:t>
            </a:r>
            <a:endParaRPr lang="en-GB" sz="14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400"/>
              <a:buNone/>
            </a:pPr>
            <a:r>
              <a:rPr lang="en-GB" sz="14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Goodson, I. F., &amp; Cole, A. L. (1994). Exploring the teacher's professional knowledge: Constructing identity and community. Teacher Education Quarterly, 85-105.</a:t>
            </a:r>
            <a:endParaRPr lang="en-GB" sz="14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hu-HU" sz="900" dirty="0">
              <a:latin typeface="Arial Nova Light" panose="020B0304020202020204" pitchFamily="34" charset="0"/>
            </a:endParaRPr>
          </a:p>
        </p:txBody>
      </p:sp>
      <p:pic>
        <p:nvPicPr>
          <p:cNvPr id="4" name="Kép 3" descr="A képen fekete, sötétsé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F0A7EB18-2C49-4546-D23B-DB2E0DDFF9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46" y="6448306"/>
            <a:ext cx="2430758" cy="360000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CA616C5B-E4B6-F25D-8C3F-B4190A613530}"/>
              </a:ext>
            </a:extLst>
          </p:cNvPr>
          <p:cNvSpPr/>
          <p:nvPr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rgbClr val="64A7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07D83FC5-2006-CEB4-7D72-AACA0F286B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6913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24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2400" u="sng" cap="all" dirty="0">
                <a:latin typeface="Arial Nova" panose="020B0504020202020204" pitchFamily="34" charset="0"/>
              </a:rPr>
              <a:t>references</a:t>
            </a:r>
            <a:endParaRPr lang="hu-HU" sz="2400" u="sng" dirty="0"/>
          </a:p>
        </p:txBody>
      </p:sp>
    </p:spTree>
    <p:extLst>
      <p:ext uri="{BB962C8B-B14F-4D97-AF65-F5344CB8AC3E}">
        <p14:creationId xmlns:p14="http://schemas.microsoft.com/office/powerpoint/2010/main" val="3993296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7D947-5D4C-A441-49B9-2E820704C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E325C775-BD5B-0BDC-6076-D0C5235BFF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6612" y="1152963"/>
            <a:ext cx="10515600" cy="5203231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Izadinia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(2013). A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review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research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student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'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professional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British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educational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research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journal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39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(4), 694-713.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Kelchtermans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G. (1993).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Getting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story,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understanding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lives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From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career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stories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to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'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professional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development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9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(5-6), 443-456.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Kelchtermans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G., &amp; Hamilton, M. L. (2004). The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dialectics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passion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theory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Exploring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relation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between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self-study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emotion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In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International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handbook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self-study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practices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 (pp. 785-810).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Dordrecht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Springer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Netherlands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Kline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R. B. (2011).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Convergence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structural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equation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modeling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multilevel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modeling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In M. Williams (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.).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Handbook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methodological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innovation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Thousand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Oask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CA: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Sage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Lauriala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A.,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Kukkonen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(2005).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student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identities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situated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cognitions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In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Connecting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Policy and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Practice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 (pp. 206-215).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Routledge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Little, T. D. (2013).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Longitudinal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structural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equation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modeling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New York, NY: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Guilford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Marušić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I.,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Jugović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I.,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Lončarić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D. (2017).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Approaches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to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learning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first-year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fifth-year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student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are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there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any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differences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?. 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European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journal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40(1), 62-75.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Meijer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P. C., de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Graaf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G.,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Meirink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J. (2011). Key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experiences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student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’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development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Theory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Practice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17, 115–129.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Mockler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N. (2011).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Beyond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‘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what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works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’: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Understanding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practical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political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tool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17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(5), 517-528.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Moore, M.,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Hofman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J. E. (1988). Professional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institutions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higher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learning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Israel.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Higher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17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(1), 69-79.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Nias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J. (2002).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Primary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talking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A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study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as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work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Routledge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Olsen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B.,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Buchanan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R.,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Hewko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C. (2023).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Recent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trends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research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pedagogy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Palgrave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handbook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research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867-890.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Paksi, B. (2023). Kitart-e a belső motiváció?–a (még) pályán lévő pedagógusok pályamotivációi.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32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(1), 68-84.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Pekrun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R.,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Schutz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P. A. (2007).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Where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do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we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go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from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here?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Implications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future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directions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for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inquiry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emotions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In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Emotion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(pp. 313-331).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Academic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Pillen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T.,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Den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Brok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P. J.,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Beijaard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D. (2013).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Profiles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change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beginning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'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professional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tensions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34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86-97.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Rapos, N., Bükki, E., Gazdag, E., Nagy, K., &amp; Tókos, K. (2020). A pedagógusok folyamatos szakmai fejlődése és tanulása. Fogalmi változások. 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Neveléstudomány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Oktatás–Kutatás–Innováció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8(1), 28–45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Rapos, N., Tókos, K., Nagy, K., Eszes, F., &amp; Horváth, L. (2022). A pedagógusok folyamatos szakmai fejlődésének és tanulásának komplexitása.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Neveléstudomány| Oktatás–Kutatás–Innováció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10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(1), 7-36.</a:t>
            </a:r>
            <a:endParaRPr lang="hu-HU" sz="1100" dirty="0">
              <a:solidFill>
                <a:schemeClr val="dk1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Richter, E., Brunner, M., &amp; Richter, D. (2021).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educators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’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task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perception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its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relationship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to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professional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practice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i="1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</a:t>
            </a:r>
            <a:r>
              <a:rPr lang="hu-HU" sz="1100" i="1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101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103303.</a:t>
            </a:r>
            <a:endParaRPr lang="hu-HU" sz="12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Tsukawaki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R., Maki, T.,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Hirata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Y.,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Okahana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K.,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Shimoda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A.,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Tsushima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A., &amp;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Omori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(2023).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Multidimensional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Psychometrics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Educators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’ Professional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An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Initial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Validation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with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Educators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Southeast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Asia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Education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Sciences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13(9), 943.</a:t>
            </a:r>
            <a:endParaRPr lang="hu-HU" sz="12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van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Rijswijk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M.,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Bronkhorst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L. H.,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Akkerman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S. F., &amp; van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Tartwijk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J. (2018).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Changes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sensed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dis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/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continuity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in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development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student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throughout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education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European Journal of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Education, 41(3), 282-300.</a:t>
            </a:r>
            <a:endParaRPr lang="hu-HU" sz="12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Volkmann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J., &amp; Anderson, M. A. (1998).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Creating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professional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Dilemmas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metaphors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of a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first‐year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chemistry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 Science Education, 82(3), 293-310.</a:t>
            </a:r>
            <a:endParaRPr lang="hu-HU" sz="1200" dirty="0">
              <a:solidFill>
                <a:srgbClr val="000000"/>
              </a:solidFill>
              <a:latin typeface="Arial Nova Light" panose="020B0304020202020204" pitchFamily="34" charset="0"/>
              <a:ea typeface="Arial"/>
              <a:cs typeface="Arial"/>
              <a:sym typeface="Arial"/>
            </a:endParaRPr>
          </a:p>
          <a:p>
            <a:pPr marL="0" lvl="0" indent="0" algn="just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1200"/>
              <a:buNone/>
            </a:pP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Zembylas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 M. (2003).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Emotions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identity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: A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poststructural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perspective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. 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Teachers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 and </a:t>
            </a:r>
            <a:r>
              <a:rPr lang="hu-HU" sz="1100" dirty="0" err="1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teaching</a:t>
            </a:r>
            <a:r>
              <a:rPr lang="hu-HU" sz="1100" dirty="0">
                <a:solidFill>
                  <a:schemeClr val="dk1"/>
                </a:solidFill>
                <a:latin typeface="Arial Nova Light" panose="020B0304020202020204" pitchFamily="34" charset="0"/>
                <a:ea typeface="Times New Roman"/>
                <a:cs typeface="Times New Roman"/>
                <a:sym typeface="Times New Roman"/>
              </a:rPr>
              <a:t>, 9(3), 213-238</a:t>
            </a:r>
            <a:endParaRPr lang="hu-HU" sz="1100" dirty="0">
              <a:latin typeface="Arial Nova Light" panose="020B0304020202020204" pitchFamily="34" charset="0"/>
            </a:endParaRPr>
          </a:p>
        </p:txBody>
      </p:sp>
      <p:pic>
        <p:nvPicPr>
          <p:cNvPr id="4" name="Kép 3" descr="A képen fekete, sötétség, képernyőkép látható&#10;&#10;Előfordulhat, hogy az AI által létrehozott tartalom helytelen.">
            <a:extLst>
              <a:ext uri="{FF2B5EF4-FFF2-40B4-BE49-F238E27FC236}">
                <a16:creationId xmlns:a16="http://schemas.microsoft.com/office/drawing/2014/main" id="{D8C55AFE-17C3-EB72-EA1A-34268FB228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246" y="6448306"/>
            <a:ext cx="2430758" cy="360000"/>
          </a:xfrm>
          <a:prstGeom prst="rect">
            <a:avLst/>
          </a:prstGeom>
        </p:spPr>
      </p:pic>
      <p:sp>
        <p:nvSpPr>
          <p:cNvPr id="5" name="Téglalap 4">
            <a:extLst>
              <a:ext uri="{FF2B5EF4-FFF2-40B4-BE49-F238E27FC236}">
                <a16:creationId xmlns:a16="http://schemas.microsoft.com/office/drawing/2014/main" id="{A30D6016-B6D3-D06F-4969-11CA3E8F21C3}"/>
              </a:ext>
            </a:extLst>
          </p:cNvPr>
          <p:cNvSpPr/>
          <p:nvPr/>
        </p:nvSpPr>
        <p:spPr>
          <a:xfrm>
            <a:off x="12012000" y="0"/>
            <a:ext cx="180000" cy="6858000"/>
          </a:xfrm>
          <a:prstGeom prst="rect">
            <a:avLst/>
          </a:prstGeom>
          <a:solidFill>
            <a:srgbClr val="64A70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u-H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ím 1">
            <a:extLst>
              <a:ext uri="{FF2B5EF4-FFF2-40B4-BE49-F238E27FC236}">
                <a16:creationId xmlns:a16="http://schemas.microsoft.com/office/drawing/2014/main" id="{0435F881-27DB-4066-38B3-5908E150B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69138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GB" sz="2400" cap="all" dirty="0">
                <a:highlight>
                  <a:srgbClr val="000000"/>
                </a:highlight>
                <a:latin typeface="Arial Nova" panose="020B0504020202020204" pitchFamily="34" charset="0"/>
              </a:rPr>
              <a:t> </a:t>
            </a:r>
            <a:r>
              <a:rPr lang="en-GB" sz="2400" u="sng" cap="all" dirty="0">
                <a:latin typeface="Arial Nova" panose="020B0504020202020204" pitchFamily="34" charset="0"/>
              </a:rPr>
              <a:t>references</a:t>
            </a:r>
            <a:endParaRPr lang="hu-HU" sz="2400" u="sng" dirty="0"/>
          </a:p>
        </p:txBody>
      </p:sp>
    </p:spTree>
    <p:extLst>
      <p:ext uri="{BB962C8B-B14F-4D97-AF65-F5344CB8AC3E}">
        <p14:creationId xmlns:p14="http://schemas.microsoft.com/office/powerpoint/2010/main" val="28578401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4F43B22F-9E46-5E72-D3A6-0A6FE58883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27091" y="2815784"/>
            <a:ext cx="5326711" cy="1531429"/>
          </a:xfrm>
          <a:prstGeom prst="rect">
            <a:avLst/>
          </a:prstGeom>
          <a:noFill/>
        </p:spPr>
      </p:pic>
      <p:sp>
        <p:nvSpPr>
          <p:cNvPr id="7" name="Szöveg helye 6">
            <a:extLst>
              <a:ext uri="{FF2B5EF4-FFF2-40B4-BE49-F238E27FC236}">
                <a16:creationId xmlns:a16="http://schemas.microsoft.com/office/drawing/2014/main" id="{D74A2E0B-0A39-C67C-E108-06136E5453B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838202" y="723315"/>
            <a:ext cx="10515600" cy="529404"/>
          </a:xfrm>
        </p:spPr>
        <p:txBody>
          <a:bodyPr>
            <a:normAutofit/>
          </a:bodyPr>
          <a:lstStyle/>
          <a:p>
            <a:r>
              <a:rPr lang="hu-HU" dirty="0">
                <a:hlinkClick r:id="rId3"/>
              </a:rPr>
              <a:t>lenard.sandor@ppk.elte.hu</a:t>
            </a:r>
            <a:endParaRPr lang="hu-HU" dirty="0"/>
          </a:p>
          <a:p>
            <a:endParaRPr lang="en-GB" dirty="0"/>
          </a:p>
        </p:txBody>
      </p:sp>
      <p:sp>
        <p:nvSpPr>
          <p:cNvPr id="2" name="Szöveg helye 1"/>
          <p:cNvSpPr>
            <a:spLocks noGrp="1"/>
          </p:cNvSpPr>
          <p:nvPr>
            <p:ph type="body" idx="19"/>
          </p:nvPr>
        </p:nvSpPr>
        <p:spPr>
          <a:xfrm>
            <a:off x="838201" y="1582986"/>
            <a:ext cx="4287982" cy="3757937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12851"/>
                </a:solidFill>
              </a:rPr>
              <a:t>Thank you for your attention!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E36DB42A-94DA-EEBC-24CE-BF750529C0D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2980821" y="6300874"/>
            <a:ext cx="7985760" cy="33767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529345"/>
      </p:ext>
    </p:extLst>
  </p:cSld>
  <p:clrMapOvr>
    <a:masterClrMapping/>
  </p:clrMapOvr>
</p:sld>
</file>

<file path=ppt/theme/theme1.xml><?xml version="1.0" encoding="utf-8"?>
<a:theme xmlns:a="http://schemas.openxmlformats.org/drawingml/2006/main" name="címd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7234</TotalTime>
  <Words>5083</Words>
  <Application>Microsoft Office PowerPoint</Application>
  <PresentationFormat>Szélesvásznú</PresentationFormat>
  <Paragraphs>327</Paragraphs>
  <Slides>21</Slides>
  <Notes>18</Notes>
  <HiddenSlides>1</HiddenSlides>
  <MMClips>0</MMClips>
  <ScaleCrop>false</ScaleCrop>
  <HeadingPairs>
    <vt:vector size="6" baseType="variant">
      <vt:variant>
        <vt:lpstr>Használt betűtípusok</vt:lpstr>
      </vt:variant>
      <vt:variant>
        <vt:i4>10</vt:i4>
      </vt:variant>
      <vt:variant>
        <vt:lpstr>Téma</vt:lpstr>
      </vt:variant>
      <vt:variant>
        <vt:i4>3</vt:i4>
      </vt:variant>
      <vt:variant>
        <vt:lpstr>Diacímek</vt:lpstr>
      </vt:variant>
      <vt:variant>
        <vt:i4>21</vt:i4>
      </vt:variant>
    </vt:vector>
  </HeadingPairs>
  <TitlesOfParts>
    <vt:vector size="34" baseType="lpstr">
      <vt:lpstr>Arial Nova</vt:lpstr>
      <vt:lpstr>Calibri</vt:lpstr>
      <vt:lpstr>Open Sans</vt:lpstr>
      <vt:lpstr>Aptos Display</vt:lpstr>
      <vt:lpstr>Arial</vt:lpstr>
      <vt:lpstr>Calibri Light</vt:lpstr>
      <vt:lpstr>Aptos</vt:lpstr>
      <vt:lpstr>Arial Nova Light</vt:lpstr>
      <vt:lpstr>Courier New</vt:lpstr>
      <vt:lpstr>Wingdings</vt:lpstr>
      <vt:lpstr>címdia</vt:lpstr>
      <vt:lpstr>1_Office-téma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3. research Methods</vt:lpstr>
      <vt:lpstr>4. Set of research variables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 references</vt:lpstr>
      <vt:lpstr> references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Microsoft Office User</dc:creator>
  <cp:lastModifiedBy>opponens</cp:lastModifiedBy>
  <cp:revision>31</cp:revision>
  <dcterms:created xsi:type="dcterms:W3CDTF">2021-07-01T15:39:11Z</dcterms:created>
  <dcterms:modified xsi:type="dcterms:W3CDTF">2025-09-12T16:32:27Z</dcterms:modified>
</cp:coreProperties>
</file>