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275" r:id="rId3"/>
    <p:sldId id="257" r:id="rId4"/>
    <p:sldId id="258" r:id="rId5"/>
    <p:sldId id="273" r:id="rId6"/>
    <p:sldId id="282" r:id="rId7"/>
    <p:sldId id="260" r:id="rId8"/>
    <p:sldId id="283" r:id="rId9"/>
    <p:sldId id="276" r:id="rId10"/>
    <p:sldId id="280" r:id="rId11"/>
    <p:sldId id="261" r:id="rId12"/>
    <p:sldId id="262" r:id="rId13"/>
    <p:sldId id="263" r:id="rId14"/>
    <p:sldId id="264" r:id="rId15"/>
    <p:sldId id="265" r:id="rId16"/>
    <p:sldId id="267" r:id="rId17"/>
    <p:sldId id="266" r:id="rId18"/>
    <p:sldId id="268" r:id="rId19"/>
    <p:sldId id="270" r:id="rId20"/>
    <p:sldId id="272" r:id="rId21"/>
    <p:sldId id="274" r:id="rId22"/>
    <p:sldId id="279" r:id="rId23"/>
    <p:sldId id="277" r:id="rId24"/>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A70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077" autoAdjust="0"/>
  </p:normalViewPr>
  <p:slideViewPr>
    <p:cSldViewPr snapToGrid="0">
      <p:cViewPr varScale="1">
        <p:scale>
          <a:sx n="54" d="100"/>
          <a:sy n="54" d="100"/>
        </p:scale>
        <p:origin x="114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0DB8E3-50EA-4521-B414-BDE246BB555C}"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F988EC2-1D22-42F7-9EE4-E8C283626742}">
      <dgm:prSet/>
      <dgm:spPr>
        <a:ln>
          <a:solidFill>
            <a:srgbClr val="64A70B">
              <a:alpha val="99000"/>
            </a:srgbClr>
          </a:solidFill>
        </a:ln>
      </dgm:spPr>
      <dgm:t>
        <a:bodyPr/>
        <a:lstStyle/>
        <a:p>
          <a:pPr algn="just"/>
          <a:r>
            <a:rPr lang="en-GB" dirty="0">
              <a:latin typeface="Arial Nova Light" panose="020B0304020202020204" pitchFamily="34" charset="0"/>
            </a:rPr>
            <a:t>The development of professional identity is a </a:t>
          </a:r>
          <a:r>
            <a:rPr lang="en-GB" b="1" dirty="0">
              <a:latin typeface="Arial Nova Light" panose="020B0304020202020204" pitchFamily="34" charset="0"/>
            </a:rPr>
            <a:t>process</a:t>
          </a:r>
          <a:r>
            <a:rPr lang="en-GB" dirty="0">
              <a:latin typeface="Arial Nova Light" panose="020B0304020202020204" pitchFamily="34" charset="0"/>
            </a:rPr>
            <a:t> in which teachers themselves actively participate with their </a:t>
          </a:r>
          <a:r>
            <a:rPr lang="en-GB" b="1" dirty="0">
              <a:latin typeface="Arial Nova Light" panose="020B0304020202020204" pitchFamily="34" charset="0"/>
            </a:rPr>
            <a:t>personal motivations and emotions </a:t>
          </a:r>
          <a:r>
            <a:rPr lang="en-GB" dirty="0">
              <a:latin typeface="Arial Nova Light" panose="020B0304020202020204" pitchFamily="34" charset="0"/>
            </a:rPr>
            <a:t>while trying to answer questions that define their self-identity as teachers (</a:t>
          </a:r>
          <a:r>
            <a:rPr lang="en-GB" i="1" dirty="0">
              <a:latin typeface="Arial Nova Light" panose="020B0304020202020204" pitchFamily="34" charset="0"/>
            </a:rPr>
            <a:t>Who am I as a teacher? What kind of teacher do I want to be?</a:t>
          </a:r>
          <a:r>
            <a:rPr lang="en-GB" dirty="0">
              <a:latin typeface="Arial Nova Light" panose="020B0304020202020204" pitchFamily="34" charset="0"/>
            </a:rPr>
            <a:t>) (</a:t>
          </a:r>
          <a:r>
            <a:rPr lang="en-GB" dirty="0" err="1">
              <a:latin typeface="Arial Nova Light" panose="020B0304020202020204" pitchFamily="34" charset="0"/>
            </a:rPr>
            <a:t>Beijaard</a:t>
          </a:r>
          <a:r>
            <a:rPr lang="en-GB" dirty="0">
              <a:latin typeface="Arial Nova Light" panose="020B0304020202020204" pitchFamily="34" charset="0"/>
            </a:rPr>
            <a:t> et al., 2004; </a:t>
          </a:r>
          <a:r>
            <a:rPr lang="en-GB" dirty="0" err="1">
              <a:latin typeface="Arial Nova Light" panose="020B0304020202020204" pitchFamily="34" charset="0"/>
            </a:rPr>
            <a:t>Izadinia</a:t>
          </a:r>
          <a:r>
            <a:rPr lang="en-GB" dirty="0">
              <a:latin typeface="Arial Nova Light" panose="020B0304020202020204" pitchFamily="34" charset="0"/>
            </a:rPr>
            <a:t>, 2013; Rodrigues &amp; </a:t>
          </a:r>
          <a:r>
            <a:rPr lang="en-GB" dirty="0" err="1">
              <a:latin typeface="Arial Nova Light" panose="020B0304020202020204" pitchFamily="34" charset="0"/>
            </a:rPr>
            <a:t>Mogarro</a:t>
          </a:r>
          <a:r>
            <a:rPr lang="en-GB" dirty="0">
              <a:latin typeface="Arial Nova Light" panose="020B0304020202020204" pitchFamily="34" charset="0"/>
            </a:rPr>
            <a:t>, 2019, Olsen, 2023). </a:t>
          </a:r>
          <a:endParaRPr lang="en-US" dirty="0">
            <a:latin typeface="Arial Nova Light" panose="020B0304020202020204" pitchFamily="34" charset="0"/>
          </a:endParaRPr>
        </a:p>
      </dgm:t>
    </dgm:pt>
    <dgm:pt modelId="{175376E9-FA32-4998-A2CB-BE18887A0C15}" type="parTrans" cxnId="{0AACE1A2-4565-4AEF-8FC4-422F33EB8A96}">
      <dgm:prSet/>
      <dgm:spPr/>
      <dgm:t>
        <a:bodyPr/>
        <a:lstStyle/>
        <a:p>
          <a:endParaRPr lang="en-US"/>
        </a:p>
      </dgm:t>
    </dgm:pt>
    <dgm:pt modelId="{F7D653AC-75F0-4F4F-B7BA-6B1713FE7C44}" type="sibTrans" cxnId="{0AACE1A2-4565-4AEF-8FC4-422F33EB8A96}">
      <dgm:prSet/>
      <dgm:spPr/>
      <dgm:t>
        <a:bodyPr/>
        <a:lstStyle/>
        <a:p>
          <a:endParaRPr lang="en-US"/>
        </a:p>
      </dgm:t>
    </dgm:pt>
    <dgm:pt modelId="{8FAA2A7A-7B21-48A5-B0F5-9E168F4D93EE}">
      <dgm:prSet/>
      <dgm:spPr>
        <a:ln>
          <a:solidFill>
            <a:srgbClr val="64A70B"/>
          </a:solidFill>
        </a:ln>
      </dgm:spPr>
      <dgm:t>
        <a:bodyPr/>
        <a:lstStyle/>
        <a:p>
          <a:pPr algn="just"/>
          <a:r>
            <a:rPr lang="en-GB" dirty="0">
              <a:latin typeface="Arial Nova Light" panose="020B0304020202020204" pitchFamily="34" charset="0"/>
            </a:rPr>
            <a:t>The development of teacher identity is </a:t>
          </a:r>
          <a:r>
            <a:rPr lang="en-GB" b="1" dirty="0">
              <a:latin typeface="Arial Nova Light" panose="020B0304020202020204" pitchFamily="34" charset="0"/>
            </a:rPr>
            <a:t>determined by context </a:t>
          </a:r>
          <a:r>
            <a:rPr lang="en-GB" dirty="0">
              <a:latin typeface="Arial Nova Light" panose="020B0304020202020204" pitchFamily="34" charset="0"/>
            </a:rPr>
            <a:t>through the complexity and uniqueness of mutually interdependent multi-level systems (Olsen, 2008; Kennedy, 1997). </a:t>
          </a:r>
          <a:endParaRPr lang="en-US" dirty="0">
            <a:latin typeface="Arial Nova Light" panose="020B0304020202020204" pitchFamily="34" charset="0"/>
          </a:endParaRPr>
        </a:p>
      </dgm:t>
    </dgm:pt>
    <dgm:pt modelId="{5E288EEB-C644-4A6D-A19A-D59AE1BA72F7}" type="parTrans" cxnId="{95453646-0409-4634-BE48-12BED17669C8}">
      <dgm:prSet/>
      <dgm:spPr/>
      <dgm:t>
        <a:bodyPr/>
        <a:lstStyle/>
        <a:p>
          <a:endParaRPr lang="en-US"/>
        </a:p>
      </dgm:t>
    </dgm:pt>
    <dgm:pt modelId="{ACD806CE-5E0F-48FD-843C-1DE7D38C7C03}" type="sibTrans" cxnId="{95453646-0409-4634-BE48-12BED17669C8}">
      <dgm:prSet/>
      <dgm:spPr/>
      <dgm:t>
        <a:bodyPr/>
        <a:lstStyle/>
        <a:p>
          <a:endParaRPr lang="en-US"/>
        </a:p>
      </dgm:t>
    </dgm:pt>
    <dgm:pt modelId="{5FB7F58D-AF6D-4190-9886-9BB42C78BB12}" type="pres">
      <dgm:prSet presAssocID="{E30DB8E3-50EA-4521-B414-BDE246BB555C}" presName="hierChild1" presStyleCnt="0">
        <dgm:presLayoutVars>
          <dgm:chPref val="1"/>
          <dgm:dir/>
          <dgm:animOne val="branch"/>
          <dgm:animLvl val="lvl"/>
          <dgm:resizeHandles/>
        </dgm:presLayoutVars>
      </dgm:prSet>
      <dgm:spPr/>
    </dgm:pt>
    <dgm:pt modelId="{FB3A1B8B-AF0B-4C8F-BF2F-6C5A4DD84277}" type="pres">
      <dgm:prSet presAssocID="{3F988EC2-1D22-42F7-9EE4-E8C283626742}" presName="hierRoot1" presStyleCnt="0"/>
      <dgm:spPr/>
    </dgm:pt>
    <dgm:pt modelId="{4D59189B-294F-40B7-8AA2-904B18E96874}" type="pres">
      <dgm:prSet presAssocID="{3F988EC2-1D22-42F7-9EE4-E8C283626742}" presName="composite" presStyleCnt="0"/>
      <dgm:spPr/>
    </dgm:pt>
    <dgm:pt modelId="{39022CC3-6561-46A5-B518-348F3C497E64}" type="pres">
      <dgm:prSet presAssocID="{3F988EC2-1D22-42F7-9EE4-E8C283626742}" presName="background" presStyleLbl="node0" presStyleIdx="0" presStyleCnt="2"/>
      <dgm:spPr>
        <a:solidFill>
          <a:srgbClr val="64A70B"/>
        </a:solidFill>
      </dgm:spPr>
    </dgm:pt>
    <dgm:pt modelId="{1937AB94-998F-4EDD-9EDF-AEB13DEDD0AB}" type="pres">
      <dgm:prSet presAssocID="{3F988EC2-1D22-42F7-9EE4-E8C283626742}" presName="text" presStyleLbl="fgAcc0" presStyleIdx="0" presStyleCnt="2">
        <dgm:presLayoutVars>
          <dgm:chPref val="3"/>
        </dgm:presLayoutVars>
      </dgm:prSet>
      <dgm:spPr/>
    </dgm:pt>
    <dgm:pt modelId="{7E0FA4FD-778C-4FD8-9050-2284F6964EDB}" type="pres">
      <dgm:prSet presAssocID="{3F988EC2-1D22-42F7-9EE4-E8C283626742}" presName="hierChild2" presStyleCnt="0"/>
      <dgm:spPr/>
    </dgm:pt>
    <dgm:pt modelId="{CCFA9BD3-76B5-4B58-8229-78A888987DE1}" type="pres">
      <dgm:prSet presAssocID="{8FAA2A7A-7B21-48A5-B0F5-9E168F4D93EE}" presName="hierRoot1" presStyleCnt="0"/>
      <dgm:spPr/>
    </dgm:pt>
    <dgm:pt modelId="{AB78B112-C11B-457B-824C-BC54A73627F7}" type="pres">
      <dgm:prSet presAssocID="{8FAA2A7A-7B21-48A5-B0F5-9E168F4D93EE}" presName="composite" presStyleCnt="0"/>
      <dgm:spPr/>
    </dgm:pt>
    <dgm:pt modelId="{EDCCFCD3-B399-4CEE-9BBD-2D7BBDDDFDAD}" type="pres">
      <dgm:prSet presAssocID="{8FAA2A7A-7B21-48A5-B0F5-9E168F4D93EE}" presName="background" presStyleLbl="node0" presStyleIdx="1" presStyleCnt="2"/>
      <dgm:spPr>
        <a:solidFill>
          <a:srgbClr val="64A70B"/>
        </a:solidFill>
      </dgm:spPr>
    </dgm:pt>
    <dgm:pt modelId="{91D9FA37-8C71-4933-AE9B-D85AFCF4C188}" type="pres">
      <dgm:prSet presAssocID="{8FAA2A7A-7B21-48A5-B0F5-9E168F4D93EE}" presName="text" presStyleLbl="fgAcc0" presStyleIdx="1" presStyleCnt="2">
        <dgm:presLayoutVars>
          <dgm:chPref val="3"/>
        </dgm:presLayoutVars>
      </dgm:prSet>
      <dgm:spPr/>
    </dgm:pt>
    <dgm:pt modelId="{6BBDB166-BE54-45DA-A6CB-73D7D4BD6603}" type="pres">
      <dgm:prSet presAssocID="{8FAA2A7A-7B21-48A5-B0F5-9E168F4D93EE}" presName="hierChild2" presStyleCnt="0"/>
      <dgm:spPr/>
    </dgm:pt>
  </dgm:ptLst>
  <dgm:cxnLst>
    <dgm:cxn modelId="{08796139-E83E-4216-9762-BCE0E8841450}" type="presOf" srcId="{8FAA2A7A-7B21-48A5-B0F5-9E168F4D93EE}" destId="{91D9FA37-8C71-4933-AE9B-D85AFCF4C188}" srcOrd="0" destOrd="0" presId="urn:microsoft.com/office/officeart/2005/8/layout/hierarchy1"/>
    <dgm:cxn modelId="{95453646-0409-4634-BE48-12BED17669C8}" srcId="{E30DB8E3-50EA-4521-B414-BDE246BB555C}" destId="{8FAA2A7A-7B21-48A5-B0F5-9E168F4D93EE}" srcOrd="1" destOrd="0" parTransId="{5E288EEB-C644-4A6D-A19A-D59AE1BA72F7}" sibTransId="{ACD806CE-5E0F-48FD-843C-1DE7D38C7C03}"/>
    <dgm:cxn modelId="{DD92C29B-19EB-4C28-B809-459C7DB52BAD}" type="presOf" srcId="{E30DB8E3-50EA-4521-B414-BDE246BB555C}" destId="{5FB7F58D-AF6D-4190-9886-9BB42C78BB12}" srcOrd="0" destOrd="0" presId="urn:microsoft.com/office/officeart/2005/8/layout/hierarchy1"/>
    <dgm:cxn modelId="{0AACE1A2-4565-4AEF-8FC4-422F33EB8A96}" srcId="{E30DB8E3-50EA-4521-B414-BDE246BB555C}" destId="{3F988EC2-1D22-42F7-9EE4-E8C283626742}" srcOrd="0" destOrd="0" parTransId="{175376E9-FA32-4998-A2CB-BE18887A0C15}" sibTransId="{F7D653AC-75F0-4F4F-B7BA-6B1713FE7C44}"/>
    <dgm:cxn modelId="{EC4834BC-3801-4E6C-B1A6-1417F278810F}" type="presOf" srcId="{3F988EC2-1D22-42F7-9EE4-E8C283626742}" destId="{1937AB94-998F-4EDD-9EDF-AEB13DEDD0AB}" srcOrd="0" destOrd="0" presId="urn:microsoft.com/office/officeart/2005/8/layout/hierarchy1"/>
    <dgm:cxn modelId="{C8D5AD00-45D1-4DF8-8367-1A60A3180F3B}" type="presParOf" srcId="{5FB7F58D-AF6D-4190-9886-9BB42C78BB12}" destId="{FB3A1B8B-AF0B-4C8F-BF2F-6C5A4DD84277}" srcOrd="0" destOrd="0" presId="urn:microsoft.com/office/officeart/2005/8/layout/hierarchy1"/>
    <dgm:cxn modelId="{9A17D5A5-9133-4B83-897B-CBD3369E0A00}" type="presParOf" srcId="{FB3A1B8B-AF0B-4C8F-BF2F-6C5A4DD84277}" destId="{4D59189B-294F-40B7-8AA2-904B18E96874}" srcOrd="0" destOrd="0" presId="urn:microsoft.com/office/officeart/2005/8/layout/hierarchy1"/>
    <dgm:cxn modelId="{96F90BDF-AF9C-471D-A447-8966733379C8}" type="presParOf" srcId="{4D59189B-294F-40B7-8AA2-904B18E96874}" destId="{39022CC3-6561-46A5-B518-348F3C497E64}" srcOrd="0" destOrd="0" presId="urn:microsoft.com/office/officeart/2005/8/layout/hierarchy1"/>
    <dgm:cxn modelId="{5FBB4C98-FD5F-42BD-BF60-A8D5867D4463}" type="presParOf" srcId="{4D59189B-294F-40B7-8AA2-904B18E96874}" destId="{1937AB94-998F-4EDD-9EDF-AEB13DEDD0AB}" srcOrd="1" destOrd="0" presId="urn:microsoft.com/office/officeart/2005/8/layout/hierarchy1"/>
    <dgm:cxn modelId="{CD335C32-1F79-4C4E-AC5E-1212E23CB598}" type="presParOf" srcId="{FB3A1B8B-AF0B-4C8F-BF2F-6C5A4DD84277}" destId="{7E0FA4FD-778C-4FD8-9050-2284F6964EDB}" srcOrd="1" destOrd="0" presId="urn:microsoft.com/office/officeart/2005/8/layout/hierarchy1"/>
    <dgm:cxn modelId="{2ACCE448-C848-460C-A6B5-16B8C56FADBA}" type="presParOf" srcId="{5FB7F58D-AF6D-4190-9886-9BB42C78BB12}" destId="{CCFA9BD3-76B5-4B58-8229-78A888987DE1}" srcOrd="1" destOrd="0" presId="urn:microsoft.com/office/officeart/2005/8/layout/hierarchy1"/>
    <dgm:cxn modelId="{A6B8216C-7C77-4D27-8AB1-67C729C216F5}" type="presParOf" srcId="{CCFA9BD3-76B5-4B58-8229-78A888987DE1}" destId="{AB78B112-C11B-457B-824C-BC54A73627F7}" srcOrd="0" destOrd="0" presId="urn:microsoft.com/office/officeart/2005/8/layout/hierarchy1"/>
    <dgm:cxn modelId="{EBB62980-0CFE-4ABC-B409-7DC56799AF62}" type="presParOf" srcId="{AB78B112-C11B-457B-824C-BC54A73627F7}" destId="{EDCCFCD3-B399-4CEE-9BBD-2D7BBDDDFDAD}" srcOrd="0" destOrd="0" presId="urn:microsoft.com/office/officeart/2005/8/layout/hierarchy1"/>
    <dgm:cxn modelId="{D922A592-62B2-44AC-923F-4CD52BD9E875}" type="presParOf" srcId="{AB78B112-C11B-457B-824C-BC54A73627F7}" destId="{91D9FA37-8C71-4933-AE9B-D85AFCF4C188}" srcOrd="1" destOrd="0" presId="urn:microsoft.com/office/officeart/2005/8/layout/hierarchy1"/>
    <dgm:cxn modelId="{03CDBD82-3827-4575-ABD0-0276FC440387}" type="presParOf" srcId="{CCFA9BD3-76B5-4B58-8229-78A888987DE1}" destId="{6BBDB166-BE54-45DA-A6CB-73D7D4BD660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6D0816-1A84-4250-8183-89BF3AFC6902}" type="doc">
      <dgm:prSet loTypeId="urn:microsoft.com/office/officeart/2005/8/layout/venn2" loCatId="relationship" qsTypeId="urn:microsoft.com/office/officeart/2005/8/quickstyle/simple2" qsCatId="simple" csTypeId="urn:microsoft.com/office/officeart/2005/8/colors/accent0_1" csCatId="mainScheme" phldr="1"/>
      <dgm:spPr/>
    </dgm:pt>
    <dgm:pt modelId="{6260F5C9-0C17-485A-B533-0DBB29843F79}">
      <dgm:prSet phldrT="[Szöveg]" custT="1"/>
      <dgm:spPr/>
      <dgm:t>
        <a:bodyPr/>
        <a:lstStyle/>
        <a:p>
          <a:r>
            <a:rPr lang="en-GB" sz="1400" b="1" cap="all" baseline="0" dirty="0"/>
            <a:t>Becoming a teacher educator</a:t>
          </a:r>
          <a:endParaRPr lang="hu-HU" sz="1400" b="1" cap="all" baseline="0" dirty="0"/>
        </a:p>
      </dgm:t>
    </dgm:pt>
    <dgm:pt modelId="{58D022EA-6762-46DC-9582-465F15E8F14A}" type="parTrans" cxnId="{24C14C42-5F29-47A6-867A-A19F85B6BB19}">
      <dgm:prSet/>
      <dgm:spPr/>
      <dgm:t>
        <a:bodyPr/>
        <a:lstStyle/>
        <a:p>
          <a:endParaRPr lang="hu-HU"/>
        </a:p>
      </dgm:t>
    </dgm:pt>
    <dgm:pt modelId="{B5E29459-0863-4F9C-94F9-A266E5DD71A2}" type="sibTrans" cxnId="{24C14C42-5F29-47A6-867A-A19F85B6BB19}">
      <dgm:prSet/>
      <dgm:spPr/>
      <dgm:t>
        <a:bodyPr/>
        <a:lstStyle/>
        <a:p>
          <a:endParaRPr lang="hu-HU"/>
        </a:p>
      </dgm:t>
    </dgm:pt>
    <dgm:pt modelId="{53F83351-1474-45C5-891F-9560B83E3AB7}">
      <dgm:prSet phldrT="[Szöveg]" custT="1"/>
      <dgm:spPr>
        <a:solidFill>
          <a:srgbClr val="64A70B">
            <a:alpha val="41000"/>
          </a:srgbClr>
        </a:solidFill>
      </dgm:spPr>
      <dgm:t>
        <a:bodyPr/>
        <a:lstStyle/>
        <a:p>
          <a:r>
            <a:rPr lang="en-GB" sz="1400" b="1" cap="all" baseline="0" dirty="0"/>
            <a:t>University students’ learning</a:t>
          </a:r>
          <a:endParaRPr lang="hu-HU" sz="1400" b="1" cap="all" baseline="0" dirty="0"/>
        </a:p>
      </dgm:t>
    </dgm:pt>
    <dgm:pt modelId="{C42D04F6-CEDE-4F81-9D23-6FC436BC3845}" type="parTrans" cxnId="{EE3AD148-953C-4D5B-82E8-5A83943D4797}">
      <dgm:prSet/>
      <dgm:spPr/>
      <dgm:t>
        <a:bodyPr/>
        <a:lstStyle/>
        <a:p>
          <a:endParaRPr lang="hu-HU"/>
        </a:p>
      </dgm:t>
    </dgm:pt>
    <dgm:pt modelId="{C97409BE-F2DF-4729-8E2D-BFFEE5963C41}" type="sibTrans" cxnId="{EE3AD148-953C-4D5B-82E8-5A83943D4797}">
      <dgm:prSet/>
      <dgm:spPr/>
      <dgm:t>
        <a:bodyPr/>
        <a:lstStyle/>
        <a:p>
          <a:endParaRPr lang="hu-HU"/>
        </a:p>
      </dgm:t>
    </dgm:pt>
    <dgm:pt modelId="{2B19774E-E826-4F4E-8C92-2C4785E85E3F}">
      <dgm:prSet phldrT="[Szöveg]" custT="1"/>
      <dgm:spPr/>
      <dgm:t>
        <a:bodyPr/>
        <a:lstStyle/>
        <a:p>
          <a:endParaRPr lang="hu-HU" sz="1000" cap="all" baseline="0" dirty="0"/>
        </a:p>
        <a:p>
          <a:r>
            <a:rPr lang="en-GB" sz="1400" b="1" cap="all" baseline="0" dirty="0"/>
            <a:t>Understanding the role of teacher educators to support learning</a:t>
          </a:r>
          <a:endParaRPr lang="hu-HU" sz="1100" cap="all" baseline="0" dirty="0"/>
        </a:p>
      </dgm:t>
    </dgm:pt>
    <dgm:pt modelId="{7B70C2B8-8ED6-43B4-B32F-B7F425CAA276}" type="sibTrans" cxnId="{42DD2850-D909-4B23-A91A-3423AFC78AD9}">
      <dgm:prSet/>
      <dgm:spPr/>
      <dgm:t>
        <a:bodyPr/>
        <a:lstStyle/>
        <a:p>
          <a:endParaRPr lang="hu-HU"/>
        </a:p>
      </dgm:t>
    </dgm:pt>
    <dgm:pt modelId="{D25EF7E6-69CE-4A24-930F-766264A00DFA}" type="parTrans" cxnId="{42DD2850-D909-4B23-A91A-3423AFC78AD9}">
      <dgm:prSet/>
      <dgm:spPr/>
      <dgm:t>
        <a:bodyPr/>
        <a:lstStyle/>
        <a:p>
          <a:endParaRPr lang="hu-HU"/>
        </a:p>
      </dgm:t>
    </dgm:pt>
    <dgm:pt modelId="{B62F00AF-F6BB-4DF8-A678-CCA040BA98EC}" type="pres">
      <dgm:prSet presAssocID="{476D0816-1A84-4250-8183-89BF3AFC6902}" presName="Name0" presStyleCnt="0">
        <dgm:presLayoutVars>
          <dgm:chMax val="7"/>
          <dgm:resizeHandles val="exact"/>
        </dgm:presLayoutVars>
      </dgm:prSet>
      <dgm:spPr/>
    </dgm:pt>
    <dgm:pt modelId="{18895578-4031-4B7E-A9AB-CD0ACCE67B36}" type="pres">
      <dgm:prSet presAssocID="{476D0816-1A84-4250-8183-89BF3AFC6902}" presName="comp1" presStyleCnt="0"/>
      <dgm:spPr/>
    </dgm:pt>
    <dgm:pt modelId="{39B0C3FE-74DC-47B2-AD92-7245FF0D6DA5}" type="pres">
      <dgm:prSet presAssocID="{476D0816-1A84-4250-8183-89BF3AFC6902}" presName="circle1" presStyleLbl="node1" presStyleIdx="0" presStyleCnt="3" custScaleX="144294"/>
      <dgm:spPr/>
    </dgm:pt>
    <dgm:pt modelId="{CA39E828-C2F7-46E9-BD20-270A2A2E309B}" type="pres">
      <dgm:prSet presAssocID="{476D0816-1A84-4250-8183-89BF3AFC6902}" presName="c1text" presStyleLbl="node1" presStyleIdx="0" presStyleCnt="3">
        <dgm:presLayoutVars>
          <dgm:bulletEnabled val="1"/>
        </dgm:presLayoutVars>
      </dgm:prSet>
      <dgm:spPr/>
    </dgm:pt>
    <dgm:pt modelId="{5BCCBAAF-2AE3-4B65-B3E0-75064A540EEA}" type="pres">
      <dgm:prSet presAssocID="{476D0816-1A84-4250-8183-89BF3AFC6902}" presName="comp2" presStyleCnt="0"/>
      <dgm:spPr/>
    </dgm:pt>
    <dgm:pt modelId="{C49339A6-BDFD-4AA8-AB80-093CF3145F0A}" type="pres">
      <dgm:prSet presAssocID="{476D0816-1A84-4250-8183-89BF3AFC6902}" presName="circle2" presStyleLbl="node1" presStyleIdx="1" presStyleCnt="3" custScaleX="165303" custScaleY="112487"/>
      <dgm:spPr/>
    </dgm:pt>
    <dgm:pt modelId="{683BF078-C9BD-45D4-8DB1-9F898064227E}" type="pres">
      <dgm:prSet presAssocID="{476D0816-1A84-4250-8183-89BF3AFC6902}" presName="c2text" presStyleLbl="node1" presStyleIdx="1" presStyleCnt="3">
        <dgm:presLayoutVars>
          <dgm:bulletEnabled val="1"/>
        </dgm:presLayoutVars>
      </dgm:prSet>
      <dgm:spPr/>
    </dgm:pt>
    <dgm:pt modelId="{CDEB3239-92B8-486B-86E6-EA435A432B07}" type="pres">
      <dgm:prSet presAssocID="{476D0816-1A84-4250-8183-89BF3AFC6902}" presName="comp3" presStyleCnt="0"/>
      <dgm:spPr/>
    </dgm:pt>
    <dgm:pt modelId="{8F73BAA7-F01C-42D5-AB25-BA4EF31BA195}" type="pres">
      <dgm:prSet presAssocID="{476D0816-1A84-4250-8183-89BF3AFC6902}" presName="circle3" presStyleLbl="node1" presStyleIdx="2" presStyleCnt="3" custScaleX="109633"/>
      <dgm:spPr/>
    </dgm:pt>
    <dgm:pt modelId="{5DC9F73C-7023-4078-9959-CA37BC07ADBE}" type="pres">
      <dgm:prSet presAssocID="{476D0816-1A84-4250-8183-89BF3AFC6902}" presName="c3text" presStyleLbl="node1" presStyleIdx="2" presStyleCnt="3">
        <dgm:presLayoutVars>
          <dgm:bulletEnabled val="1"/>
        </dgm:presLayoutVars>
      </dgm:prSet>
      <dgm:spPr/>
    </dgm:pt>
  </dgm:ptLst>
  <dgm:cxnLst>
    <dgm:cxn modelId="{A7234062-9895-48F2-8169-EB63D1D9C97F}" type="presOf" srcId="{2B19774E-E826-4F4E-8C92-2C4785E85E3F}" destId="{C49339A6-BDFD-4AA8-AB80-093CF3145F0A}" srcOrd="0" destOrd="0" presId="urn:microsoft.com/office/officeart/2005/8/layout/venn2"/>
    <dgm:cxn modelId="{24C14C42-5F29-47A6-867A-A19F85B6BB19}" srcId="{476D0816-1A84-4250-8183-89BF3AFC6902}" destId="{6260F5C9-0C17-485A-B533-0DBB29843F79}" srcOrd="0" destOrd="0" parTransId="{58D022EA-6762-46DC-9582-465F15E8F14A}" sibTransId="{B5E29459-0863-4F9C-94F9-A266E5DD71A2}"/>
    <dgm:cxn modelId="{EE3AD148-953C-4D5B-82E8-5A83943D4797}" srcId="{476D0816-1A84-4250-8183-89BF3AFC6902}" destId="{53F83351-1474-45C5-891F-9560B83E3AB7}" srcOrd="2" destOrd="0" parTransId="{C42D04F6-CEDE-4F81-9D23-6FC436BC3845}" sibTransId="{C97409BE-F2DF-4729-8E2D-BFFEE5963C41}"/>
    <dgm:cxn modelId="{B5FC424A-0D42-4CDE-8A80-EE52AA613224}" type="presOf" srcId="{476D0816-1A84-4250-8183-89BF3AFC6902}" destId="{B62F00AF-F6BB-4DF8-A678-CCA040BA98EC}" srcOrd="0" destOrd="0" presId="urn:microsoft.com/office/officeart/2005/8/layout/venn2"/>
    <dgm:cxn modelId="{42DD2850-D909-4B23-A91A-3423AFC78AD9}" srcId="{476D0816-1A84-4250-8183-89BF3AFC6902}" destId="{2B19774E-E826-4F4E-8C92-2C4785E85E3F}" srcOrd="1" destOrd="0" parTransId="{D25EF7E6-69CE-4A24-930F-766264A00DFA}" sibTransId="{7B70C2B8-8ED6-43B4-B32F-B7F425CAA276}"/>
    <dgm:cxn modelId="{6E40FB8E-022B-4F68-A895-E2B354F0DFAB}" type="presOf" srcId="{6260F5C9-0C17-485A-B533-0DBB29843F79}" destId="{CA39E828-C2F7-46E9-BD20-270A2A2E309B}" srcOrd="1" destOrd="0" presId="urn:microsoft.com/office/officeart/2005/8/layout/venn2"/>
    <dgm:cxn modelId="{688423AC-B121-46D1-8C2B-CCA4948E3DC0}" type="presOf" srcId="{2B19774E-E826-4F4E-8C92-2C4785E85E3F}" destId="{683BF078-C9BD-45D4-8DB1-9F898064227E}" srcOrd="1" destOrd="0" presId="urn:microsoft.com/office/officeart/2005/8/layout/venn2"/>
    <dgm:cxn modelId="{4AD99FDA-61B2-44DA-AECB-D5637C6BCC32}" type="presOf" srcId="{6260F5C9-0C17-485A-B533-0DBB29843F79}" destId="{39B0C3FE-74DC-47B2-AD92-7245FF0D6DA5}" srcOrd="0" destOrd="0" presId="urn:microsoft.com/office/officeart/2005/8/layout/venn2"/>
    <dgm:cxn modelId="{4057BDE6-1BEB-4945-BFBC-13588798A9B9}" type="presOf" srcId="{53F83351-1474-45C5-891F-9560B83E3AB7}" destId="{5DC9F73C-7023-4078-9959-CA37BC07ADBE}" srcOrd="1" destOrd="0" presId="urn:microsoft.com/office/officeart/2005/8/layout/venn2"/>
    <dgm:cxn modelId="{9147B9FB-AE09-472C-87C0-8444EFFAE273}" type="presOf" srcId="{53F83351-1474-45C5-891F-9560B83E3AB7}" destId="{8F73BAA7-F01C-42D5-AB25-BA4EF31BA195}" srcOrd="0" destOrd="0" presId="urn:microsoft.com/office/officeart/2005/8/layout/venn2"/>
    <dgm:cxn modelId="{6C8B3246-B99D-43D1-BDF6-27136996CDD9}" type="presParOf" srcId="{B62F00AF-F6BB-4DF8-A678-CCA040BA98EC}" destId="{18895578-4031-4B7E-A9AB-CD0ACCE67B36}" srcOrd="0" destOrd="0" presId="urn:microsoft.com/office/officeart/2005/8/layout/venn2"/>
    <dgm:cxn modelId="{3A033B78-7C33-43CF-B5A4-792D29971712}" type="presParOf" srcId="{18895578-4031-4B7E-A9AB-CD0ACCE67B36}" destId="{39B0C3FE-74DC-47B2-AD92-7245FF0D6DA5}" srcOrd="0" destOrd="0" presId="urn:microsoft.com/office/officeart/2005/8/layout/venn2"/>
    <dgm:cxn modelId="{B22A5B65-2437-4C3F-8E84-231498BDF9F5}" type="presParOf" srcId="{18895578-4031-4B7E-A9AB-CD0ACCE67B36}" destId="{CA39E828-C2F7-46E9-BD20-270A2A2E309B}" srcOrd="1" destOrd="0" presId="urn:microsoft.com/office/officeart/2005/8/layout/venn2"/>
    <dgm:cxn modelId="{D492CC94-AA9A-42E7-9BF5-968A104175E8}" type="presParOf" srcId="{B62F00AF-F6BB-4DF8-A678-CCA040BA98EC}" destId="{5BCCBAAF-2AE3-4B65-B3E0-75064A540EEA}" srcOrd="1" destOrd="0" presId="urn:microsoft.com/office/officeart/2005/8/layout/venn2"/>
    <dgm:cxn modelId="{6E836A63-D987-4A1E-8F24-580F9FFB6E8C}" type="presParOf" srcId="{5BCCBAAF-2AE3-4B65-B3E0-75064A540EEA}" destId="{C49339A6-BDFD-4AA8-AB80-093CF3145F0A}" srcOrd="0" destOrd="0" presId="urn:microsoft.com/office/officeart/2005/8/layout/venn2"/>
    <dgm:cxn modelId="{9FC65A24-D708-4905-AC49-97987C75F352}" type="presParOf" srcId="{5BCCBAAF-2AE3-4B65-B3E0-75064A540EEA}" destId="{683BF078-C9BD-45D4-8DB1-9F898064227E}" srcOrd="1" destOrd="0" presId="urn:microsoft.com/office/officeart/2005/8/layout/venn2"/>
    <dgm:cxn modelId="{7AF3B5F3-674A-4ED2-92D7-BC249FFF424C}" type="presParOf" srcId="{B62F00AF-F6BB-4DF8-A678-CCA040BA98EC}" destId="{CDEB3239-92B8-486B-86E6-EA435A432B07}" srcOrd="2" destOrd="0" presId="urn:microsoft.com/office/officeart/2005/8/layout/venn2"/>
    <dgm:cxn modelId="{F5291019-0FB3-4B33-A9B6-7433FC18FEDB}" type="presParOf" srcId="{CDEB3239-92B8-486B-86E6-EA435A432B07}" destId="{8F73BAA7-F01C-42D5-AB25-BA4EF31BA195}" srcOrd="0" destOrd="0" presId="urn:microsoft.com/office/officeart/2005/8/layout/venn2"/>
    <dgm:cxn modelId="{6FFF443E-4072-4B54-AF14-6BD846DF1733}" type="presParOf" srcId="{CDEB3239-92B8-486B-86E6-EA435A432B07}" destId="{5DC9F73C-7023-4078-9959-CA37BC07ADBE}"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022CC3-6561-46A5-B518-348F3C497E64}">
      <dsp:nvSpPr>
        <dsp:cNvPr id="0" name=""/>
        <dsp:cNvSpPr/>
      </dsp:nvSpPr>
      <dsp:spPr>
        <a:xfrm>
          <a:off x="1261" y="393494"/>
          <a:ext cx="4428354" cy="2812004"/>
        </a:xfrm>
        <a:prstGeom prst="roundRect">
          <a:avLst>
            <a:gd name="adj" fmla="val 10000"/>
          </a:avLst>
        </a:prstGeom>
        <a:solidFill>
          <a:srgbClr val="64A70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37AB94-998F-4EDD-9EDF-AEB13DEDD0AB}">
      <dsp:nvSpPr>
        <dsp:cNvPr id="0" name=""/>
        <dsp:cNvSpPr/>
      </dsp:nvSpPr>
      <dsp:spPr>
        <a:xfrm>
          <a:off x="493301" y="860931"/>
          <a:ext cx="4428354" cy="2812004"/>
        </a:xfrm>
        <a:prstGeom prst="roundRect">
          <a:avLst>
            <a:gd name="adj" fmla="val 10000"/>
          </a:avLst>
        </a:prstGeom>
        <a:solidFill>
          <a:schemeClr val="lt1">
            <a:alpha val="90000"/>
            <a:hueOff val="0"/>
            <a:satOff val="0"/>
            <a:lumOff val="0"/>
            <a:alphaOff val="0"/>
          </a:schemeClr>
        </a:solidFill>
        <a:ln w="19050" cap="flat" cmpd="sng" algn="ctr">
          <a:solidFill>
            <a:srgbClr val="64A70B">
              <a:alpha val="99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GB" sz="1800" kern="1200" dirty="0">
              <a:latin typeface="Arial Nova Light" panose="020B0304020202020204" pitchFamily="34" charset="0"/>
            </a:rPr>
            <a:t>The development of professional identity is a </a:t>
          </a:r>
          <a:r>
            <a:rPr lang="en-GB" sz="1800" b="1" kern="1200" dirty="0">
              <a:latin typeface="Arial Nova Light" panose="020B0304020202020204" pitchFamily="34" charset="0"/>
            </a:rPr>
            <a:t>process</a:t>
          </a:r>
          <a:r>
            <a:rPr lang="en-GB" sz="1800" kern="1200" dirty="0">
              <a:latin typeface="Arial Nova Light" panose="020B0304020202020204" pitchFamily="34" charset="0"/>
            </a:rPr>
            <a:t> in which teachers themselves actively participate with their </a:t>
          </a:r>
          <a:r>
            <a:rPr lang="en-GB" sz="1800" b="1" kern="1200" dirty="0">
              <a:latin typeface="Arial Nova Light" panose="020B0304020202020204" pitchFamily="34" charset="0"/>
            </a:rPr>
            <a:t>personal motivations and emotions </a:t>
          </a:r>
          <a:r>
            <a:rPr lang="en-GB" sz="1800" kern="1200" dirty="0">
              <a:latin typeface="Arial Nova Light" panose="020B0304020202020204" pitchFamily="34" charset="0"/>
            </a:rPr>
            <a:t>while trying to answer questions that define their self-identity as teachers (</a:t>
          </a:r>
          <a:r>
            <a:rPr lang="en-GB" sz="1800" i="1" kern="1200" dirty="0">
              <a:latin typeface="Arial Nova Light" panose="020B0304020202020204" pitchFamily="34" charset="0"/>
            </a:rPr>
            <a:t>Who am I as a teacher? What kind of teacher do I want to be?</a:t>
          </a:r>
          <a:r>
            <a:rPr lang="en-GB" sz="1800" kern="1200" dirty="0">
              <a:latin typeface="Arial Nova Light" panose="020B0304020202020204" pitchFamily="34" charset="0"/>
            </a:rPr>
            <a:t>) (</a:t>
          </a:r>
          <a:r>
            <a:rPr lang="en-GB" sz="1800" kern="1200" dirty="0" err="1">
              <a:latin typeface="Arial Nova Light" panose="020B0304020202020204" pitchFamily="34" charset="0"/>
            </a:rPr>
            <a:t>Beijaard</a:t>
          </a:r>
          <a:r>
            <a:rPr lang="en-GB" sz="1800" kern="1200" dirty="0">
              <a:latin typeface="Arial Nova Light" panose="020B0304020202020204" pitchFamily="34" charset="0"/>
            </a:rPr>
            <a:t> et al., 2004; </a:t>
          </a:r>
          <a:r>
            <a:rPr lang="en-GB" sz="1800" kern="1200" dirty="0" err="1">
              <a:latin typeface="Arial Nova Light" panose="020B0304020202020204" pitchFamily="34" charset="0"/>
            </a:rPr>
            <a:t>Izadinia</a:t>
          </a:r>
          <a:r>
            <a:rPr lang="en-GB" sz="1800" kern="1200" dirty="0">
              <a:latin typeface="Arial Nova Light" panose="020B0304020202020204" pitchFamily="34" charset="0"/>
            </a:rPr>
            <a:t>, 2013; Rodrigues &amp; </a:t>
          </a:r>
          <a:r>
            <a:rPr lang="en-GB" sz="1800" kern="1200" dirty="0" err="1">
              <a:latin typeface="Arial Nova Light" panose="020B0304020202020204" pitchFamily="34" charset="0"/>
            </a:rPr>
            <a:t>Mogarro</a:t>
          </a:r>
          <a:r>
            <a:rPr lang="en-GB" sz="1800" kern="1200" dirty="0">
              <a:latin typeface="Arial Nova Light" panose="020B0304020202020204" pitchFamily="34" charset="0"/>
            </a:rPr>
            <a:t>, 2019, Olsen, 2023). </a:t>
          </a:r>
          <a:endParaRPr lang="en-US" sz="1800" kern="1200" dirty="0">
            <a:latin typeface="Arial Nova Light" panose="020B0304020202020204" pitchFamily="34" charset="0"/>
          </a:endParaRPr>
        </a:p>
      </dsp:txBody>
      <dsp:txXfrm>
        <a:off x="575662" y="943292"/>
        <a:ext cx="4263632" cy="2647282"/>
      </dsp:txXfrm>
    </dsp:sp>
    <dsp:sp modelId="{EDCCFCD3-B399-4CEE-9BBD-2D7BBDDDFDAD}">
      <dsp:nvSpPr>
        <dsp:cNvPr id="0" name=""/>
        <dsp:cNvSpPr/>
      </dsp:nvSpPr>
      <dsp:spPr>
        <a:xfrm>
          <a:off x="5413694" y="393494"/>
          <a:ext cx="4428354" cy="2812004"/>
        </a:xfrm>
        <a:prstGeom prst="roundRect">
          <a:avLst>
            <a:gd name="adj" fmla="val 10000"/>
          </a:avLst>
        </a:prstGeom>
        <a:solidFill>
          <a:srgbClr val="64A70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D9FA37-8C71-4933-AE9B-D85AFCF4C188}">
      <dsp:nvSpPr>
        <dsp:cNvPr id="0" name=""/>
        <dsp:cNvSpPr/>
      </dsp:nvSpPr>
      <dsp:spPr>
        <a:xfrm>
          <a:off x="5905734" y="860931"/>
          <a:ext cx="4428354" cy="2812004"/>
        </a:xfrm>
        <a:prstGeom prst="roundRect">
          <a:avLst>
            <a:gd name="adj" fmla="val 10000"/>
          </a:avLst>
        </a:prstGeom>
        <a:solidFill>
          <a:schemeClr val="lt1">
            <a:alpha val="90000"/>
            <a:hueOff val="0"/>
            <a:satOff val="0"/>
            <a:lumOff val="0"/>
            <a:alphaOff val="0"/>
          </a:schemeClr>
        </a:solidFill>
        <a:ln w="19050" cap="flat" cmpd="sng" algn="ctr">
          <a:solidFill>
            <a:srgbClr val="64A70B"/>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GB" sz="1800" kern="1200" dirty="0">
              <a:latin typeface="Arial Nova Light" panose="020B0304020202020204" pitchFamily="34" charset="0"/>
            </a:rPr>
            <a:t>The development of teacher identity is </a:t>
          </a:r>
          <a:r>
            <a:rPr lang="en-GB" sz="1800" b="1" kern="1200" dirty="0">
              <a:latin typeface="Arial Nova Light" panose="020B0304020202020204" pitchFamily="34" charset="0"/>
            </a:rPr>
            <a:t>determined by context </a:t>
          </a:r>
          <a:r>
            <a:rPr lang="en-GB" sz="1800" kern="1200" dirty="0">
              <a:latin typeface="Arial Nova Light" panose="020B0304020202020204" pitchFamily="34" charset="0"/>
            </a:rPr>
            <a:t>through the complexity and uniqueness of mutually interdependent multi-level systems (Olsen, 2008; Kennedy, 1997). </a:t>
          </a:r>
          <a:endParaRPr lang="en-US" sz="1800" kern="1200" dirty="0">
            <a:latin typeface="Arial Nova Light" panose="020B0304020202020204" pitchFamily="34" charset="0"/>
          </a:endParaRPr>
        </a:p>
      </dsp:txBody>
      <dsp:txXfrm>
        <a:off x="5988095" y="943292"/>
        <a:ext cx="4263632" cy="26472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B0C3FE-74DC-47B2-AD92-7245FF0D6DA5}">
      <dsp:nvSpPr>
        <dsp:cNvPr id="0" name=""/>
        <dsp:cNvSpPr/>
      </dsp:nvSpPr>
      <dsp:spPr>
        <a:xfrm>
          <a:off x="1958004" y="-93329"/>
          <a:ext cx="5751866" cy="3986213"/>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cap="all" baseline="0" dirty="0"/>
            <a:t>Becoming a teacher educator</a:t>
          </a:r>
          <a:endParaRPr lang="hu-HU" sz="1400" b="1" kern="1200" cap="all" baseline="0" dirty="0"/>
        </a:p>
      </dsp:txBody>
      <dsp:txXfrm>
        <a:off x="3828798" y="105980"/>
        <a:ext cx="2010277" cy="597931"/>
      </dsp:txXfrm>
    </dsp:sp>
    <dsp:sp modelId="{C49339A6-BDFD-4AA8-AB80-093CF3145F0A}">
      <dsp:nvSpPr>
        <dsp:cNvPr id="0" name=""/>
        <dsp:cNvSpPr/>
      </dsp:nvSpPr>
      <dsp:spPr>
        <a:xfrm>
          <a:off x="2362938" y="716564"/>
          <a:ext cx="4941997" cy="3362978"/>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endParaRPr lang="hu-HU" sz="1000" kern="1200" cap="all" baseline="0" dirty="0"/>
        </a:p>
        <a:p>
          <a:pPr marL="0" lvl="0" indent="0" algn="ctr" defTabSz="444500">
            <a:lnSpc>
              <a:spcPct val="90000"/>
            </a:lnSpc>
            <a:spcBef>
              <a:spcPct val="0"/>
            </a:spcBef>
            <a:spcAft>
              <a:spcPct val="35000"/>
            </a:spcAft>
            <a:buNone/>
          </a:pPr>
          <a:r>
            <a:rPr lang="en-GB" sz="1400" b="1" kern="1200" cap="all" baseline="0" dirty="0"/>
            <a:t>Understanding the role of teacher educators to support learning</a:t>
          </a:r>
          <a:endParaRPr lang="hu-HU" sz="1100" kern="1200" cap="all" baseline="0" dirty="0"/>
        </a:p>
      </dsp:txBody>
      <dsp:txXfrm>
        <a:off x="3682452" y="926750"/>
        <a:ext cx="2302970" cy="630558"/>
      </dsp:txXfrm>
    </dsp:sp>
    <dsp:sp modelId="{8F73BAA7-F01C-42D5-AB25-BA4EF31BA195}">
      <dsp:nvSpPr>
        <dsp:cNvPr id="0" name=""/>
        <dsp:cNvSpPr/>
      </dsp:nvSpPr>
      <dsp:spPr>
        <a:xfrm>
          <a:off x="3741386" y="1899776"/>
          <a:ext cx="2185102" cy="1993106"/>
        </a:xfrm>
        <a:prstGeom prst="ellipse">
          <a:avLst/>
        </a:prstGeom>
        <a:solidFill>
          <a:srgbClr val="64A70B">
            <a:alpha val="41000"/>
          </a:srgbClr>
        </a:solidFill>
        <a:ln w="2540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cap="all" baseline="0" dirty="0"/>
            <a:t>University students’ learning</a:t>
          </a:r>
          <a:endParaRPr lang="hu-HU" sz="1400" b="1" kern="1200" cap="all" baseline="0" dirty="0"/>
        </a:p>
      </dsp:txBody>
      <dsp:txXfrm>
        <a:off x="4061387" y="2398053"/>
        <a:ext cx="1545100" cy="99655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E2734B-342B-455A-B931-7C496210B078}" type="datetimeFigureOut">
              <a:rPr lang="hu-HU" smtClean="0"/>
              <a:t>2025. 09. 12.</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426EA0-DE29-4E4B-8B9A-71EB5E79372F}" type="slidenum">
              <a:rPr lang="hu-HU" smtClean="0"/>
              <a:t>‹#›</a:t>
            </a:fld>
            <a:endParaRPr lang="hu-HU"/>
          </a:p>
        </p:txBody>
      </p:sp>
    </p:spTree>
    <p:extLst>
      <p:ext uri="{BB962C8B-B14F-4D97-AF65-F5344CB8AC3E}">
        <p14:creationId xmlns:p14="http://schemas.microsoft.com/office/powerpoint/2010/main" val="3943456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3C426EA0-DE29-4E4B-8B9A-71EB5E79372F}" type="slidenum">
              <a:rPr lang="hu-HU" smtClean="0"/>
              <a:t>3</a:t>
            </a:fld>
            <a:endParaRPr lang="hu-HU"/>
          </a:p>
        </p:txBody>
      </p:sp>
    </p:spTree>
    <p:extLst>
      <p:ext uri="{BB962C8B-B14F-4D97-AF65-F5344CB8AC3E}">
        <p14:creationId xmlns:p14="http://schemas.microsoft.com/office/powerpoint/2010/main" val="3711761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3E087-EE63-3163-17C9-FFD754D39718}"/>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2B037972-325E-31C7-AF5D-008538741228}"/>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9F2A49B7-DE65-6157-4046-3EFD59809ADB}"/>
              </a:ext>
            </a:extLst>
          </p:cNvPr>
          <p:cNvSpPr>
            <a:spLocks noGrp="1"/>
          </p:cNvSpPr>
          <p:nvPr>
            <p:ph type="body" idx="1"/>
          </p:nvPr>
        </p:nvSpPr>
        <p:spPr/>
        <p:txBody>
          <a:bodyPr/>
          <a:lstStyle/>
          <a:p>
            <a:endParaRPr lang="hu-HU" dirty="0"/>
          </a:p>
        </p:txBody>
      </p:sp>
      <p:sp>
        <p:nvSpPr>
          <p:cNvPr id="4" name="Dia számának helye 3">
            <a:extLst>
              <a:ext uri="{FF2B5EF4-FFF2-40B4-BE49-F238E27FC236}">
                <a16:creationId xmlns:a16="http://schemas.microsoft.com/office/drawing/2014/main" id="{8CC20529-003F-39CA-9A30-151CF4665434}"/>
              </a:ext>
            </a:extLst>
          </p:cNvPr>
          <p:cNvSpPr>
            <a:spLocks noGrp="1"/>
          </p:cNvSpPr>
          <p:nvPr>
            <p:ph type="sldNum" sz="quarter" idx="5"/>
          </p:nvPr>
        </p:nvSpPr>
        <p:spPr/>
        <p:txBody>
          <a:bodyPr/>
          <a:lstStyle/>
          <a:p>
            <a:fld id="{3C426EA0-DE29-4E4B-8B9A-71EB5E79372F}" type="slidenum">
              <a:rPr lang="hu-HU" smtClean="0"/>
              <a:t>6</a:t>
            </a:fld>
            <a:endParaRPr lang="hu-HU"/>
          </a:p>
        </p:txBody>
      </p:sp>
    </p:spTree>
    <p:extLst>
      <p:ext uri="{BB962C8B-B14F-4D97-AF65-F5344CB8AC3E}">
        <p14:creationId xmlns:p14="http://schemas.microsoft.com/office/powerpoint/2010/main" val="1719575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3C426EA0-DE29-4E4B-8B9A-71EB5E79372F}" type="slidenum">
              <a:rPr lang="hu-HU" smtClean="0"/>
              <a:t>15</a:t>
            </a:fld>
            <a:endParaRPr lang="hu-HU"/>
          </a:p>
        </p:txBody>
      </p:sp>
    </p:spTree>
    <p:extLst>
      <p:ext uri="{BB962C8B-B14F-4D97-AF65-F5344CB8AC3E}">
        <p14:creationId xmlns:p14="http://schemas.microsoft.com/office/powerpoint/2010/main" val="3108385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3C426EA0-DE29-4E4B-8B9A-71EB5E79372F}" type="slidenum">
              <a:rPr lang="hu-HU" smtClean="0"/>
              <a:t>16</a:t>
            </a:fld>
            <a:endParaRPr lang="hu-HU"/>
          </a:p>
        </p:txBody>
      </p:sp>
    </p:spTree>
    <p:extLst>
      <p:ext uri="{BB962C8B-B14F-4D97-AF65-F5344CB8AC3E}">
        <p14:creationId xmlns:p14="http://schemas.microsoft.com/office/powerpoint/2010/main" val="1207194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20EFCB1-24E9-869F-5351-E8ADC897D79D}"/>
              </a:ext>
            </a:extLst>
          </p:cNvPr>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p>
        </p:txBody>
      </p:sp>
      <p:sp>
        <p:nvSpPr>
          <p:cNvPr id="3" name="Alcím 2">
            <a:extLst>
              <a:ext uri="{FF2B5EF4-FFF2-40B4-BE49-F238E27FC236}">
                <a16:creationId xmlns:a16="http://schemas.microsoft.com/office/drawing/2014/main" id="{550BD4DA-F968-E89C-0C97-20D32E1408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p>
        </p:txBody>
      </p:sp>
      <p:sp>
        <p:nvSpPr>
          <p:cNvPr id="4" name="Dátum helye 3">
            <a:extLst>
              <a:ext uri="{FF2B5EF4-FFF2-40B4-BE49-F238E27FC236}">
                <a16:creationId xmlns:a16="http://schemas.microsoft.com/office/drawing/2014/main" id="{2506ED8C-04D2-406D-F47A-CCA2C2EAAEA7}"/>
              </a:ext>
            </a:extLst>
          </p:cNvPr>
          <p:cNvSpPr>
            <a:spLocks noGrp="1"/>
          </p:cNvSpPr>
          <p:nvPr>
            <p:ph type="dt" sz="half" idx="10"/>
          </p:nvPr>
        </p:nvSpPr>
        <p:spPr/>
        <p:txBody>
          <a:bodyPr/>
          <a:lstStyle/>
          <a:p>
            <a:fld id="{68FA3D7E-AE3C-4BAB-BAF9-CB393C6499C8}" type="datetimeFigureOut">
              <a:rPr lang="hu-HU" smtClean="0"/>
              <a:t>2025. 09. 12.</a:t>
            </a:fld>
            <a:endParaRPr lang="hu-HU"/>
          </a:p>
        </p:txBody>
      </p:sp>
      <p:sp>
        <p:nvSpPr>
          <p:cNvPr id="5" name="Élőláb helye 4">
            <a:extLst>
              <a:ext uri="{FF2B5EF4-FFF2-40B4-BE49-F238E27FC236}">
                <a16:creationId xmlns:a16="http://schemas.microsoft.com/office/drawing/2014/main" id="{A95E2CFC-DE3E-E8F9-E24E-EB93896DE78B}"/>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914EF8D6-7DE6-9B86-5467-67F5E863E0F6}"/>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3652720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CD2DCD1-86D6-2506-57AE-8B1C0FAF88D6}"/>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6A58CB6B-5BEF-A583-0793-3CA0CF2F70CC}"/>
              </a:ext>
            </a:extLst>
          </p:cNvPr>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E893BDE6-3686-7066-E7EA-B4BF69DE3D70}"/>
              </a:ext>
            </a:extLst>
          </p:cNvPr>
          <p:cNvSpPr>
            <a:spLocks noGrp="1"/>
          </p:cNvSpPr>
          <p:nvPr>
            <p:ph type="dt" sz="half" idx="10"/>
          </p:nvPr>
        </p:nvSpPr>
        <p:spPr/>
        <p:txBody>
          <a:bodyPr/>
          <a:lstStyle/>
          <a:p>
            <a:fld id="{68FA3D7E-AE3C-4BAB-BAF9-CB393C6499C8}" type="datetimeFigureOut">
              <a:rPr lang="hu-HU" smtClean="0"/>
              <a:t>2025. 09. 12.</a:t>
            </a:fld>
            <a:endParaRPr lang="hu-HU"/>
          </a:p>
        </p:txBody>
      </p:sp>
      <p:sp>
        <p:nvSpPr>
          <p:cNvPr id="5" name="Élőláb helye 4">
            <a:extLst>
              <a:ext uri="{FF2B5EF4-FFF2-40B4-BE49-F238E27FC236}">
                <a16:creationId xmlns:a16="http://schemas.microsoft.com/office/drawing/2014/main" id="{58920DB7-BB5D-D25B-3F5A-AE3521EF9419}"/>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AD70775D-A9FC-5A43-E97E-151F350A3CB5}"/>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972052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A7B7272-8C54-A31B-6967-2D61E54619A1}"/>
              </a:ext>
            </a:extLst>
          </p:cNvPr>
          <p:cNvSpPr>
            <a:spLocks noGrp="1"/>
          </p:cNvSpPr>
          <p:nvPr>
            <p:ph type="title"/>
          </p:nvPr>
        </p:nvSpPr>
        <p:spPr>
          <a:xfrm>
            <a:off x="831850" y="1709738"/>
            <a:ext cx="10515600" cy="2852737"/>
          </a:xfrm>
        </p:spPr>
        <p:txBody>
          <a:bodyPr anchor="b"/>
          <a:lstStyle>
            <a:lvl1pPr>
              <a:defRPr sz="6000"/>
            </a:lvl1pPr>
          </a:lstStyle>
          <a:p>
            <a:r>
              <a:rPr lang="hu-HU"/>
              <a:t>Mintacím szerkesztése</a:t>
            </a:r>
          </a:p>
        </p:txBody>
      </p:sp>
      <p:sp>
        <p:nvSpPr>
          <p:cNvPr id="3" name="Szöveg helye 2">
            <a:extLst>
              <a:ext uri="{FF2B5EF4-FFF2-40B4-BE49-F238E27FC236}">
                <a16:creationId xmlns:a16="http://schemas.microsoft.com/office/drawing/2014/main" id="{E2884526-4B60-7FC1-A333-7D24D4B40C3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u-HU"/>
              <a:t>Mintaszöveg szerkesztése</a:t>
            </a:r>
          </a:p>
        </p:txBody>
      </p:sp>
      <p:sp>
        <p:nvSpPr>
          <p:cNvPr id="4" name="Dátum helye 3">
            <a:extLst>
              <a:ext uri="{FF2B5EF4-FFF2-40B4-BE49-F238E27FC236}">
                <a16:creationId xmlns:a16="http://schemas.microsoft.com/office/drawing/2014/main" id="{367C7ADE-5126-3A15-7364-530F31822D40}"/>
              </a:ext>
            </a:extLst>
          </p:cNvPr>
          <p:cNvSpPr>
            <a:spLocks noGrp="1"/>
          </p:cNvSpPr>
          <p:nvPr>
            <p:ph type="dt" sz="half" idx="10"/>
          </p:nvPr>
        </p:nvSpPr>
        <p:spPr/>
        <p:txBody>
          <a:bodyPr/>
          <a:lstStyle/>
          <a:p>
            <a:fld id="{68FA3D7E-AE3C-4BAB-BAF9-CB393C6499C8}" type="datetimeFigureOut">
              <a:rPr lang="hu-HU" smtClean="0"/>
              <a:t>2025. 09. 12.</a:t>
            </a:fld>
            <a:endParaRPr lang="hu-HU"/>
          </a:p>
        </p:txBody>
      </p:sp>
      <p:sp>
        <p:nvSpPr>
          <p:cNvPr id="5" name="Élőláb helye 4">
            <a:extLst>
              <a:ext uri="{FF2B5EF4-FFF2-40B4-BE49-F238E27FC236}">
                <a16:creationId xmlns:a16="http://schemas.microsoft.com/office/drawing/2014/main" id="{F11E69D7-CB01-06D5-DEEE-FDDF907D867C}"/>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803FF78F-AAB7-F57F-DA36-A4CDC04245D8}"/>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3923038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5F64520-D661-5FFF-8E31-885BC3DF6D97}"/>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978857C0-F357-1B4B-A2B8-64EB2E897790}"/>
              </a:ext>
            </a:extLst>
          </p:cNvPr>
          <p:cNvSpPr>
            <a:spLocks noGrp="1"/>
          </p:cNvSpPr>
          <p:nvPr>
            <p:ph sz="half" idx="1"/>
          </p:nvPr>
        </p:nvSpPr>
        <p:spPr>
          <a:xfrm>
            <a:off x="838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a:extLst>
              <a:ext uri="{FF2B5EF4-FFF2-40B4-BE49-F238E27FC236}">
                <a16:creationId xmlns:a16="http://schemas.microsoft.com/office/drawing/2014/main" id="{4DAE5179-E838-C869-80C6-C16D0B771576}"/>
              </a:ext>
            </a:extLst>
          </p:cNvPr>
          <p:cNvSpPr>
            <a:spLocks noGrp="1"/>
          </p:cNvSpPr>
          <p:nvPr>
            <p:ph sz="half" idx="2"/>
          </p:nvPr>
        </p:nvSpPr>
        <p:spPr>
          <a:xfrm>
            <a:off x="6172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a:extLst>
              <a:ext uri="{FF2B5EF4-FFF2-40B4-BE49-F238E27FC236}">
                <a16:creationId xmlns:a16="http://schemas.microsoft.com/office/drawing/2014/main" id="{8F3EAEDB-8848-5789-FC26-1EF4B524686E}"/>
              </a:ext>
            </a:extLst>
          </p:cNvPr>
          <p:cNvSpPr>
            <a:spLocks noGrp="1"/>
          </p:cNvSpPr>
          <p:nvPr>
            <p:ph type="dt" sz="half" idx="10"/>
          </p:nvPr>
        </p:nvSpPr>
        <p:spPr/>
        <p:txBody>
          <a:bodyPr/>
          <a:lstStyle/>
          <a:p>
            <a:fld id="{68FA3D7E-AE3C-4BAB-BAF9-CB393C6499C8}" type="datetimeFigureOut">
              <a:rPr lang="hu-HU" smtClean="0"/>
              <a:t>2025. 09. 12.</a:t>
            </a:fld>
            <a:endParaRPr lang="hu-HU"/>
          </a:p>
        </p:txBody>
      </p:sp>
      <p:sp>
        <p:nvSpPr>
          <p:cNvPr id="6" name="Élőláb helye 5">
            <a:extLst>
              <a:ext uri="{FF2B5EF4-FFF2-40B4-BE49-F238E27FC236}">
                <a16:creationId xmlns:a16="http://schemas.microsoft.com/office/drawing/2014/main" id="{A1661E16-21E3-142C-8FED-0A15DFD53E04}"/>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3F059E46-B6DB-32BA-B552-357684E17273}"/>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2269440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F77F6AA-E680-CFE8-EAC4-74A3137BE1A3}"/>
              </a:ext>
            </a:extLst>
          </p:cNvPr>
          <p:cNvSpPr>
            <a:spLocks noGrp="1"/>
          </p:cNvSpPr>
          <p:nvPr>
            <p:ph type="title"/>
          </p:nvPr>
        </p:nvSpPr>
        <p:spPr>
          <a:xfrm>
            <a:off x="839788" y="365125"/>
            <a:ext cx="10515600" cy="1325563"/>
          </a:xfrm>
        </p:spPr>
        <p:txBody>
          <a:bodyPr/>
          <a:lstStyle/>
          <a:p>
            <a:r>
              <a:rPr lang="hu-HU"/>
              <a:t>Mintacím szerkesztése</a:t>
            </a:r>
          </a:p>
        </p:txBody>
      </p:sp>
      <p:sp>
        <p:nvSpPr>
          <p:cNvPr id="3" name="Szöveg helye 2">
            <a:extLst>
              <a:ext uri="{FF2B5EF4-FFF2-40B4-BE49-F238E27FC236}">
                <a16:creationId xmlns:a16="http://schemas.microsoft.com/office/drawing/2014/main" id="{13D88934-0DF7-A546-FEA0-2C05BE84A0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a:extLst>
              <a:ext uri="{FF2B5EF4-FFF2-40B4-BE49-F238E27FC236}">
                <a16:creationId xmlns:a16="http://schemas.microsoft.com/office/drawing/2014/main" id="{8FC8D3E0-28E3-4603-0D31-258F84CB31B0}"/>
              </a:ext>
            </a:extLst>
          </p:cNvPr>
          <p:cNvSpPr>
            <a:spLocks noGrp="1"/>
          </p:cNvSpPr>
          <p:nvPr>
            <p:ph sz="half" idx="2"/>
          </p:nvPr>
        </p:nvSpPr>
        <p:spPr>
          <a:xfrm>
            <a:off x="839788" y="2505075"/>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a:extLst>
              <a:ext uri="{FF2B5EF4-FFF2-40B4-BE49-F238E27FC236}">
                <a16:creationId xmlns:a16="http://schemas.microsoft.com/office/drawing/2014/main" id="{8844A4B9-3570-6B24-BD06-C4D891EA81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a:extLst>
              <a:ext uri="{FF2B5EF4-FFF2-40B4-BE49-F238E27FC236}">
                <a16:creationId xmlns:a16="http://schemas.microsoft.com/office/drawing/2014/main" id="{13FF98E0-FE82-3802-F06E-C73793B391DC}"/>
              </a:ext>
            </a:extLst>
          </p:cNvPr>
          <p:cNvSpPr>
            <a:spLocks noGrp="1"/>
          </p:cNvSpPr>
          <p:nvPr>
            <p:ph sz="quarter" idx="4"/>
          </p:nvPr>
        </p:nvSpPr>
        <p:spPr>
          <a:xfrm>
            <a:off x="6172200" y="2505075"/>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a:extLst>
              <a:ext uri="{FF2B5EF4-FFF2-40B4-BE49-F238E27FC236}">
                <a16:creationId xmlns:a16="http://schemas.microsoft.com/office/drawing/2014/main" id="{2559A1A5-4359-E7CB-9402-A08D1D403BA8}"/>
              </a:ext>
            </a:extLst>
          </p:cNvPr>
          <p:cNvSpPr>
            <a:spLocks noGrp="1"/>
          </p:cNvSpPr>
          <p:nvPr>
            <p:ph type="dt" sz="half" idx="10"/>
          </p:nvPr>
        </p:nvSpPr>
        <p:spPr/>
        <p:txBody>
          <a:bodyPr/>
          <a:lstStyle/>
          <a:p>
            <a:fld id="{68FA3D7E-AE3C-4BAB-BAF9-CB393C6499C8}" type="datetimeFigureOut">
              <a:rPr lang="hu-HU" smtClean="0"/>
              <a:t>2025. 09. 12.</a:t>
            </a:fld>
            <a:endParaRPr lang="hu-HU"/>
          </a:p>
        </p:txBody>
      </p:sp>
      <p:sp>
        <p:nvSpPr>
          <p:cNvPr id="8" name="Élőláb helye 7">
            <a:extLst>
              <a:ext uri="{FF2B5EF4-FFF2-40B4-BE49-F238E27FC236}">
                <a16:creationId xmlns:a16="http://schemas.microsoft.com/office/drawing/2014/main" id="{23154F32-F079-5CDA-9623-E06FB5229F3F}"/>
              </a:ext>
            </a:extLst>
          </p:cNvPr>
          <p:cNvSpPr>
            <a:spLocks noGrp="1"/>
          </p:cNvSpPr>
          <p:nvPr>
            <p:ph type="ftr" sz="quarter" idx="11"/>
          </p:nvPr>
        </p:nvSpPr>
        <p:spPr/>
        <p:txBody>
          <a:bodyPr/>
          <a:lstStyle/>
          <a:p>
            <a:endParaRPr lang="hu-HU"/>
          </a:p>
        </p:txBody>
      </p:sp>
      <p:sp>
        <p:nvSpPr>
          <p:cNvPr id="9" name="Dia számának helye 8">
            <a:extLst>
              <a:ext uri="{FF2B5EF4-FFF2-40B4-BE49-F238E27FC236}">
                <a16:creationId xmlns:a16="http://schemas.microsoft.com/office/drawing/2014/main" id="{18CD6342-4A04-C339-6AAB-BE545D7EB1C1}"/>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2635458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42EAA95-27FE-8EEB-9A13-5B184AE68F36}"/>
              </a:ext>
            </a:extLst>
          </p:cNvPr>
          <p:cNvSpPr>
            <a:spLocks noGrp="1"/>
          </p:cNvSpPr>
          <p:nvPr>
            <p:ph type="title"/>
          </p:nvPr>
        </p:nvSpPr>
        <p:spPr/>
        <p:txBody>
          <a:bodyPr/>
          <a:lstStyle/>
          <a:p>
            <a:r>
              <a:rPr lang="hu-HU"/>
              <a:t>Mintacím szerkesztése</a:t>
            </a:r>
          </a:p>
        </p:txBody>
      </p:sp>
      <p:sp>
        <p:nvSpPr>
          <p:cNvPr id="3" name="Dátum helye 2">
            <a:extLst>
              <a:ext uri="{FF2B5EF4-FFF2-40B4-BE49-F238E27FC236}">
                <a16:creationId xmlns:a16="http://schemas.microsoft.com/office/drawing/2014/main" id="{19F2307A-09A4-D5B5-B402-38E57D5DC61B}"/>
              </a:ext>
            </a:extLst>
          </p:cNvPr>
          <p:cNvSpPr>
            <a:spLocks noGrp="1"/>
          </p:cNvSpPr>
          <p:nvPr>
            <p:ph type="dt" sz="half" idx="10"/>
          </p:nvPr>
        </p:nvSpPr>
        <p:spPr/>
        <p:txBody>
          <a:bodyPr/>
          <a:lstStyle/>
          <a:p>
            <a:fld id="{68FA3D7E-AE3C-4BAB-BAF9-CB393C6499C8}" type="datetimeFigureOut">
              <a:rPr lang="hu-HU" smtClean="0"/>
              <a:t>2025. 09. 12.</a:t>
            </a:fld>
            <a:endParaRPr lang="hu-HU"/>
          </a:p>
        </p:txBody>
      </p:sp>
      <p:sp>
        <p:nvSpPr>
          <p:cNvPr id="4" name="Élőláb helye 3">
            <a:extLst>
              <a:ext uri="{FF2B5EF4-FFF2-40B4-BE49-F238E27FC236}">
                <a16:creationId xmlns:a16="http://schemas.microsoft.com/office/drawing/2014/main" id="{F0379AA3-F440-7C09-4263-2C757A4C7F5D}"/>
              </a:ext>
            </a:extLst>
          </p:cNvPr>
          <p:cNvSpPr>
            <a:spLocks noGrp="1"/>
          </p:cNvSpPr>
          <p:nvPr>
            <p:ph type="ftr" sz="quarter" idx="11"/>
          </p:nvPr>
        </p:nvSpPr>
        <p:spPr/>
        <p:txBody>
          <a:bodyPr/>
          <a:lstStyle/>
          <a:p>
            <a:endParaRPr lang="hu-HU"/>
          </a:p>
        </p:txBody>
      </p:sp>
      <p:sp>
        <p:nvSpPr>
          <p:cNvPr id="5" name="Dia számának helye 4">
            <a:extLst>
              <a:ext uri="{FF2B5EF4-FFF2-40B4-BE49-F238E27FC236}">
                <a16:creationId xmlns:a16="http://schemas.microsoft.com/office/drawing/2014/main" id="{64B53A93-C581-66F0-DF31-4BD360C59530}"/>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3099761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a:extLst>
              <a:ext uri="{FF2B5EF4-FFF2-40B4-BE49-F238E27FC236}">
                <a16:creationId xmlns:a16="http://schemas.microsoft.com/office/drawing/2014/main" id="{FED34E65-140B-0597-00C0-36322CEF74D1}"/>
              </a:ext>
            </a:extLst>
          </p:cNvPr>
          <p:cNvSpPr>
            <a:spLocks noGrp="1"/>
          </p:cNvSpPr>
          <p:nvPr>
            <p:ph type="dt" sz="half" idx="10"/>
          </p:nvPr>
        </p:nvSpPr>
        <p:spPr/>
        <p:txBody>
          <a:bodyPr/>
          <a:lstStyle/>
          <a:p>
            <a:fld id="{68FA3D7E-AE3C-4BAB-BAF9-CB393C6499C8}" type="datetimeFigureOut">
              <a:rPr lang="hu-HU" smtClean="0"/>
              <a:t>2025. 09. 12.</a:t>
            </a:fld>
            <a:endParaRPr lang="hu-HU"/>
          </a:p>
        </p:txBody>
      </p:sp>
      <p:sp>
        <p:nvSpPr>
          <p:cNvPr id="3" name="Élőláb helye 2">
            <a:extLst>
              <a:ext uri="{FF2B5EF4-FFF2-40B4-BE49-F238E27FC236}">
                <a16:creationId xmlns:a16="http://schemas.microsoft.com/office/drawing/2014/main" id="{C0AB65D7-3A4C-F0FA-7D8A-13BAD539B81A}"/>
              </a:ext>
            </a:extLst>
          </p:cNvPr>
          <p:cNvSpPr>
            <a:spLocks noGrp="1"/>
          </p:cNvSpPr>
          <p:nvPr>
            <p:ph type="ftr" sz="quarter" idx="11"/>
          </p:nvPr>
        </p:nvSpPr>
        <p:spPr/>
        <p:txBody>
          <a:bodyPr/>
          <a:lstStyle/>
          <a:p>
            <a:endParaRPr lang="hu-HU"/>
          </a:p>
        </p:txBody>
      </p:sp>
      <p:sp>
        <p:nvSpPr>
          <p:cNvPr id="4" name="Dia számának helye 3">
            <a:extLst>
              <a:ext uri="{FF2B5EF4-FFF2-40B4-BE49-F238E27FC236}">
                <a16:creationId xmlns:a16="http://schemas.microsoft.com/office/drawing/2014/main" id="{A64543EB-D6B3-D661-85CA-DA049D49385D}"/>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2813744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109330C-A8D2-FF9E-9072-F4C719ADE138}"/>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Tartalom helye 2">
            <a:extLst>
              <a:ext uri="{FF2B5EF4-FFF2-40B4-BE49-F238E27FC236}">
                <a16:creationId xmlns:a16="http://schemas.microsoft.com/office/drawing/2014/main" id="{9F42E4F9-F61C-D2C0-B290-775DFECBE8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a:extLst>
              <a:ext uri="{FF2B5EF4-FFF2-40B4-BE49-F238E27FC236}">
                <a16:creationId xmlns:a16="http://schemas.microsoft.com/office/drawing/2014/main" id="{BC6D6C63-A3ED-327E-AD33-511D4123A2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8C495849-EE0A-7DF2-C49E-3196F2FF3034}"/>
              </a:ext>
            </a:extLst>
          </p:cNvPr>
          <p:cNvSpPr>
            <a:spLocks noGrp="1"/>
          </p:cNvSpPr>
          <p:nvPr>
            <p:ph type="dt" sz="half" idx="10"/>
          </p:nvPr>
        </p:nvSpPr>
        <p:spPr/>
        <p:txBody>
          <a:bodyPr/>
          <a:lstStyle/>
          <a:p>
            <a:fld id="{68FA3D7E-AE3C-4BAB-BAF9-CB393C6499C8}" type="datetimeFigureOut">
              <a:rPr lang="hu-HU" smtClean="0"/>
              <a:t>2025. 09. 12.</a:t>
            </a:fld>
            <a:endParaRPr lang="hu-HU"/>
          </a:p>
        </p:txBody>
      </p:sp>
      <p:sp>
        <p:nvSpPr>
          <p:cNvPr id="6" name="Élőláb helye 5">
            <a:extLst>
              <a:ext uri="{FF2B5EF4-FFF2-40B4-BE49-F238E27FC236}">
                <a16:creationId xmlns:a16="http://schemas.microsoft.com/office/drawing/2014/main" id="{3175DB36-CC9F-87C4-1EDD-BBA5E68431A3}"/>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B7F2A7CF-31B4-30B9-17A2-17FE7E4B64FB}"/>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69859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0C5C361-04A2-2929-66B6-448323368EC9}"/>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Kép helye 2">
            <a:extLst>
              <a:ext uri="{FF2B5EF4-FFF2-40B4-BE49-F238E27FC236}">
                <a16:creationId xmlns:a16="http://schemas.microsoft.com/office/drawing/2014/main" id="{8EF6214C-3A73-8D23-2E86-A1EEB99991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a:extLst>
              <a:ext uri="{FF2B5EF4-FFF2-40B4-BE49-F238E27FC236}">
                <a16:creationId xmlns:a16="http://schemas.microsoft.com/office/drawing/2014/main" id="{F3D72A6D-7561-ADF9-E29A-D54EA0457C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88F25D5F-16F1-1C24-3F04-C17D8FE6C66D}"/>
              </a:ext>
            </a:extLst>
          </p:cNvPr>
          <p:cNvSpPr>
            <a:spLocks noGrp="1"/>
          </p:cNvSpPr>
          <p:nvPr>
            <p:ph type="dt" sz="half" idx="10"/>
          </p:nvPr>
        </p:nvSpPr>
        <p:spPr/>
        <p:txBody>
          <a:bodyPr/>
          <a:lstStyle/>
          <a:p>
            <a:fld id="{68FA3D7E-AE3C-4BAB-BAF9-CB393C6499C8}" type="datetimeFigureOut">
              <a:rPr lang="hu-HU" smtClean="0"/>
              <a:t>2025. 09. 12.</a:t>
            </a:fld>
            <a:endParaRPr lang="hu-HU"/>
          </a:p>
        </p:txBody>
      </p:sp>
      <p:sp>
        <p:nvSpPr>
          <p:cNvPr id="6" name="Élőláb helye 5">
            <a:extLst>
              <a:ext uri="{FF2B5EF4-FFF2-40B4-BE49-F238E27FC236}">
                <a16:creationId xmlns:a16="http://schemas.microsoft.com/office/drawing/2014/main" id="{6263A2C0-6878-587F-54F8-997BD60E5D5D}"/>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97C1D2A1-FBFF-F714-FE90-F7EF610C0CC7}"/>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2282939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405E363-25A0-2399-AFF5-8D23C910897C}"/>
              </a:ext>
            </a:extLst>
          </p:cNvPr>
          <p:cNvSpPr>
            <a:spLocks noGrp="1"/>
          </p:cNvSpPr>
          <p:nvPr>
            <p:ph type="title"/>
          </p:nvPr>
        </p:nvSpPr>
        <p:spPr/>
        <p:txBody>
          <a:bodyPr/>
          <a:lstStyle/>
          <a:p>
            <a:r>
              <a:rPr lang="hu-HU"/>
              <a:t>Mintacím szerkesztése</a:t>
            </a:r>
          </a:p>
        </p:txBody>
      </p:sp>
      <p:sp>
        <p:nvSpPr>
          <p:cNvPr id="3" name="Függőleges szöveg helye 2">
            <a:extLst>
              <a:ext uri="{FF2B5EF4-FFF2-40B4-BE49-F238E27FC236}">
                <a16:creationId xmlns:a16="http://schemas.microsoft.com/office/drawing/2014/main" id="{DC06DD70-24BF-EDB9-DE13-1B446DA2C086}"/>
              </a:ext>
            </a:extLst>
          </p:cNvPr>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E89ABCE2-9CB8-ED47-B23A-3FD0B9858EBF}"/>
              </a:ext>
            </a:extLst>
          </p:cNvPr>
          <p:cNvSpPr>
            <a:spLocks noGrp="1"/>
          </p:cNvSpPr>
          <p:nvPr>
            <p:ph type="dt" sz="half" idx="10"/>
          </p:nvPr>
        </p:nvSpPr>
        <p:spPr/>
        <p:txBody>
          <a:bodyPr/>
          <a:lstStyle/>
          <a:p>
            <a:fld id="{68FA3D7E-AE3C-4BAB-BAF9-CB393C6499C8}" type="datetimeFigureOut">
              <a:rPr lang="hu-HU" smtClean="0"/>
              <a:t>2025. 09. 12.</a:t>
            </a:fld>
            <a:endParaRPr lang="hu-HU"/>
          </a:p>
        </p:txBody>
      </p:sp>
      <p:sp>
        <p:nvSpPr>
          <p:cNvPr id="5" name="Élőláb helye 4">
            <a:extLst>
              <a:ext uri="{FF2B5EF4-FFF2-40B4-BE49-F238E27FC236}">
                <a16:creationId xmlns:a16="http://schemas.microsoft.com/office/drawing/2014/main" id="{EA740620-4BA3-839A-D4B6-B0D755DB6AF3}"/>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3850829E-21CB-47AC-D9CD-E304B7356E6A}"/>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3913303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a:extLst>
              <a:ext uri="{FF2B5EF4-FFF2-40B4-BE49-F238E27FC236}">
                <a16:creationId xmlns:a16="http://schemas.microsoft.com/office/drawing/2014/main" id="{D6A02645-555F-2FAC-3DD6-67545779A72C}"/>
              </a:ext>
            </a:extLst>
          </p:cNvPr>
          <p:cNvSpPr>
            <a:spLocks noGrp="1"/>
          </p:cNvSpPr>
          <p:nvPr>
            <p:ph type="title" orient="vert"/>
          </p:nvPr>
        </p:nvSpPr>
        <p:spPr>
          <a:xfrm>
            <a:off x="8724900" y="365125"/>
            <a:ext cx="2628900" cy="5811838"/>
          </a:xfrm>
        </p:spPr>
        <p:txBody>
          <a:bodyPr vert="eaVert"/>
          <a:lstStyle/>
          <a:p>
            <a:r>
              <a:rPr lang="hu-HU"/>
              <a:t>Mintacím szerkesztése</a:t>
            </a:r>
          </a:p>
        </p:txBody>
      </p:sp>
      <p:sp>
        <p:nvSpPr>
          <p:cNvPr id="3" name="Függőleges szöveg helye 2">
            <a:extLst>
              <a:ext uri="{FF2B5EF4-FFF2-40B4-BE49-F238E27FC236}">
                <a16:creationId xmlns:a16="http://schemas.microsoft.com/office/drawing/2014/main" id="{9B436007-DC30-574D-8F0B-93FFFA3835E2}"/>
              </a:ext>
            </a:extLst>
          </p:cNvPr>
          <p:cNvSpPr>
            <a:spLocks noGrp="1"/>
          </p:cNvSpPr>
          <p:nvPr>
            <p:ph type="body" orient="vert" idx="1"/>
          </p:nvPr>
        </p:nvSpPr>
        <p:spPr>
          <a:xfrm>
            <a:off x="838200"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02FA906A-B8F3-A8ED-142F-5530929334C3}"/>
              </a:ext>
            </a:extLst>
          </p:cNvPr>
          <p:cNvSpPr>
            <a:spLocks noGrp="1"/>
          </p:cNvSpPr>
          <p:nvPr>
            <p:ph type="dt" sz="half" idx="10"/>
          </p:nvPr>
        </p:nvSpPr>
        <p:spPr/>
        <p:txBody>
          <a:bodyPr/>
          <a:lstStyle/>
          <a:p>
            <a:fld id="{68FA3D7E-AE3C-4BAB-BAF9-CB393C6499C8}" type="datetimeFigureOut">
              <a:rPr lang="hu-HU" smtClean="0"/>
              <a:t>2025. 09. 12.</a:t>
            </a:fld>
            <a:endParaRPr lang="hu-HU"/>
          </a:p>
        </p:txBody>
      </p:sp>
      <p:sp>
        <p:nvSpPr>
          <p:cNvPr id="5" name="Élőláb helye 4">
            <a:extLst>
              <a:ext uri="{FF2B5EF4-FFF2-40B4-BE49-F238E27FC236}">
                <a16:creationId xmlns:a16="http://schemas.microsoft.com/office/drawing/2014/main" id="{B4B60F53-C891-CC7C-E257-6F1F0FCDF7F4}"/>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AF137E7E-2C2F-346D-6399-22E483C2179D}"/>
              </a:ext>
            </a:extLst>
          </p:cNvPr>
          <p:cNvSpPr>
            <a:spLocks noGrp="1"/>
          </p:cNvSpPr>
          <p:nvPr>
            <p:ph type="sldNum" sz="quarter" idx="12"/>
          </p:nvPr>
        </p:nvSpPr>
        <p:spPr/>
        <p:txBody>
          <a:bodyPr/>
          <a:lstStyle/>
          <a:p>
            <a:fld id="{DA21BA64-A36C-4097-9968-3FC2F2A5CF95}" type="slidenum">
              <a:rPr lang="hu-HU" smtClean="0"/>
              <a:t>‹#›</a:t>
            </a:fld>
            <a:endParaRPr lang="hu-HU"/>
          </a:p>
        </p:txBody>
      </p:sp>
    </p:spTree>
    <p:extLst>
      <p:ext uri="{BB962C8B-B14F-4D97-AF65-F5344CB8AC3E}">
        <p14:creationId xmlns:p14="http://schemas.microsoft.com/office/powerpoint/2010/main" val="14461318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0345D7D-1035-C670-243B-D7F81B8E34C3}"/>
              </a:ext>
            </a:extLst>
          </p:cNvPr>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endParaRPr lang="en-GB"/>
          </a:p>
        </p:txBody>
      </p:sp>
      <p:sp>
        <p:nvSpPr>
          <p:cNvPr id="3" name="Alcím 2">
            <a:extLst>
              <a:ext uri="{FF2B5EF4-FFF2-40B4-BE49-F238E27FC236}">
                <a16:creationId xmlns:a16="http://schemas.microsoft.com/office/drawing/2014/main" id="{C8CC27D4-1EBE-8CC8-D514-BD6B52A5B584}"/>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hu-HU"/>
              <a:t>Kattintson ide az alcím mintájának szerkesztéséhez</a:t>
            </a:r>
            <a:endParaRPr lang="en-GB"/>
          </a:p>
        </p:txBody>
      </p:sp>
      <p:sp>
        <p:nvSpPr>
          <p:cNvPr id="4" name="Dátum helye 3">
            <a:extLst>
              <a:ext uri="{FF2B5EF4-FFF2-40B4-BE49-F238E27FC236}">
                <a16:creationId xmlns:a16="http://schemas.microsoft.com/office/drawing/2014/main" id="{9F840B38-48AC-BD61-642B-6914F0BD7469}"/>
              </a:ext>
            </a:extLst>
          </p:cNvPr>
          <p:cNvSpPr>
            <a:spLocks noGrp="1"/>
          </p:cNvSpPr>
          <p:nvPr>
            <p:ph type="dt" sz="half" idx="10"/>
          </p:nvPr>
        </p:nvSpPr>
        <p:spPr/>
        <p:txBody>
          <a:bodyPr/>
          <a:lstStyle/>
          <a:p>
            <a:fld id="{DC79B224-FDDC-42D4-8318-D4E776C3E642}" type="datetimeFigureOut">
              <a:rPr lang="en-GB" smtClean="0"/>
              <a:t>12/09/2025</a:t>
            </a:fld>
            <a:endParaRPr lang="en-GB"/>
          </a:p>
        </p:txBody>
      </p:sp>
      <p:sp>
        <p:nvSpPr>
          <p:cNvPr id="5" name="Élőláb helye 4">
            <a:extLst>
              <a:ext uri="{FF2B5EF4-FFF2-40B4-BE49-F238E27FC236}">
                <a16:creationId xmlns:a16="http://schemas.microsoft.com/office/drawing/2014/main" id="{CC39BA9A-27A4-B9A0-5750-C58DB7DF197D}"/>
              </a:ext>
            </a:extLst>
          </p:cNvPr>
          <p:cNvSpPr>
            <a:spLocks noGrp="1"/>
          </p:cNvSpPr>
          <p:nvPr>
            <p:ph type="ftr" sz="quarter" idx="11"/>
          </p:nvPr>
        </p:nvSpPr>
        <p:spPr/>
        <p:txBody>
          <a:bodyPr/>
          <a:lstStyle/>
          <a:p>
            <a:endParaRPr lang="en-GB"/>
          </a:p>
        </p:txBody>
      </p:sp>
      <p:sp>
        <p:nvSpPr>
          <p:cNvPr id="6" name="Dia számának helye 5">
            <a:extLst>
              <a:ext uri="{FF2B5EF4-FFF2-40B4-BE49-F238E27FC236}">
                <a16:creationId xmlns:a16="http://schemas.microsoft.com/office/drawing/2014/main" id="{CFAA85EB-28CA-2E42-6BE7-1984BF3EF77D}"/>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3604449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E891138-4202-86C8-1CC9-FE6F9D394D98}"/>
              </a:ext>
            </a:extLst>
          </p:cNvPr>
          <p:cNvSpPr>
            <a:spLocks noGrp="1"/>
          </p:cNvSpPr>
          <p:nvPr>
            <p:ph type="title"/>
          </p:nvPr>
        </p:nvSpPr>
        <p:spPr/>
        <p:txBody>
          <a:bodyPr/>
          <a:lstStyle/>
          <a:p>
            <a:r>
              <a:rPr lang="hu-HU"/>
              <a:t>Mintacím szerkesztése</a:t>
            </a:r>
            <a:endParaRPr lang="en-GB"/>
          </a:p>
        </p:txBody>
      </p:sp>
      <p:sp>
        <p:nvSpPr>
          <p:cNvPr id="3" name="Tartalom helye 2">
            <a:extLst>
              <a:ext uri="{FF2B5EF4-FFF2-40B4-BE49-F238E27FC236}">
                <a16:creationId xmlns:a16="http://schemas.microsoft.com/office/drawing/2014/main" id="{09373C22-809C-2FD3-CFB8-D8EC94FDC229}"/>
              </a:ext>
            </a:extLst>
          </p:cNvPr>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4" name="Dátum helye 3">
            <a:extLst>
              <a:ext uri="{FF2B5EF4-FFF2-40B4-BE49-F238E27FC236}">
                <a16:creationId xmlns:a16="http://schemas.microsoft.com/office/drawing/2014/main" id="{16B8FB60-9712-E4D0-FA1B-9031C4542B0D}"/>
              </a:ext>
            </a:extLst>
          </p:cNvPr>
          <p:cNvSpPr>
            <a:spLocks noGrp="1"/>
          </p:cNvSpPr>
          <p:nvPr>
            <p:ph type="dt" sz="half" idx="10"/>
          </p:nvPr>
        </p:nvSpPr>
        <p:spPr/>
        <p:txBody>
          <a:bodyPr/>
          <a:lstStyle/>
          <a:p>
            <a:fld id="{DC79B224-FDDC-42D4-8318-D4E776C3E642}" type="datetimeFigureOut">
              <a:rPr lang="en-GB" smtClean="0"/>
              <a:t>12/09/2025</a:t>
            </a:fld>
            <a:endParaRPr lang="en-GB"/>
          </a:p>
        </p:txBody>
      </p:sp>
      <p:sp>
        <p:nvSpPr>
          <p:cNvPr id="5" name="Élőláb helye 4">
            <a:extLst>
              <a:ext uri="{FF2B5EF4-FFF2-40B4-BE49-F238E27FC236}">
                <a16:creationId xmlns:a16="http://schemas.microsoft.com/office/drawing/2014/main" id="{54532722-AA99-292D-5A31-B4DE9762BEDF}"/>
              </a:ext>
            </a:extLst>
          </p:cNvPr>
          <p:cNvSpPr>
            <a:spLocks noGrp="1"/>
          </p:cNvSpPr>
          <p:nvPr>
            <p:ph type="ftr" sz="quarter" idx="11"/>
          </p:nvPr>
        </p:nvSpPr>
        <p:spPr/>
        <p:txBody>
          <a:bodyPr/>
          <a:lstStyle/>
          <a:p>
            <a:endParaRPr lang="en-GB"/>
          </a:p>
        </p:txBody>
      </p:sp>
      <p:sp>
        <p:nvSpPr>
          <p:cNvPr id="6" name="Dia számának helye 5">
            <a:extLst>
              <a:ext uri="{FF2B5EF4-FFF2-40B4-BE49-F238E27FC236}">
                <a16:creationId xmlns:a16="http://schemas.microsoft.com/office/drawing/2014/main" id="{9BEBADCB-FC9C-283F-A304-19A4C0DAC681}"/>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2411586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F820ED6-E050-82F7-AC11-B1F9B815A747}"/>
              </a:ext>
            </a:extLst>
          </p:cNvPr>
          <p:cNvSpPr>
            <a:spLocks noGrp="1"/>
          </p:cNvSpPr>
          <p:nvPr>
            <p:ph type="title"/>
          </p:nvPr>
        </p:nvSpPr>
        <p:spPr>
          <a:xfrm>
            <a:off x="831852" y="1709738"/>
            <a:ext cx="10515600" cy="2852737"/>
          </a:xfrm>
        </p:spPr>
        <p:txBody>
          <a:bodyPr anchor="b"/>
          <a:lstStyle>
            <a:lvl1pPr>
              <a:defRPr sz="6000"/>
            </a:lvl1pPr>
          </a:lstStyle>
          <a:p>
            <a:r>
              <a:rPr lang="hu-HU"/>
              <a:t>Mintacím szerkesztése</a:t>
            </a:r>
            <a:endParaRPr lang="en-GB"/>
          </a:p>
        </p:txBody>
      </p:sp>
      <p:sp>
        <p:nvSpPr>
          <p:cNvPr id="3" name="Szöveg helye 2">
            <a:extLst>
              <a:ext uri="{FF2B5EF4-FFF2-40B4-BE49-F238E27FC236}">
                <a16:creationId xmlns:a16="http://schemas.microsoft.com/office/drawing/2014/main" id="{ADD26BFF-DF2B-61E4-8276-47C371853B5F}"/>
              </a:ext>
            </a:extLst>
          </p:cNvPr>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6" indent="0">
              <a:buNone/>
              <a:defRPr sz="2000">
                <a:solidFill>
                  <a:schemeClr val="tx1">
                    <a:tint val="75000"/>
                  </a:schemeClr>
                </a:solidFill>
              </a:defRPr>
            </a:lvl2pPr>
            <a:lvl3pPr marL="914411" indent="0">
              <a:buNone/>
              <a:defRPr sz="1801">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lang="hu-HU"/>
              <a:t>Mintaszöveg szerkesztése</a:t>
            </a:r>
          </a:p>
        </p:txBody>
      </p:sp>
      <p:sp>
        <p:nvSpPr>
          <p:cNvPr id="4" name="Dátum helye 3">
            <a:extLst>
              <a:ext uri="{FF2B5EF4-FFF2-40B4-BE49-F238E27FC236}">
                <a16:creationId xmlns:a16="http://schemas.microsoft.com/office/drawing/2014/main" id="{EE2B0817-6BC8-987A-A472-01650448E876}"/>
              </a:ext>
            </a:extLst>
          </p:cNvPr>
          <p:cNvSpPr>
            <a:spLocks noGrp="1"/>
          </p:cNvSpPr>
          <p:nvPr>
            <p:ph type="dt" sz="half" idx="10"/>
          </p:nvPr>
        </p:nvSpPr>
        <p:spPr/>
        <p:txBody>
          <a:bodyPr/>
          <a:lstStyle/>
          <a:p>
            <a:fld id="{DC79B224-FDDC-42D4-8318-D4E776C3E642}" type="datetimeFigureOut">
              <a:rPr lang="en-GB" smtClean="0"/>
              <a:t>12/09/2025</a:t>
            </a:fld>
            <a:endParaRPr lang="en-GB"/>
          </a:p>
        </p:txBody>
      </p:sp>
      <p:sp>
        <p:nvSpPr>
          <p:cNvPr id="5" name="Élőláb helye 4">
            <a:extLst>
              <a:ext uri="{FF2B5EF4-FFF2-40B4-BE49-F238E27FC236}">
                <a16:creationId xmlns:a16="http://schemas.microsoft.com/office/drawing/2014/main" id="{C4165168-8EC2-4FE0-6707-52D0A1412789}"/>
              </a:ext>
            </a:extLst>
          </p:cNvPr>
          <p:cNvSpPr>
            <a:spLocks noGrp="1"/>
          </p:cNvSpPr>
          <p:nvPr>
            <p:ph type="ftr" sz="quarter" idx="11"/>
          </p:nvPr>
        </p:nvSpPr>
        <p:spPr/>
        <p:txBody>
          <a:bodyPr/>
          <a:lstStyle/>
          <a:p>
            <a:endParaRPr lang="en-GB"/>
          </a:p>
        </p:txBody>
      </p:sp>
      <p:sp>
        <p:nvSpPr>
          <p:cNvPr id="6" name="Dia számának helye 5">
            <a:extLst>
              <a:ext uri="{FF2B5EF4-FFF2-40B4-BE49-F238E27FC236}">
                <a16:creationId xmlns:a16="http://schemas.microsoft.com/office/drawing/2014/main" id="{920A00A0-9F2C-54DB-F871-1FE1A061A568}"/>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2562895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17B2CC8-0057-0EB6-1670-55BC652844D5}"/>
              </a:ext>
            </a:extLst>
          </p:cNvPr>
          <p:cNvSpPr>
            <a:spLocks noGrp="1"/>
          </p:cNvSpPr>
          <p:nvPr>
            <p:ph type="title"/>
          </p:nvPr>
        </p:nvSpPr>
        <p:spPr/>
        <p:txBody>
          <a:bodyPr/>
          <a:lstStyle/>
          <a:p>
            <a:r>
              <a:rPr lang="hu-HU"/>
              <a:t>Mintacím szerkesztése</a:t>
            </a:r>
            <a:endParaRPr lang="en-GB"/>
          </a:p>
        </p:txBody>
      </p:sp>
      <p:sp>
        <p:nvSpPr>
          <p:cNvPr id="3" name="Tartalom helye 2">
            <a:extLst>
              <a:ext uri="{FF2B5EF4-FFF2-40B4-BE49-F238E27FC236}">
                <a16:creationId xmlns:a16="http://schemas.microsoft.com/office/drawing/2014/main" id="{03AA3119-7172-4F68-3DA7-85674E9E189C}"/>
              </a:ext>
            </a:extLst>
          </p:cNvPr>
          <p:cNvSpPr>
            <a:spLocks noGrp="1"/>
          </p:cNvSpPr>
          <p:nvPr>
            <p:ph sz="half" idx="1"/>
          </p:nvPr>
        </p:nvSpPr>
        <p:spPr>
          <a:xfrm>
            <a:off x="838201"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4" name="Tartalom helye 3">
            <a:extLst>
              <a:ext uri="{FF2B5EF4-FFF2-40B4-BE49-F238E27FC236}">
                <a16:creationId xmlns:a16="http://schemas.microsoft.com/office/drawing/2014/main" id="{BBC3B28E-D7F0-FB67-8CE3-B485A39B3AC3}"/>
              </a:ext>
            </a:extLst>
          </p:cNvPr>
          <p:cNvSpPr>
            <a:spLocks noGrp="1"/>
          </p:cNvSpPr>
          <p:nvPr>
            <p:ph sz="half" idx="2"/>
          </p:nvPr>
        </p:nvSpPr>
        <p:spPr>
          <a:xfrm>
            <a:off x="6172201"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5" name="Dátum helye 4">
            <a:extLst>
              <a:ext uri="{FF2B5EF4-FFF2-40B4-BE49-F238E27FC236}">
                <a16:creationId xmlns:a16="http://schemas.microsoft.com/office/drawing/2014/main" id="{06E881BE-2896-04E5-D741-47D7C4712222}"/>
              </a:ext>
            </a:extLst>
          </p:cNvPr>
          <p:cNvSpPr>
            <a:spLocks noGrp="1"/>
          </p:cNvSpPr>
          <p:nvPr>
            <p:ph type="dt" sz="half" idx="10"/>
          </p:nvPr>
        </p:nvSpPr>
        <p:spPr/>
        <p:txBody>
          <a:bodyPr/>
          <a:lstStyle/>
          <a:p>
            <a:fld id="{DC79B224-FDDC-42D4-8318-D4E776C3E642}" type="datetimeFigureOut">
              <a:rPr lang="en-GB" smtClean="0"/>
              <a:t>12/09/2025</a:t>
            </a:fld>
            <a:endParaRPr lang="en-GB"/>
          </a:p>
        </p:txBody>
      </p:sp>
      <p:sp>
        <p:nvSpPr>
          <p:cNvPr id="6" name="Élőláb helye 5">
            <a:extLst>
              <a:ext uri="{FF2B5EF4-FFF2-40B4-BE49-F238E27FC236}">
                <a16:creationId xmlns:a16="http://schemas.microsoft.com/office/drawing/2014/main" id="{154A3BDA-C746-C687-1878-D42121226556}"/>
              </a:ext>
            </a:extLst>
          </p:cNvPr>
          <p:cNvSpPr>
            <a:spLocks noGrp="1"/>
          </p:cNvSpPr>
          <p:nvPr>
            <p:ph type="ftr" sz="quarter" idx="11"/>
          </p:nvPr>
        </p:nvSpPr>
        <p:spPr/>
        <p:txBody>
          <a:bodyPr/>
          <a:lstStyle/>
          <a:p>
            <a:endParaRPr lang="en-GB"/>
          </a:p>
        </p:txBody>
      </p:sp>
      <p:sp>
        <p:nvSpPr>
          <p:cNvPr id="7" name="Dia számának helye 6">
            <a:extLst>
              <a:ext uri="{FF2B5EF4-FFF2-40B4-BE49-F238E27FC236}">
                <a16:creationId xmlns:a16="http://schemas.microsoft.com/office/drawing/2014/main" id="{1B6B1BBB-9AE4-71D4-C86C-9980D9CAA2FE}"/>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3984086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F67A996-52F3-E107-EA74-BC9335E40B2A}"/>
              </a:ext>
            </a:extLst>
          </p:cNvPr>
          <p:cNvSpPr>
            <a:spLocks noGrp="1"/>
          </p:cNvSpPr>
          <p:nvPr>
            <p:ph type="title"/>
          </p:nvPr>
        </p:nvSpPr>
        <p:spPr>
          <a:xfrm>
            <a:off x="839789" y="365125"/>
            <a:ext cx="10515600" cy="1325563"/>
          </a:xfrm>
        </p:spPr>
        <p:txBody>
          <a:bodyPr/>
          <a:lstStyle/>
          <a:p>
            <a:r>
              <a:rPr lang="hu-HU"/>
              <a:t>Mintacím szerkesztése</a:t>
            </a:r>
            <a:endParaRPr lang="en-GB"/>
          </a:p>
        </p:txBody>
      </p:sp>
      <p:sp>
        <p:nvSpPr>
          <p:cNvPr id="3" name="Szöveg helye 2">
            <a:extLst>
              <a:ext uri="{FF2B5EF4-FFF2-40B4-BE49-F238E27FC236}">
                <a16:creationId xmlns:a16="http://schemas.microsoft.com/office/drawing/2014/main" id="{3AD92D97-F788-B312-14BD-279C3149D569}"/>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hu-HU"/>
              <a:t>Mintaszöveg szerkesztése</a:t>
            </a:r>
          </a:p>
        </p:txBody>
      </p:sp>
      <p:sp>
        <p:nvSpPr>
          <p:cNvPr id="4" name="Tartalom helye 3">
            <a:extLst>
              <a:ext uri="{FF2B5EF4-FFF2-40B4-BE49-F238E27FC236}">
                <a16:creationId xmlns:a16="http://schemas.microsoft.com/office/drawing/2014/main" id="{088C10FB-1858-369A-00E4-4AF2F29654CB}"/>
              </a:ext>
            </a:extLst>
          </p:cNvPr>
          <p:cNvSpPr>
            <a:spLocks noGrp="1"/>
          </p:cNvSpPr>
          <p:nvPr>
            <p:ph sz="half" idx="2"/>
          </p:nvPr>
        </p:nvSpPr>
        <p:spPr>
          <a:xfrm>
            <a:off x="839789" y="2505076"/>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5" name="Szöveg helye 4">
            <a:extLst>
              <a:ext uri="{FF2B5EF4-FFF2-40B4-BE49-F238E27FC236}">
                <a16:creationId xmlns:a16="http://schemas.microsoft.com/office/drawing/2014/main" id="{64C34070-D3C9-5B1F-3995-9CE7F3E6F1E8}"/>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hu-HU"/>
              <a:t>Mintaszöveg szerkesztése</a:t>
            </a:r>
          </a:p>
        </p:txBody>
      </p:sp>
      <p:sp>
        <p:nvSpPr>
          <p:cNvPr id="6" name="Tartalom helye 5">
            <a:extLst>
              <a:ext uri="{FF2B5EF4-FFF2-40B4-BE49-F238E27FC236}">
                <a16:creationId xmlns:a16="http://schemas.microsoft.com/office/drawing/2014/main" id="{4A166F41-8D5B-9D0A-7495-5201C8152AFA}"/>
              </a:ext>
            </a:extLst>
          </p:cNvPr>
          <p:cNvSpPr>
            <a:spLocks noGrp="1"/>
          </p:cNvSpPr>
          <p:nvPr>
            <p:ph sz="quarter" idx="4"/>
          </p:nvPr>
        </p:nvSpPr>
        <p:spPr>
          <a:xfrm>
            <a:off x="6172202" y="2505076"/>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7" name="Dátum helye 6">
            <a:extLst>
              <a:ext uri="{FF2B5EF4-FFF2-40B4-BE49-F238E27FC236}">
                <a16:creationId xmlns:a16="http://schemas.microsoft.com/office/drawing/2014/main" id="{F5638188-C3E5-6B87-062F-A535C012E79E}"/>
              </a:ext>
            </a:extLst>
          </p:cNvPr>
          <p:cNvSpPr>
            <a:spLocks noGrp="1"/>
          </p:cNvSpPr>
          <p:nvPr>
            <p:ph type="dt" sz="half" idx="10"/>
          </p:nvPr>
        </p:nvSpPr>
        <p:spPr/>
        <p:txBody>
          <a:bodyPr/>
          <a:lstStyle/>
          <a:p>
            <a:fld id="{DC79B224-FDDC-42D4-8318-D4E776C3E642}" type="datetimeFigureOut">
              <a:rPr lang="en-GB" smtClean="0"/>
              <a:t>12/09/2025</a:t>
            </a:fld>
            <a:endParaRPr lang="en-GB"/>
          </a:p>
        </p:txBody>
      </p:sp>
      <p:sp>
        <p:nvSpPr>
          <p:cNvPr id="8" name="Élőláb helye 7">
            <a:extLst>
              <a:ext uri="{FF2B5EF4-FFF2-40B4-BE49-F238E27FC236}">
                <a16:creationId xmlns:a16="http://schemas.microsoft.com/office/drawing/2014/main" id="{7F2CB6DB-8D86-4CC2-54E1-B59EA3579CAC}"/>
              </a:ext>
            </a:extLst>
          </p:cNvPr>
          <p:cNvSpPr>
            <a:spLocks noGrp="1"/>
          </p:cNvSpPr>
          <p:nvPr>
            <p:ph type="ftr" sz="quarter" idx="11"/>
          </p:nvPr>
        </p:nvSpPr>
        <p:spPr/>
        <p:txBody>
          <a:bodyPr/>
          <a:lstStyle/>
          <a:p>
            <a:endParaRPr lang="en-GB"/>
          </a:p>
        </p:txBody>
      </p:sp>
      <p:sp>
        <p:nvSpPr>
          <p:cNvPr id="9" name="Dia számának helye 8">
            <a:extLst>
              <a:ext uri="{FF2B5EF4-FFF2-40B4-BE49-F238E27FC236}">
                <a16:creationId xmlns:a16="http://schemas.microsoft.com/office/drawing/2014/main" id="{914367F5-05AE-42C8-33F4-D006EAA2E87A}"/>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359266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8561853-3F39-9E0D-C9AD-141CAFC2A95A}"/>
              </a:ext>
            </a:extLst>
          </p:cNvPr>
          <p:cNvSpPr>
            <a:spLocks noGrp="1"/>
          </p:cNvSpPr>
          <p:nvPr>
            <p:ph type="title"/>
          </p:nvPr>
        </p:nvSpPr>
        <p:spPr/>
        <p:txBody>
          <a:bodyPr/>
          <a:lstStyle/>
          <a:p>
            <a:r>
              <a:rPr lang="hu-HU"/>
              <a:t>Mintacím szerkesztése</a:t>
            </a:r>
            <a:endParaRPr lang="en-GB"/>
          </a:p>
        </p:txBody>
      </p:sp>
      <p:sp>
        <p:nvSpPr>
          <p:cNvPr id="3" name="Dátum helye 2">
            <a:extLst>
              <a:ext uri="{FF2B5EF4-FFF2-40B4-BE49-F238E27FC236}">
                <a16:creationId xmlns:a16="http://schemas.microsoft.com/office/drawing/2014/main" id="{D9FA1901-BD2D-65FA-EAEF-401E1E2FE1D8}"/>
              </a:ext>
            </a:extLst>
          </p:cNvPr>
          <p:cNvSpPr>
            <a:spLocks noGrp="1"/>
          </p:cNvSpPr>
          <p:nvPr>
            <p:ph type="dt" sz="half" idx="10"/>
          </p:nvPr>
        </p:nvSpPr>
        <p:spPr/>
        <p:txBody>
          <a:bodyPr/>
          <a:lstStyle/>
          <a:p>
            <a:fld id="{DC79B224-FDDC-42D4-8318-D4E776C3E642}" type="datetimeFigureOut">
              <a:rPr lang="en-GB" smtClean="0"/>
              <a:t>12/09/2025</a:t>
            </a:fld>
            <a:endParaRPr lang="en-GB"/>
          </a:p>
        </p:txBody>
      </p:sp>
      <p:sp>
        <p:nvSpPr>
          <p:cNvPr id="4" name="Élőláb helye 3">
            <a:extLst>
              <a:ext uri="{FF2B5EF4-FFF2-40B4-BE49-F238E27FC236}">
                <a16:creationId xmlns:a16="http://schemas.microsoft.com/office/drawing/2014/main" id="{B6F0EB96-6FB6-C0F1-EA2B-947F02440A5D}"/>
              </a:ext>
            </a:extLst>
          </p:cNvPr>
          <p:cNvSpPr>
            <a:spLocks noGrp="1"/>
          </p:cNvSpPr>
          <p:nvPr>
            <p:ph type="ftr" sz="quarter" idx="11"/>
          </p:nvPr>
        </p:nvSpPr>
        <p:spPr/>
        <p:txBody>
          <a:bodyPr/>
          <a:lstStyle/>
          <a:p>
            <a:endParaRPr lang="en-GB"/>
          </a:p>
        </p:txBody>
      </p:sp>
      <p:sp>
        <p:nvSpPr>
          <p:cNvPr id="5" name="Dia számának helye 4">
            <a:extLst>
              <a:ext uri="{FF2B5EF4-FFF2-40B4-BE49-F238E27FC236}">
                <a16:creationId xmlns:a16="http://schemas.microsoft.com/office/drawing/2014/main" id="{263E58A2-1F6C-B100-F51B-EAFB5598CDDB}"/>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22160893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a:extLst>
              <a:ext uri="{FF2B5EF4-FFF2-40B4-BE49-F238E27FC236}">
                <a16:creationId xmlns:a16="http://schemas.microsoft.com/office/drawing/2014/main" id="{5B6C678B-D564-F782-03B8-EF03323C6CDB}"/>
              </a:ext>
            </a:extLst>
          </p:cNvPr>
          <p:cNvSpPr>
            <a:spLocks noGrp="1"/>
          </p:cNvSpPr>
          <p:nvPr>
            <p:ph type="dt" sz="half" idx="10"/>
          </p:nvPr>
        </p:nvSpPr>
        <p:spPr/>
        <p:txBody>
          <a:bodyPr/>
          <a:lstStyle/>
          <a:p>
            <a:fld id="{DC79B224-FDDC-42D4-8318-D4E776C3E642}" type="datetimeFigureOut">
              <a:rPr lang="en-GB" smtClean="0"/>
              <a:t>12/09/2025</a:t>
            </a:fld>
            <a:endParaRPr lang="en-GB"/>
          </a:p>
        </p:txBody>
      </p:sp>
      <p:sp>
        <p:nvSpPr>
          <p:cNvPr id="3" name="Élőláb helye 2">
            <a:extLst>
              <a:ext uri="{FF2B5EF4-FFF2-40B4-BE49-F238E27FC236}">
                <a16:creationId xmlns:a16="http://schemas.microsoft.com/office/drawing/2014/main" id="{3CB3FF60-8703-7136-E250-4F8EE9BA52ED}"/>
              </a:ext>
            </a:extLst>
          </p:cNvPr>
          <p:cNvSpPr>
            <a:spLocks noGrp="1"/>
          </p:cNvSpPr>
          <p:nvPr>
            <p:ph type="ftr" sz="quarter" idx="11"/>
          </p:nvPr>
        </p:nvSpPr>
        <p:spPr/>
        <p:txBody>
          <a:bodyPr/>
          <a:lstStyle/>
          <a:p>
            <a:endParaRPr lang="en-GB"/>
          </a:p>
        </p:txBody>
      </p:sp>
      <p:sp>
        <p:nvSpPr>
          <p:cNvPr id="4" name="Dia számának helye 3">
            <a:extLst>
              <a:ext uri="{FF2B5EF4-FFF2-40B4-BE49-F238E27FC236}">
                <a16:creationId xmlns:a16="http://schemas.microsoft.com/office/drawing/2014/main" id="{3683B2C9-FBA0-D046-5F2B-B99D08C61A61}"/>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4873076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BFD0F82-41FC-895B-A26A-2E653D2C619A}"/>
              </a:ext>
            </a:extLst>
          </p:cNvPr>
          <p:cNvSpPr>
            <a:spLocks noGrp="1"/>
          </p:cNvSpPr>
          <p:nvPr>
            <p:ph type="title"/>
          </p:nvPr>
        </p:nvSpPr>
        <p:spPr>
          <a:xfrm>
            <a:off x="839790" y="457200"/>
            <a:ext cx="3932236" cy="1600200"/>
          </a:xfrm>
        </p:spPr>
        <p:txBody>
          <a:bodyPr anchor="b"/>
          <a:lstStyle>
            <a:lvl1pPr>
              <a:defRPr sz="3200"/>
            </a:lvl1pPr>
          </a:lstStyle>
          <a:p>
            <a:r>
              <a:rPr lang="hu-HU"/>
              <a:t>Mintacím szerkesztése</a:t>
            </a:r>
            <a:endParaRPr lang="en-GB"/>
          </a:p>
        </p:txBody>
      </p:sp>
      <p:sp>
        <p:nvSpPr>
          <p:cNvPr id="3" name="Tartalom helye 2">
            <a:extLst>
              <a:ext uri="{FF2B5EF4-FFF2-40B4-BE49-F238E27FC236}">
                <a16:creationId xmlns:a16="http://schemas.microsoft.com/office/drawing/2014/main" id="{EFEBCC9B-6A79-C9FE-A294-30ED94A240EE}"/>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4" name="Szöveg helye 3">
            <a:extLst>
              <a:ext uri="{FF2B5EF4-FFF2-40B4-BE49-F238E27FC236}">
                <a16:creationId xmlns:a16="http://schemas.microsoft.com/office/drawing/2014/main" id="{E8410942-0982-917A-E5D6-1F3A29AB3A6E}"/>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hu-HU"/>
              <a:t>Mintaszöveg szerkesztése</a:t>
            </a:r>
          </a:p>
        </p:txBody>
      </p:sp>
      <p:sp>
        <p:nvSpPr>
          <p:cNvPr id="5" name="Dátum helye 4">
            <a:extLst>
              <a:ext uri="{FF2B5EF4-FFF2-40B4-BE49-F238E27FC236}">
                <a16:creationId xmlns:a16="http://schemas.microsoft.com/office/drawing/2014/main" id="{D38FE047-D397-89F3-6104-7F3756D0A262}"/>
              </a:ext>
            </a:extLst>
          </p:cNvPr>
          <p:cNvSpPr>
            <a:spLocks noGrp="1"/>
          </p:cNvSpPr>
          <p:nvPr>
            <p:ph type="dt" sz="half" idx="10"/>
          </p:nvPr>
        </p:nvSpPr>
        <p:spPr/>
        <p:txBody>
          <a:bodyPr/>
          <a:lstStyle/>
          <a:p>
            <a:fld id="{DC79B224-FDDC-42D4-8318-D4E776C3E642}" type="datetimeFigureOut">
              <a:rPr lang="en-GB" smtClean="0"/>
              <a:t>12/09/2025</a:t>
            </a:fld>
            <a:endParaRPr lang="en-GB"/>
          </a:p>
        </p:txBody>
      </p:sp>
      <p:sp>
        <p:nvSpPr>
          <p:cNvPr id="6" name="Élőláb helye 5">
            <a:extLst>
              <a:ext uri="{FF2B5EF4-FFF2-40B4-BE49-F238E27FC236}">
                <a16:creationId xmlns:a16="http://schemas.microsoft.com/office/drawing/2014/main" id="{55619177-A5C9-9B04-91C0-3D5AC8517BA8}"/>
              </a:ext>
            </a:extLst>
          </p:cNvPr>
          <p:cNvSpPr>
            <a:spLocks noGrp="1"/>
          </p:cNvSpPr>
          <p:nvPr>
            <p:ph type="ftr" sz="quarter" idx="11"/>
          </p:nvPr>
        </p:nvSpPr>
        <p:spPr/>
        <p:txBody>
          <a:bodyPr/>
          <a:lstStyle/>
          <a:p>
            <a:endParaRPr lang="en-GB"/>
          </a:p>
        </p:txBody>
      </p:sp>
      <p:sp>
        <p:nvSpPr>
          <p:cNvPr id="7" name="Dia számának helye 6">
            <a:extLst>
              <a:ext uri="{FF2B5EF4-FFF2-40B4-BE49-F238E27FC236}">
                <a16:creationId xmlns:a16="http://schemas.microsoft.com/office/drawing/2014/main" id="{38D548F8-3EFB-C7BE-3FE9-E50062DA39C0}"/>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29368707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BB326B2-5361-0BE0-5D04-C5AD10898DBA}"/>
              </a:ext>
            </a:extLst>
          </p:cNvPr>
          <p:cNvSpPr>
            <a:spLocks noGrp="1"/>
          </p:cNvSpPr>
          <p:nvPr>
            <p:ph type="title"/>
          </p:nvPr>
        </p:nvSpPr>
        <p:spPr>
          <a:xfrm>
            <a:off x="839790" y="457200"/>
            <a:ext cx="3932236" cy="1600200"/>
          </a:xfrm>
        </p:spPr>
        <p:txBody>
          <a:bodyPr anchor="b"/>
          <a:lstStyle>
            <a:lvl1pPr>
              <a:defRPr sz="3200"/>
            </a:lvl1pPr>
          </a:lstStyle>
          <a:p>
            <a:r>
              <a:rPr lang="hu-HU"/>
              <a:t>Mintacím szerkesztése</a:t>
            </a:r>
            <a:endParaRPr lang="en-GB"/>
          </a:p>
        </p:txBody>
      </p:sp>
      <p:sp>
        <p:nvSpPr>
          <p:cNvPr id="3" name="Kép helye 2">
            <a:extLst>
              <a:ext uri="{FF2B5EF4-FFF2-40B4-BE49-F238E27FC236}">
                <a16:creationId xmlns:a16="http://schemas.microsoft.com/office/drawing/2014/main" id="{46793442-4D7C-28A5-3AB8-6AD2F68714A6}"/>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en-GB"/>
          </a:p>
        </p:txBody>
      </p:sp>
      <p:sp>
        <p:nvSpPr>
          <p:cNvPr id="4" name="Szöveg helye 3">
            <a:extLst>
              <a:ext uri="{FF2B5EF4-FFF2-40B4-BE49-F238E27FC236}">
                <a16:creationId xmlns:a16="http://schemas.microsoft.com/office/drawing/2014/main" id="{8943971E-C648-D644-3514-5323B95F6A77}"/>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hu-HU"/>
              <a:t>Mintaszöveg szerkesztése</a:t>
            </a:r>
          </a:p>
        </p:txBody>
      </p:sp>
      <p:sp>
        <p:nvSpPr>
          <p:cNvPr id="5" name="Dátum helye 4">
            <a:extLst>
              <a:ext uri="{FF2B5EF4-FFF2-40B4-BE49-F238E27FC236}">
                <a16:creationId xmlns:a16="http://schemas.microsoft.com/office/drawing/2014/main" id="{382BCAFB-79E9-2C7A-9BDE-CD36BC7EC3F3}"/>
              </a:ext>
            </a:extLst>
          </p:cNvPr>
          <p:cNvSpPr>
            <a:spLocks noGrp="1"/>
          </p:cNvSpPr>
          <p:nvPr>
            <p:ph type="dt" sz="half" idx="10"/>
          </p:nvPr>
        </p:nvSpPr>
        <p:spPr/>
        <p:txBody>
          <a:bodyPr/>
          <a:lstStyle/>
          <a:p>
            <a:fld id="{DC79B224-FDDC-42D4-8318-D4E776C3E642}" type="datetimeFigureOut">
              <a:rPr lang="en-GB" smtClean="0"/>
              <a:t>12/09/2025</a:t>
            </a:fld>
            <a:endParaRPr lang="en-GB"/>
          </a:p>
        </p:txBody>
      </p:sp>
      <p:sp>
        <p:nvSpPr>
          <p:cNvPr id="6" name="Élőláb helye 5">
            <a:extLst>
              <a:ext uri="{FF2B5EF4-FFF2-40B4-BE49-F238E27FC236}">
                <a16:creationId xmlns:a16="http://schemas.microsoft.com/office/drawing/2014/main" id="{F3D0E201-C813-B7DA-E477-5B1B66B41F75}"/>
              </a:ext>
            </a:extLst>
          </p:cNvPr>
          <p:cNvSpPr>
            <a:spLocks noGrp="1"/>
          </p:cNvSpPr>
          <p:nvPr>
            <p:ph type="ftr" sz="quarter" idx="11"/>
          </p:nvPr>
        </p:nvSpPr>
        <p:spPr/>
        <p:txBody>
          <a:bodyPr/>
          <a:lstStyle/>
          <a:p>
            <a:endParaRPr lang="en-GB"/>
          </a:p>
        </p:txBody>
      </p:sp>
      <p:sp>
        <p:nvSpPr>
          <p:cNvPr id="7" name="Dia számának helye 6">
            <a:extLst>
              <a:ext uri="{FF2B5EF4-FFF2-40B4-BE49-F238E27FC236}">
                <a16:creationId xmlns:a16="http://schemas.microsoft.com/office/drawing/2014/main" id="{24F8263D-2B77-5605-4506-333B07F7979C}"/>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19478802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A0EF78C-42DA-4E7E-6E67-3A2955307965}"/>
              </a:ext>
            </a:extLst>
          </p:cNvPr>
          <p:cNvSpPr>
            <a:spLocks noGrp="1"/>
          </p:cNvSpPr>
          <p:nvPr>
            <p:ph type="title"/>
          </p:nvPr>
        </p:nvSpPr>
        <p:spPr/>
        <p:txBody>
          <a:bodyPr/>
          <a:lstStyle/>
          <a:p>
            <a:r>
              <a:rPr lang="hu-HU"/>
              <a:t>Mintacím szerkesztése</a:t>
            </a:r>
            <a:endParaRPr lang="en-GB"/>
          </a:p>
        </p:txBody>
      </p:sp>
      <p:sp>
        <p:nvSpPr>
          <p:cNvPr id="3" name="Függőleges szöveg helye 2">
            <a:extLst>
              <a:ext uri="{FF2B5EF4-FFF2-40B4-BE49-F238E27FC236}">
                <a16:creationId xmlns:a16="http://schemas.microsoft.com/office/drawing/2014/main" id="{35979808-9E12-465E-68D4-AB975F1943B5}"/>
              </a:ext>
            </a:extLst>
          </p:cNvPr>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4" name="Dátum helye 3">
            <a:extLst>
              <a:ext uri="{FF2B5EF4-FFF2-40B4-BE49-F238E27FC236}">
                <a16:creationId xmlns:a16="http://schemas.microsoft.com/office/drawing/2014/main" id="{CF585F71-D9A5-D3C5-5444-A39F89E28C6C}"/>
              </a:ext>
            </a:extLst>
          </p:cNvPr>
          <p:cNvSpPr>
            <a:spLocks noGrp="1"/>
          </p:cNvSpPr>
          <p:nvPr>
            <p:ph type="dt" sz="half" idx="10"/>
          </p:nvPr>
        </p:nvSpPr>
        <p:spPr/>
        <p:txBody>
          <a:bodyPr/>
          <a:lstStyle/>
          <a:p>
            <a:fld id="{DC79B224-FDDC-42D4-8318-D4E776C3E642}" type="datetimeFigureOut">
              <a:rPr lang="en-GB" smtClean="0"/>
              <a:t>12/09/2025</a:t>
            </a:fld>
            <a:endParaRPr lang="en-GB"/>
          </a:p>
        </p:txBody>
      </p:sp>
      <p:sp>
        <p:nvSpPr>
          <p:cNvPr id="5" name="Élőláb helye 4">
            <a:extLst>
              <a:ext uri="{FF2B5EF4-FFF2-40B4-BE49-F238E27FC236}">
                <a16:creationId xmlns:a16="http://schemas.microsoft.com/office/drawing/2014/main" id="{A6A5556F-9A72-A35C-3293-C46CC8753E15}"/>
              </a:ext>
            </a:extLst>
          </p:cNvPr>
          <p:cNvSpPr>
            <a:spLocks noGrp="1"/>
          </p:cNvSpPr>
          <p:nvPr>
            <p:ph type="ftr" sz="quarter" idx="11"/>
          </p:nvPr>
        </p:nvSpPr>
        <p:spPr/>
        <p:txBody>
          <a:bodyPr/>
          <a:lstStyle/>
          <a:p>
            <a:endParaRPr lang="en-GB"/>
          </a:p>
        </p:txBody>
      </p:sp>
      <p:sp>
        <p:nvSpPr>
          <p:cNvPr id="6" name="Dia számának helye 5">
            <a:extLst>
              <a:ext uri="{FF2B5EF4-FFF2-40B4-BE49-F238E27FC236}">
                <a16:creationId xmlns:a16="http://schemas.microsoft.com/office/drawing/2014/main" id="{255BB8C2-67DF-E5FC-176C-2A5A086B5DA2}"/>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12920623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a:extLst>
              <a:ext uri="{FF2B5EF4-FFF2-40B4-BE49-F238E27FC236}">
                <a16:creationId xmlns:a16="http://schemas.microsoft.com/office/drawing/2014/main" id="{F7B3083A-5AD3-F350-0BF2-011971C363C3}"/>
              </a:ext>
            </a:extLst>
          </p:cNvPr>
          <p:cNvSpPr>
            <a:spLocks noGrp="1"/>
          </p:cNvSpPr>
          <p:nvPr>
            <p:ph type="title" orient="vert"/>
          </p:nvPr>
        </p:nvSpPr>
        <p:spPr>
          <a:xfrm>
            <a:off x="8724899" y="365125"/>
            <a:ext cx="2628900" cy="5811838"/>
          </a:xfrm>
        </p:spPr>
        <p:txBody>
          <a:bodyPr vert="eaVert"/>
          <a:lstStyle/>
          <a:p>
            <a:r>
              <a:rPr lang="hu-HU"/>
              <a:t>Mintacím szerkesztése</a:t>
            </a:r>
            <a:endParaRPr lang="en-GB"/>
          </a:p>
        </p:txBody>
      </p:sp>
      <p:sp>
        <p:nvSpPr>
          <p:cNvPr id="3" name="Függőleges szöveg helye 2">
            <a:extLst>
              <a:ext uri="{FF2B5EF4-FFF2-40B4-BE49-F238E27FC236}">
                <a16:creationId xmlns:a16="http://schemas.microsoft.com/office/drawing/2014/main" id="{2CC23D62-B675-296C-64ED-8F3FF57C24F1}"/>
              </a:ext>
            </a:extLst>
          </p:cNvPr>
          <p:cNvSpPr>
            <a:spLocks noGrp="1"/>
          </p:cNvSpPr>
          <p:nvPr>
            <p:ph type="body" orient="vert" idx="1"/>
          </p:nvPr>
        </p:nvSpPr>
        <p:spPr>
          <a:xfrm>
            <a:off x="838199"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4" name="Dátum helye 3">
            <a:extLst>
              <a:ext uri="{FF2B5EF4-FFF2-40B4-BE49-F238E27FC236}">
                <a16:creationId xmlns:a16="http://schemas.microsoft.com/office/drawing/2014/main" id="{9C068834-0D09-4353-02FE-FB069564C285}"/>
              </a:ext>
            </a:extLst>
          </p:cNvPr>
          <p:cNvSpPr>
            <a:spLocks noGrp="1"/>
          </p:cNvSpPr>
          <p:nvPr>
            <p:ph type="dt" sz="half" idx="10"/>
          </p:nvPr>
        </p:nvSpPr>
        <p:spPr/>
        <p:txBody>
          <a:bodyPr/>
          <a:lstStyle/>
          <a:p>
            <a:fld id="{DC79B224-FDDC-42D4-8318-D4E776C3E642}" type="datetimeFigureOut">
              <a:rPr lang="en-GB" smtClean="0"/>
              <a:t>12/09/2025</a:t>
            </a:fld>
            <a:endParaRPr lang="en-GB"/>
          </a:p>
        </p:txBody>
      </p:sp>
      <p:sp>
        <p:nvSpPr>
          <p:cNvPr id="5" name="Élőláb helye 4">
            <a:extLst>
              <a:ext uri="{FF2B5EF4-FFF2-40B4-BE49-F238E27FC236}">
                <a16:creationId xmlns:a16="http://schemas.microsoft.com/office/drawing/2014/main" id="{51F5E1FB-1645-D764-1EFD-3BFCDA97722A}"/>
              </a:ext>
            </a:extLst>
          </p:cNvPr>
          <p:cNvSpPr>
            <a:spLocks noGrp="1"/>
          </p:cNvSpPr>
          <p:nvPr>
            <p:ph type="ftr" sz="quarter" idx="11"/>
          </p:nvPr>
        </p:nvSpPr>
        <p:spPr/>
        <p:txBody>
          <a:bodyPr/>
          <a:lstStyle/>
          <a:p>
            <a:endParaRPr lang="en-GB"/>
          </a:p>
        </p:txBody>
      </p:sp>
      <p:sp>
        <p:nvSpPr>
          <p:cNvPr id="6" name="Dia számának helye 5">
            <a:extLst>
              <a:ext uri="{FF2B5EF4-FFF2-40B4-BE49-F238E27FC236}">
                <a16:creationId xmlns:a16="http://schemas.microsoft.com/office/drawing/2014/main" id="{8B8FCA98-77E4-335D-A86D-CB211349D77B}"/>
              </a:ext>
            </a:extLst>
          </p:cNvPr>
          <p:cNvSpPr>
            <a:spLocks noGrp="1"/>
          </p:cNvSpPr>
          <p:nvPr>
            <p:ph type="sldNum" sz="quarter" idx="12"/>
          </p:nvPr>
        </p:nvSpPr>
        <p:spPr/>
        <p:txBody>
          <a:bodyPr/>
          <a:lstStyle/>
          <a:p>
            <a:fld id="{344A72AB-A008-4615-BF5C-096B6FF4A4CA}" type="slidenum">
              <a:rPr lang="en-GB" smtClean="0"/>
              <a:t>‹#›</a:t>
            </a:fld>
            <a:endParaRPr lang="en-GB"/>
          </a:p>
        </p:txBody>
      </p:sp>
    </p:spTree>
    <p:extLst>
      <p:ext uri="{BB962C8B-B14F-4D97-AF65-F5344CB8AC3E}">
        <p14:creationId xmlns:p14="http://schemas.microsoft.com/office/powerpoint/2010/main" val="2228737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Címdia">
    <p:spTree>
      <p:nvGrpSpPr>
        <p:cNvPr id="1" name=""/>
        <p:cNvGrpSpPr/>
        <p:nvPr/>
      </p:nvGrpSpPr>
      <p:grpSpPr>
        <a:xfrm>
          <a:off x="0" y="0"/>
          <a:ext cx="0" cy="0"/>
          <a:chOff x="0" y="0"/>
          <a:chExt cx="0" cy="0"/>
        </a:xfrm>
      </p:grpSpPr>
      <p:pic>
        <p:nvPicPr>
          <p:cNvPr id="11" name="Kép 10">
            <a:extLst>
              <a:ext uri="{FF2B5EF4-FFF2-40B4-BE49-F238E27FC236}">
                <a16:creationId xmlns:a16="http://schemas.microsoft.com/office/drawing/2014/main" id="{152F8F52-59B1-0ABC-A706-7CA9FC790BC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zöveg helye 10">
            <a:extLst>
              <a:ext uri="{FF2B5EF4-FFF2-40B4-BE49-F238E27FC236}">
                <a16:creationId xmlns:a16="http://schemas.microsoft.com/office/drawing/2014/main" id="{831FA102-844C-755E-D247-CB3718711D43}"/>
              </a:ext>
            </a:extLst>
          </p:cNvPr>
          <p:cNvSpPr>
            <a:spLocks noGrp="1"/>
          </p:cNvSpPr>
          <p:nvPr>
            <p:ph type="body" idx="13" hasCustomPrompt="1"/>
          </p:nvPr>
        </p:nvSpPr>
        <p:spPr>
          <a:xfrm>
            <a:off x="723901" y="2282671"/>
            <a:ext cx="10744201" cy="891112"/>
          </a:xfrm>
          <a:prstGeom prst="rect">
            <a:avLst/>
          </a:prstGeom>
        </p:spPr>
        <p:txBody>
          <a:bodyPr/>
          <a:lstStyle>
            <a:lvl1pPr marL="0" indent="0">
              <a:buNone/>
              <a:defRPr sz="5501" baseline="0">
                <a:solidFill>
                  <a:schemeClr val="bg1"/>
                </a:solidFill>
                <a:latin typeface="Open Sans" panose="020B0606030504020204" pitchFamily="34" charset="0"/>
              </a:defRPr>
            </a:lvl1pPr>
          </a:lstStyle>
          <a:p>
            <a:pPr lvl="0"/>
            <a:r>
              <a:rPr lang="hu-HU" dirty="0"/>
              <a:t>TITLE OF PRESENTATION</a:t>
            </a:r>
          </a:p>
        </p:txBody>
      </p:sp>
      <p:sp>
        <p:nvSpPr>
          <p:cNvPr id="6" name="Szöveg helye 10">
            <a:extLst>
              <a:ext uri="{FF2B5EF4-FFF2-40B4-BE49-F238E27FC236}">
                <a16:creationId xmlns:a16="http://schemas.microsoft.com/office/drawing/2014/main" id="{DF9D8FEB-E57B-5F73-ADA2-8D7B7485DFAF}"/>
              </a:ext>
            </a:extLst>
          </p:cNvPr>
          <p:cNvSpPr>
            <a:spLocks noGrp="1"/>
          </p:cNvSpPr>
          <p:nvPr>
            <p:ph type="body" idx="14" hasCustomPrompt="1"/>
          </p:nvPr>
        </p:nvSpPr>
        <p:spPr>
          <a:xfrm>
            <a:off x="723901" y="3308057"/>
            <a:ext cx="10744201" cy="891112"/>
          </a:xfrm>
          <a:prstGeom prst="rect">
            <a:avLst/>
          </a:prstGeom>
        </p:spPr>
        <p:txBody>
          <a:bodyPr/>
          <a:lstStyle>
            <a:lvl1pPr marL="0" indent="0">
              <a:buNone/>
              <a:defRPr sz="4000" baseline="0">
                <a:solidFill>
                  <a:schemeClr val="bg1"/>
                </a:solidFill>
                <a:latin typeface="Open Sans" panose="020B0606030504020204" pitchFamily="34" charset="0"/>
              </a:defRPr>
            </a:lvl1pPr>
          </a:lstStyle>
          <a:p>
            <a:pPr lvl="0"/>
            <a:r>
              <a:rPr lang="en-GB" noProof="0" dirty="0"/>
              <a:t>subtitle</a:t>
            </a:r>
          </a:p>
        </p:txBody>
      </p:sp>
      <p:sp>
        <p:nvSpPr>
          <p:cNvPr id="7" name="Szöveg helye 10">
            <a:extLst>
              <a:ext uri="{FF2B5EF4-FFF2-40B4-BE49-F238E27FC236}">
                <a16:creationId xmlns:a16="http://schemas.microsoft.com/office/drawing/2014/main" id="{605BC215-EB6B-138C-D66F-E7064E16F28F}"/>
              </a:ext>
            </a:extLst>
          </p:cNvPr>
          <p:cNvSpPr>
            <a:spLocks noGrp="1"/>
          </p:cNvSpPr>
          <p:nvPr>
            <p:ph type="body" idx="15" hasCustomPrompt="1"/>
          </p:nvPr>
        </p:nvSpPr>
        <p:spPr>
          <a:xfrm>
            <a:off x="723901" y="4467717"/>
            <a:ext cx="10744201" cy="649224"/>
          </a:xfrm>
          <a:prstGeom prst="rect">
            <a:avLst/>
          </a:prstGeom>
        </p:spPr>
        <p:txBody>
          <a:bodyPr/>
          <a:lstStyle>
            <a:lvl1pPr marL="0" indent="0">
              <a:buNone/>
              <a:defRPr sz="4000" baseline="0">
                <a:solidFill>
                  <a:schemeClr val="bg1"/>
                </a:solidFill>
                <a:latin typeface="Open Sans" panose="020B0606030504020204" pitchFamily="34" charset="0"/>
              </a:defRPr>
            </a:lvl1pPr>
          </a:lstStyle>
          <a:p>
            <a:pPr lvl="0"/>
            <a:r>
              <a:rPr lang="en-GB" noProof="0" dirty="0"/>
              <a:t>Name of Presenter</a:t>
            </a:r>
          </a:p>
        </p:txBody>
      </p:sp>
      <p:sp>
        <p:nvSpPr>
          <p:cNvPr id="8" name="Szöveg helye 10">
            <a:extLst>
              <a:ext uri="{FF2B5EF4-FFF2-40B4-BE49-F238E27FC236}">
                <a16:creationId xmlns:a16="http://schemas.microsoft.com/office/drawing/2014/main" id="{2A598985-FDB3-7140-588C-68FBF5A82B23}"/>
              </a:ext>
            </a:extLst>
          </p:cNvPr>
          <p:cNvSpPr>
            <a:spLocks noGrp="1"/>
          </p:cNvSpPr>
          <p:nvPr>
            <p:ph type="body" idx="16" hasCustomPrompt="1"/>
          </p:nvPr>
        </p:nvSpPr>
        <p:spPr>
          <a:xfrm>
            <a:off x="723901" y="5147216"/>
            <a:ext cx="10744201" cy="530184"/>
          </a:xfrm>
          <a:prstGeom prst="rect">
            <a:avLst/>
          </a:prstGeom>
        </p:spPr>
        <p:txBody>
          <a:bodyPr/>
          <a:lstStyle>
            <a:lvl1pPr marL="0" indent="0">
              <a:buNone/>
              <a:defRPr sz="2000" baseline="0">
                <a:solidFill>
                  <a:schemeClr val="bg1"/>
                </a:solidFill>
                <a:latin typeface="Open Sans" panose="020B0606030504020204" pitchFamily="34" charset="0"/>
              </a:defRPr>
            </a:lvl1pPr>
          </a:lstStyle>
          <a:p>
            <a:pPr lvl="0"/>
            <a:r>
              <a:rPr lang="en-GB" noProof="0" dirty="0"/>
              <a:t>Position of presenter</a:t>
            </a:r>
          </a:p>
        </p:txBody>
      </p:sp>
      <p:sp>
        <p:nvSpPr>
          <p:cNvPr id="9" name="Szöveg helye 10">
            <a:extLst>
              <a:ext uri="{FF2B5EF4-FFF2-40B4-BE49-F238E27FC236}">
                <a16:creationId xmlns:a16="http://schemas.microsoft.com/office/drawing/2014/main" id="{91323EAC-BA77-33AC-53B7-F24EA909AB24}"/>
              </a:ext>
            </a:extLst>
          </p:cNvPr>
          <p:cNvSpPr>
            <a:spLocks noGrp="1"/>
          </p:cNvSpPr>
          <p:nvPr>
            <p:ph type="body" idx="17" hasCustomPrompt="1"/>
          </p:nvPr>
        </p:nvSpPr>
        <p:spPr>
          <a:xfrm>
            <a:off x="723901" y="5705856"/>
            <a:ext cx="10744201" cy="649224"/>
          </a:xfrm>
          <a:prstGeom prst="rect">
            <a:avLst/>
          </a:prstGeom>
        </p:spPr>
        <p:txBody>
          <a:bodyPr/>
          <a:lstStyle>
            <a:lvl1pPr marL="0" indent="0">
              <a:buNone/>
              <a:defRPr sz="2000" baseline="0">
                <a:solidFill>
                  <a:schemeClr val="bg1"/>
                </a:solidFill>
                <a:latin typeface="Open Sans" panose="020B0606030504020204" pitchFamily="34" charset="0"/>
              </a:defRPr>
            </a:lvl1pPr>
          </a:lstStyle>
          <a:p>
            <a:pPr lvl="0"/>
            <a:r>
              <a:rPr lang="en-GB" noProof="0" dirty="0"/>
              <a:t>Name / Date of event</a:t>
            </a:r>
          </a:p>
        </p:txBody>
      </p:sp>
    </p:spTree>
    <p:extLst>
      <p:ext uri="{BB962C8B-B14F-4D97-AF65-F5344CB8AC3E}">
        <p14:creationId xmlns:p14="http://schemas.microsoft.com/office/powerpoint/2010/main" val="37532348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áblázat">
    <p:spTree>
      <p:nvGrpSpPr>
        <p:cNvPr id="1" name=""/>
        <p:cNvGrpSpPr/>
        <p:nvPr/>
      </p:nvGrpSpPr>
      <p:grpSpPr>
        <a:xfrm>
          <a:off x="0" y="0"/>
          <a:ext cx="0" cy="0"/>
          <a:chOff x="0" y="0"/>
          <a:chExt cx="0" cy="0"/>
        </a:xfrm>
      </p:grpSpPr>
      <p:sp>
        <p:nvSpPr>
          <p:cNvPr id="6" name="Táblázat helye 5">
            <a:extLst>
              <a:ext uri="{FF2B5EF4-FFF2-40B4-BE49-F238E27FC236}">
                <a16:creationId xmlns:a16="http://schemas.microsoft.com/office/drawing/2014/main" id="{A3ADE164-0269-1AA2-004B-8C8A82051E1B}"/>
              </a:ext>
            </a:extLst>
          </p:cNvPr>
          <p:cNvSpPr>
            <a:spLocks noGrp="1"/>
          </p:cNvSpPr>
          <p:nvPr>
            <p:ph type="tbl" sz="quarter" idx="10"/>
          </p:nvPr>
        </p:nvSpPr>
        <p:spPr>
          <a:xfrm>
            <a:off x="838199" y="1579458"/>
            <a:ext cx="10515598" cy="3855829"/>
          </a:xfrm>
          <a:prstGeom prst="rect">
            <a:avLst/>
          </a:prstGeom>
        </p:spPr>
        <p:txBody>
          <a:bodyPr/>
          <a:lstStyle>
            <a:lvl1pPr marL="0" indent="0">
              <a:buNone/>
              <a:defRPr baseline="0">
                <a:latin typeface="Open Sans" panose="020B0606030504020204" pitchFamily="34" charset="0"/>
              </a:defRPr>
            </a:lvl1pPr>
          </a:lstStyle>
          <a:p>
            <a:endParaRPr lang="en-GB" noProof="0" dirty="0"/>
          </a:p>
        </p:txBody>
      </p:sp>
      <p:cxnSp>
        <p:nvCxnSpPr>
          <p:cNvPr id="8" name="Egyenes összekötő 7">
            <a:extLst>
              <a:ext uri="{FF2B5EF4-FFF2-40B4-BE49-F238E27FC236}">
                <a16:creationId xmlns:a16="http://schemas.microsoft.com/office/drawing/2014/main" id="{BF8F6AA8-C013-1657-CB5A-D3067FF15D45}"/>
              </a:ext>
            </a:extLst>
          </p:cNvPr>
          <p:cNvCxnSpPr>
            <a:cxnSpLocks/>
          </p:cNvCxnSpPr>
          <p:nvPr userDrawn="1"/>
        </p:nvCxnSpPr>
        <p:spPr>
          <a:xfrm>
            <a:off x="838202" y="1274462"/>
            <a:ext cx="10515600" cy="0"/>
          </a:xfrm>
          <a:prstGeom prst="line">
            <a:avLst/>
          </a:prstGeom>
          <a:ln>
            <a:solidFill>
              <a:srgbClr val="012851"/>
            </a:solidFill>
          </a:ln>
        </p:spPr>
        <p:style>
          <a:lnRef idx="1">
            <a:schemeClr val="accent1"/>
          </a:lnRef>
          <a:fillRef idx="0">
            <a:schemeClr val="accent1"/>
          </a:fillRef>
          <a:effectRef idx="0">
            <a:schemeClr val="accent1"/>
          </a:effectRef>
          <a:fontRef idx="minor">
            <a:schemeClr val="tx1"/>
          </a:fontRef>
        </p:style>
      </p:cxnSp>
      <p:sp>
        <p:nvSpPr>
          <p:cNvPr id="9" name="Szöveg helye 10">
            <a:extLst>
              <a:ext uri="{FF2B5EF4-FFF2-40B4-BE49-F238E27FC236}">
                <a16:creationId xmlns:a16="http://schemas.microsoft.com/office/drawing/2014/main" id="{D8E6700D-6881-9CCD-3252-E02F5676557B}"/>
              </a:ext>
            </a:extLst>
          </p:cNvPr>
          <p:cNvSpPr>
            <a:spLocks noGrp="1"/>
          </p:cNvSpPr>
          <p:nvPr>
            <p:ph type="body" idx="16" hasCustomPrompt="1"/>
          </p:nvPr>
        </p:nvSpPr>
        <p:spPr>
          <a:xfrm>
            <a:off x="838199" y="723315"/>
            <a:ext cx="10515598" cy="529404"/>
          </a:xfrm>
          <a:prstGeom prst="rect">
            <a:avLst/>
          </a:prstGeom>
        </p:spPr>
        <p:txBody>
          <a:bodyPr/>
          <a:lstStyle>
            <a:lvl1pPr marL="0" indent="0">
              <a:buNone/>
              <a:defRPr sz="3001" baseline="0">
                <a:solidFill>
                  <a:srgbClr val="012850"/>
                </a:solidFill>
                <a:latin typeface="Open Sans" panose="020B0606030504020204" pitchFamily="34" charset="0"/>
              </a:defRPr>
            </a:lvl1pPr>
          </a:lstStyle>
          <a:p>
            <a:pPr lvl="0"/>
            <a:r>
              <a:rPr lang="en-GB" noProof="0" dirty="0"/>
              <a:t>TITLE</a:t>
            </a:r>
          </a:p>
        </p:txBody>
      </p:sp>
      <p:pic>
        <p:nvPicPr>
          <p:cNvPr id="4" name="Kép 3">
            <a:extLst>
              <a:ext uri="{FF2B5EF4-FFF2-40B4-BE49-F238E27FC236}">
                <a16:creationId xmlns:a16="http://schemas.microsoft.com/office/drawing/2014/main" id="{3A95F30E-3752-FDD5-6CF5-029F08D856F5}"/>
              </a:ext>
            </a:extLst>
          </p:cNvPr>
          <p:cNvPicPr>
            <a:picLocks noChangeAspect="1"/>
          </p:cNvPicPr>
          <p:nvPr userDrawn="1"/>
        </p:nvPicPr>
        <p:blipFill>
          <a:blip r:embed="rId2"/>
          <a:stretch>
            <a:fillRect/>
          </a:stretch>
        </p:blipFill>
        <p:spPr>
          <a:xfrm>
            <a:off x="2" y="5992423"/>
            <a:ext cx="12192000" cy="850899"/>
          </a:xfrm>
          <a:prstGeom prst="rect">
            <a:avLst/>
          </a:prstGeom>
        </p:spPr>
      </p:pic>
      <p:sp>
        <p:nvSpPr>
          <p:cNvPr id="5" name="Szöveg helye 10">
            <a:extLst>
              <a:ext uri="{FF2B5EF4-FFF2-40B4-BE49-F238E27FC236}">
                <a16:creationId xmlns:a16="http://schemas.microsoft.com/office/drawing/2014/main" id="{8B9684C6-A248-3375-0FF0-C6345C00CCF8}"/>
              </a:ext>
            </a:extLst>
          </p:cNvPr>
          <p:cNvSpPr>
            <a:spLocks noGrp="1"/>
          </p:cNvSpPr>
          <p:nvPr>
            <p:ph type="body" idx="20" hasCustomPrompt="1"/>
          </p:nvPr>
        </p:nvSpPr>
        <p:spPr>
          <a:xfrm>
            <a:off x="2980821" y="6300874"/>
            <a:ext cx="7985760" cy="337670"/>
          </a:xfrm>
          <a:prstGeom prst="rect">
            <a:avLst/>
          </a:prstGeom>
        </p:spPr>
        <p:txBody>
          <a:bodyPr/>
          <a:lstStyle>
            <a:lvl1pPr marL="0" indent="0">
              <a:buNone/>
              <a:defRPr sz="1200" cap="all" spc="0" baseline="0">
                <a:solidFill>
                  <a:schemeClr val="bg1"/>
                </a:solidFill>
                <a:latin typeface="Open Sans" panose="020B0606030504020204" pitchFamily="34" charset="0"/>
              </a:defRPr>
            </a:lvl1pPr>
          </a:lstStyle>
          <a:p>
            <a:pPr lvl="0"/>
            <a:r>
              <a:rPr lang="en-GB" noProof="0" dirty="0"/>
              <a:t>Name of event, date</a:t>
            </a:r>
          </a:p>
        </p:txBody>
      </p:sp>
    </p:spTree>
    <p:extLst>
      <p:ext uri="{BB962C8B-B14F-4D97-AF65-F5344CB8AC3E}">
        <p14:creationId xmlns:p14="http://schemas.microsoft.com/office/powerpoint/2010/main" val="4821755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 szövegblokk - 1 kép">
    <p:spTree>
      <p:nvGrpSpPr>
        <p:cNvPr id="1" name=""/>
        <p:cNvGrpSpPr/>
        <p:nvPr/>
      </p:nvGrpSpPr>
      <p:grpSpPr>
        <a:xfrm>
          <a:off x="0" y="0"/>
          <a:ext cx="0" cy="0"/>
          <a:chOff x="0" y="0"/>
          <a:chExt cx="0" cy="0"/>
        </a:xfrm>
      </p:grpSpPr>
      <p:cxnSp>
        <p:nvCxnSpPr>
          <p:cNvPr id="10" name="Egyenes összekötő 9">
            <a:extLst>
              <a:ext uri="{FF2B5EF4-FFF2-40B4-BE49-F238E27FC236}">
                <a16:creationId xmlns:a16="http://schemas.microsoft.com/office/drawing/2014/main" id="{934CE5A9-19D5-B7FF-F605-96F82FA4FB0B}"/>
              </a:ext>
            </a:extLst>
          </p:cNvPr>
          <p:cNvCxnSpPr>
            <a:cxnSpLocks/>
          </p:cNvCxnSpPr>
          <p:nvPr userDrawn="1"/>
        </p:nvCxnSpPr>
        <p:spPr>
          <a:xfrm>
            <a:off x="838202" y="1274462"/>
            <a:ext cx="10515600" cy="0"/>
          </a:xfrm>
          <a:prstGeom prst="line">
            <a:avLst/>
          </a:prstGeom>
          <a:ln>
            <a:solidFill>
              <a:srgbClr val="012851"/>
            </a:solidFill>
          </a:ln>
        </p:spPr>
        <p:style>
          <a:lnRef idx="1">
            <a:schemeClr val="accent1"/>
          </a:lnRef>
          <a:fillRef idx="0">
            <a:schemeClr val="accent1"/>
          </a:fillRef>
          <a:effectRef idx="0">
            <a:schemeClr val="accent1"/>
          </a:effectRef>
          <a:fontRef idx="minor">
            <a:schemeClr val="tx1"/>
          </a:fontRef>
        </p:style>
      </p:cxnSp>
      <p:sp>
        <p:nvSpPr>
          <p:cNvPr id="15" name="Kép helye 2">
            <a:extLst>
              <a:ext uri="{FF2B5EF4-FFF2-40B4-BE49-F238E27FC236}">
                <a16:creationId xmlns:a16="http://schemas.microsoft.com/office/drawing/2014/main" id="{23D20630-BBCE-AC6F-5896-1CEEB0015497}"/>
              </a:ext>
            </a:extLst>
          </p:cNvPr>
          <p:cNvSpPr>
            <a:spLocks noGrp="1"/>
          </p:cNvSpPr>
          <p:nvPr>
            <p:ph type="pic" idx="1"/>
          </p:nvPr>
        </p:nvSpPr>
        <p:spPr>
          <a:xfrm>
            <a:off x="6027091" y="1579458"/>
            <a:ext cx="5326711" cy="4004081"/>
          </a:xfrm>
          <a:prstGeom prst="rect">
            <a:avLst/>
          </a:prstGeo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hu-HU" dirty="0"/>
          </a:p>
        </p:txBody>
      </p:sp>
      <p:sp>
        <p:nvSpPr>
          <p:cNvPr id="2" name="Szöveg helye 10">
            <a:extLst>
              <a:ext uri="{FF2B5EF4-FFF2-40B4-BE49-F238E27FC236}">
                <a16:creationId xmlns:a16="http://schemas.microsoft.com/office/drawing/2014/main" id="{BC05F114-74F4-CAB6-3497-7C63660FE88E}"/>
              </a:ext>
            </a:extLst>
          </p:cNvPr>
          <p:cNvSpPr>
            <a:spLocks noGrp="1"/>
          </p:cNvSpPr>
          <p:nvPr>
            <p:ph type="body" idx="16" hasCustomPrompt="1"/>
          </p:nvPr>
        </p:nvSpPr>
        <p:spPr>
          <a:xfrm>
            <a:off x="838202" y="723315"/>
            <a:ext cx="10515600" cy="529404"/>
          </a:xfrm>
          <a:prstGeom prst="rect">
            <a:avLst/>
          </a:prstGeom>
        </p:spPr>
        <p:txBody>
          <a:bodyPr/>
          <a:lstStyle>
            <a:lvl1pPr marL="0" indent="0">
              <a:buNone/>
              <a:defRPr sz="3001" baseline="0">
                <a:solidFill>
                  <a:srgbClr val="012850"/>
                </a:solidFill>
                <a:latin typeface="Open Sans" panose="020B0606030504020204" pitchFamily="34" charset="0"/>
              </a:defRPr>
            </a:lvl1pPr>
          </a:lstStyle>
          <a:p>
            <a:pPr lvl="0"/>
            <a:r>
              <a:rPr lang="en-GB" noProof="0" dirty="0"/>
              <a:t>TITLE</a:t>
            </a:r>
          </a:p>
        </p:txBody>
      </p:sp>
      <p:sp>
        <p:nvSpPr>
          <p:cNvPr id="3" name="Szöveg helye 10">
            <a:extLst>
              <a:ext uri="{FF2B5EF4-FFF2-40B4-BE49-F238E27FC236}">
                <a16:creationId xmlns:a16="http://schemas.microsoft.com/office/drawing/2014/main" id="{C43265EB-5A74-13B8-25EF-C234D04EBA7E}"/>
              </a:ext>
            </a:extLst>
          </p:cNvPr>
          <p:cNvSpPr>
            <a:spLocks noGrp="1"/>
          </p:cNvSpPr>
          <p:nvPr>
            <p:ph type="body" idx="19"/>
          </p:nvPr>
        </p:nvSpPr>
        <p:spPr>
          <a:xfrm>
            <a:off x="838201" y="1582986"/>
            <a:ext cx="4287982" cy="3757937"/>
          </a:xfrm>
          <a:prstGeom prst="rect">
            <a:avLst/>
          </a:prstGeom>
        </p:spPr>
        <p:txBody>
          <a:bodyPr/>
          <a:lstStyle>
            <a:lvl1pPr marL="0" indent="0">
              <a:buNone/>
              <a:defRPr sz="2000" baseline="0">
                <a:solidFill>
                  <a:schemeClr val="tx1"/>
                </a:solidFill>
                <a:latin typeface="Open Sans" panose="020B0606030504020204" pitchFamily="34" charset="0"/>
              </a:defRPr>
            </a:lvl1pPr>
          </a:lstStyle>
          <a:p>
            <a:pPr marL="285753" marR="0" lvl="0" indent="-285753" algn="l" defTabSz="914411"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Mintaszöveg</a:t>
            </a:r>
            <a:r>
              <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szerkesztése</a:t>
            </a:r>
            <a:endPar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3" marR="0" lvl="0" indent="-285753" algn="l" defTabSz="914411"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Első</a:t>
            </a:r>
            <a:r>
              <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szint</a:t>
            </a:r>
            <a:endPar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3" marR="0" lvl="0" indent="-285753" algn="l" defTabSz="914411"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Második</a:t>
            </a:r>
            <a:r>
              <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szint</a:t>
            </a:r>
            <a:endPar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3" marR="0" lvl="0" indent="-285753" algn="l" defTabSz="914411"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Harmadik</a:t>
            </a:r>
            <a:r>
              <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szint</a:t>
            </a:r>
            <a:endPar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3" marR="0" lvl="0" indent="-285753" algn="l" defTabSz="914411"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Negyedik</a:t>
            </a:r>
            <a:r>
              <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szint</a:t>
            </a:r>
            <a:endPar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3" marR="0" lvl="0" indent="-285753" algn="l" defTabSz="914411"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Ötödik</a:t>
            </a:r>
            <a:r>
              <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GB" sz="2000" b="0" i="0" u="none" strike="noStrike" kern="1200" cap="none" spc="0" normalizeH="0" baseline="0" noProof="0" dirty="0" err="1">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rPr>
              <a:t>szint</a:t>
            </a:r>
            <a:endParaRPr kumimoji="0" lang="en-GB" sz="2000" b="0" i="0" u="none" strike="noStrike" kern="1200" cap="none" spc="0" normalizeH="0" baseline="0" noProof="0" dirty="0">
              <a:ln>
                <a:noFill/>
              </a:ln>
              <a:solidFill>
                <a:srgbClr val="01285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Kép 3">
            <a:extLst>
              <a:ext uri="{FF2B5EF4-FFF2-40B4-BE49-F238E27FC236}">
                <a16:creationId xmlns:a16="http://schemas.microsoft.com/office/drawing/2014/main" id="{8D274BE7-5092-852B-8ED3-491B048CC809}"/>
              </a:ext>
            </a:extLst>
          </p:cNvPr>
          <p:cNvPicPr>
            <a:picLocks noChangeAspect="1"/>
          </p:cNvPicPr>
          <p:nvPr userDrawn="1"/>
        </p:nvPicPr>
        <p:blipFill>
          <a:blip r:embed="rId2"/>
          <a:stretch>
            <a:fillRect/>
          </a:stretch>
        </p:blipFill>
        <p:spPr>
          <a:xfrm>
            <a:off x="2" y="5992423"/>
            <a:ext cx="12192000" cy="850899"/>
          </a:xfrm>
          <a:prstGeom prst="rect">
            <a:avLst/>
          </a:prstGeom>
        </p:spPr>
      </p:pic>
      <p:sp>
        <p:nvSpPr>
          <p:cNvPr id="7" name="Szöveg helye 10">
            <a:extLst>
              <a:ext uri="{FF2B5EF4-FFF2-40B4-BE49-F238E27FC236}">
                <a16:creationId xmlns:a16="http://schemas.microsoft.com/office/drawing/2014/main" id="{6A3B0492-8EDF-936E-4E1F-43BD554CF58C}"/>
              </a:ext>
            </a:extLst>
          </p:cNvPr>
          <p:cNvSpPr>
            <a:spLocks noGrp="1"/>
          </p:cNvSpPr>
          <p:nvPr>
            <p:ph type="body" idx="20" hasCustomPrompt="1"/>
          </p:nvPr>
        </p:nvSpPr>
        <p:spPr>
          <a:xfrm>
            <a:off x="2980821" y="6300874"/>
            <a:ext cx="7985760" cy="337670"/>
          </a:xfrm>
          <a:prstGeom prst="rect">
            <a:avLst/>
          </a:prstGeom>
        </p:spPr>
        <p:txBody>
          <a:bodyPr/>
          <a:lstStyle>
            <a:lvl1pPr marL="0" indent="0">
              <a:buNone/>
              <a:defRPr sz="1200" cap="all" spc="0" baseline="0">
                <a:solidFill>
                  <a:schemeClr val="bg1"/>
                </a:solidFill>
                <a:latin typeface="Open Sans" panose="020B0606030504020204" pitchFamily="34" charset="0"/>
              </a:defRPr>
            </a:lvl1pPr>
          </a:lstStyle>
          <a:p>
            <a:pPr lvl="0"/>
            <a:r>
              <a:rPr lang="en-GB" noProof="0" dirty="0"/>
              <a:t>Name of event, date</a:t>
            </a:r>
          </a:p>
        </p:txBody>
      </p:sp>
    </p:spTree>
    <p:extLst>
      <p:ext uri="{BB962C8B-B14F-4D97-AF65-F5344CB8AC3E}">
        <p14:creationId xmlns:p14="http://schemas.microsoft.com/office/powerpoint/2010/main" val="12657419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Záródia">
    <p:spTree>
      <p:nvGrpSpPr>
        <p:cNvPr id="1" name=""/>
        <p:cNvGrpSpPr/>
        <p:nvPr/>
      </p:nvGrpSpPr>
      <p:grpSpPr>
        <a:xfrm>
          <a:off x="0" y="0"/>
          <a:ext cx="0" cy="0"/>
          <a:chOff x="0" y="0"/>
          <a:chExt cx="0" cy="0"/>
        </a:xfrm>
      </p:grpSpPr>
      <p:pic>
        <p:nvPicPr>
          <p:cNvPr id="4" name="Kép 3">
            <a:extLst>
              <a:ext uri="{FF2B5EF4-FFF2-40B4-BE49-F238E27FC236}">
                <a16:creationId xmlns:a16="http://schemas.microsoft.com/office/drawing/2014/main" id="{B2C1FB38-D9A2-7AB6-0134-C58736ADFD5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Szöveg helye 10">
            <a:extLst>
              <a:ext uri="{FF2B5EF4-FFF2-40B4-BE49-F238E27FC236}">
                <a16:creationId xmlns:a16="http://schemas.microsoft.com/office/drawing/2014/main" id="{27654B00-1ACA-72E8-4C79-A237BB0FAEA5}"/>
              </a:ext>
            </a:extLst>
          </p:cNvPr>
          <p:cNvSpPr>
            <a:spLocks noGrp="1"/>
          </p:cNvSpPr>
          <p:nvPr>
            <p:ph type="body" idx="10" hasCustomPrompt="1"/>
          </p:nvPr>
        </p:nvSpPr>
        <p:spPr>
          <a:xfrm>
            <a:off x="723901" y="2397612"/>
            <a:ext cx="10744201" cy="1710626"/>
          </a:xfrm>
          <a:prstGeom prst="rect">
            <a:avLst/>
          </a:prstGeom>
        </p:spPr>
        <p:txBody>
          <a:bodyPr/>
          <a:lstStyle>
            <a:lvl1pPr marL="0" indent="0">
              <a:buNone/>
              <a:defRPr sz="5501" baseline="0">
                <a:solidFill>
                  <a:schemeClr val="bg1"/>
                </a:solidFill>
              </a:defRPr>
            </a:lvl1pPr>
          </a:lstStyle>
          <a:p>
            <a:pPr lvl="0"/>
            <a:r>
              <a:rPr lang="en-GB" noProof="0" dirty="0"/>
              <a:t>Thank you for your attention!</a:t>
            </a:r>
          </a:p>
        </p:txBody>
      </p:sp>
      <p:sp>
        <p:nvSpPr>
          <p:cNvPr id="12" name="Szöveg helye 10">
            <a:extLst>
              <a:ext uri="{FF2B5EF4-FFF2-40B4-BE49-F238E27FC236}">
                <a16:creationId xmlns:a16="http://schemas.microsoft.com/office/drawing/2014/main" id="{1B1DEF9F-AC4A-3457-057F-560795FA384B}"/>
              </a:ext>
            </a:extLst>
          </p:cNvPr>
          <p:cNvSpPr>
            <a:spLocks noGrp="1"/>
          </p:cNvSpPr>
          <p:nvPr>
            <p:ph type="body" idx="15" hasCustomPrompt="1"/>
          </p:nvPr>
        </p:nvSpPr>
        <p:spPr>
          <a:xfrm>
            <a:off x="723901" y="4301824"/>
            <a:ext cx="10744201" cy="649224"/>
          </a:xfrm>
          <a:prstGeom prst="rect">
            <a:avLst/>
          </a:prstGeom>
        </p:spPr>
        <p:txBody>
          <a:bodyPr/>
          <a:lstStyle>
            <a:lvl1pPr marL="0" indent="0">
              <a:buNone/>
              <a:defRPr sz="4000" baseline="0">
                <a:solidFill>
                  <a:schemeClr val="bg1"/>
                </a:solidFill>
                <a:latin typeface="Open Sans" panose="020B0606030504020204" pitchFamily="34" charset="0"/>
              </a:defRPr>
            </a:lvl1pPr>
          </a:lstStyle>
          <a:p>
            <a:pPr lvl="0"/>
            <a:r>
              <a:rPr lang="hu-HU" noProof="0" dirty="0" err="1"/>
              <a:t>Name</a:t>
            </a:r>
            <a:r>
              <a:rPr lang="hu-HU" noProof="0" dirty="0"/>
              <a:t> of </a:t>
            </a:r>
            <a:r>
              <a:rPr lang="en-GB" noProof="0" dirty="0"/>
              <a:t>Presenter</a:t>
            </a:r>
          </a:p>
        </p:txBody>
      </p:sp>
      <p:sp>
        <p:nvSpPr>
          <p:cNvPr id="13" name="Szöveg helye 10">
            <a:extLst>
              <a:ext uri="{FF2B5EF4-FFF2-40B4-BE49-F238E27FC236}">
                <a16:creationId xmlns:a16="http://schemas.microsoft.com/office/drawing/2014/main" id="{D2769BC2-6B1C-E731-CB6F-BC48B5D77D55}"/>
              </a:ext>
            </a:extLst>
          </p:cNvPr>
          <p:cNvSpPr>
            <a:spLocks noGrp="1"/>
          </p:cNvSpPr>
          <p:nvPr>
            <p:ph type="body" idx="16" hasCustomPrompt="1"/>
          </p:nvPr>
        </p:nvSpPr>
        <p:spPr>
          <a:xfrm>
            <a:off x="723901" y="5005912"/>
            <a:ext cx="10744201" cy="649224"/>
          </a:xfrm>
          <a:prstGeom prst="rect">
            <a:avLst/>
          </a:prstGeom>
        </p:spPr>
        <p:txBody>
          <a:bodyPr/>
          <a:lstStyle>
            <a:lvl1pPr marL="0" indent="0">
              <a:buNone/>
              <a:defRPr sz="2000" baseline="0">
                <a:solidFill>
                  <a:schemeClr val="bg1"/>
                </a:solidFill>
                <a:latin typeface="Open Sans" panose="020B0606030504020204" pitchFamily="34" charset="0"/>
              </a:defRPr>
            </a:lvl1pPr>
          </a:lstStyle>
          <a:p>
            <a:pPr lvl="0"/>
            <a:r>
              <a:rPr lang="hu-HU" noProof="0" dirty="0" err="1"/>
              <a:t>Position</a:t>
            </a:r>
            <a:r>
              <a:rPr lang="hu-HU" noProof="0" dirty="0"/>
              <a:t> of </a:t>
            </a:r>
            <a:r>
              <a:rPr lang="hu-HU" noProof="0" dirty="0" err="1"/>
              <a:t>Presenter</a:t>
            </a:r>
            <a:endParaRPr lang="en-GB" noProof="0" dirty="0"/>
          </a:p>
        </p:txBody>
      </p:sp>
      <p:sp>
        <p:nvSpPr>
          <p:cNvPr id="14" name="Szöveg helye 10">
            <a:extLst>
              <a:ext uri="{FF2B5EF4-FFF2-40B4-BE49-F238E27FC236}">
                <a16:creationId xmlns:a16="http://schemas.microsoft.com/office/drawing/2014/main" id="{A35D0690-9E41-0FD7-2C21-CAE7926EAC53}"/>
              </a:ext>
            </a:extLst>
          </p:cNvPr>
          <p:cNvSpPr>
            <a:spLocks noGrp="1"/>
          </p:cNvSpPr>
          <p:nvPr>
            <p:ph type="body" idx="17" hasCustomPrompt="1"/>
          </p:nvPr>
        </p:nvSpPr>
        <p:spPr>
          <a:xfrm>
            <a:off x="723901" y="5705856"/>
            <a:ext cx="10744201" cy="649224"/>
          </a:xfrm>
          <a:prstGeom prst="rect">
            <a:avLst/>
          </a:prstGeom>
        </p:spPr>
        <p:txBody>
          <a:bodyPr/>
          <a:lstStyle>
            <a:lvl1pPr marL="0" indent="0">
              <a:buNone/>
              <a:defRPr sz="2000" baseline="0">
                <a:solidFill>
                  <a:schemeClr val="bg1"/>
                </a:solidFill>
                <a:latin typeface="Open Sans" panose="020B0606030504020204" pitchFamily="34" charset="0"/>
              </a:defRPr>
            </a:lvl1pPr>
          </a:lstStyle>
          <a:p>
            <a:pPr lvl="0"/>
            <a:r>
              <a:rPr lang="en-GB" noProof="0" dirty="0"/>
              <a:t>Name of event, date</a:t>
            </a:r>
          </a:p>
        </p:txBody>
      </p:sp>
    </p:spTree>
    <p:extLst>
      <p:ext uri="{BB962C8B-B14F-4D97-AF65-F5344CB8AC3E}">
        <p14:creationId xmlns:p14="http://schemas.microsoft.com/office/powerpoint/2010/main" val="4101307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a:extLst>
              <a:ext uri="{FF2B5EF4-FFF2-40B4-BE49-F238E27FC236}">
                <a16:creationId xmlns:a16="http://schemas.microsoft.com/office/drawing/2014/main" id="{3DCDBEC8-8A60-255B-821A-54F2C2C429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p>
        </p:txBody>
      </p:sp>
      <p:sp>
        <p:nvSpPr>
          <p:cNvPr id="3" name="Szöveg helye 2">
            <a:extLst>
              <a:ext uri="{FF2B5EF4-FFF2-40B4-BE49-F238E27FC236}">
                <a16:creationId xmlns:a16="http://schemas.microsoft.com/office/drawing/2014/main" id="{7426A943-0F82-E7AE-D737-3EAFFF9B9C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03D45AA6-AB9C-884D-94FA-6FB39F6926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8FA3D7E-AE3C-4BAB-BAF9-CB393C6499C8}" type="datetimeFigureOut">
              <a:rPr lang="hu-HU" smtClean="0"/>
              <a:t>2025. 09. 12.</a:t>
            </a:fld>
            <a:endParaRPr lang="hu-HU"/>
          </a:p>
        </p:txBody>
      </p:sp>
      <p:sp>
        <p:nvSpPr>
          <p:cNvPr id="5" name="Élőláb helye 4">
            <a:extLst>
              <a:ext uri="{FF2B5EF4-FFF2-40B4-BE49-F238E27FC236}">
                <a16:creationId xmlns:a16="http://schemas.microsoft.com/office/drawing/2014/main" id="{A4DE0A62-3074-F377-B712-62963A431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hu-HU"/>
          </a:p>
        </p:txBody>
      </p:sp>
      <p:sp>
        <p:nvSpPr>
          <p:cNvPr id="6" name="Dia számának helye 5">
            <a:extLst>
              <a:ext uri="{FF2B5EF4-FFF2-40B4-BE49-F238E27FC236}">
                <a16:creationId xmlns:a16="http://schemas.microsoft.com/office/drawing/2014/main" id="{8F5B135D-FECA-7883-9CC4-4DA8B4E628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21BA64-A36C-4097-9968-3FC2F2A5CF95}" type="slidenum">
              <a:rPr lang="hu-HU" smtClean="0"/>
              <a:t>‹#›</a:t>
            </a:fld>
            <a:endParaRPr lang="hu-HU"/>
          </a:p>
        </p:txBody>
      </p:sp>
    </p:spTree>
    <p:extLst>
      <p:ext uri="{BB962C8B-B14F-4D97-AF65-F5344CB8AC3E}">
        <p14:creationId xmlns:p14="http://schemas.microsoft.com/office/powerpoint/2010/main" val="3661606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a:extLst>
              <a:ext uri="{FF2B5EF4-FFF2-40B4-BE49-F238E27FC236}">
                <a16:creationId xmlns:a16="http://schemas.microsoft.com/office/drawing/2014/main" id="{9353BE42-219D-6B3E-8769-35415F0A0703}"/>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hu-HU"/>
              <a:t>Mintacím szerkesztése</a:t>
            </a:r>
            <a:endParaRPr lang="en-GB"/>
          </a:p>
        </p:txBody>
      </p:sp>
      <p:sp>
        <p:nvSpPr>
          <p:cNvPr id="3" name="Szöveg helye 2">
            <a:extLst>
              <a:ext uri="{FF2B5EF4-FFF2-40B4-BE49-F238E27FC236}">
                <a16:creationId xmlns:a16="http://schemas.microsoft.com/office/drawing/2014/main" id="{D8B7C842-9838-0A60-51DD-E1AE2072254E}"/>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4" name="Dátum helye 3">
            <a:extLst>
              <a:ext uri="{FF2B5EF4-FFF2-40B4-BE49-F238E27FC236}">
                <a16:creationId xmlns:a16="http://schemas.microsoft.com/office/drawing/2014/main" id="{11031BF8-9799-B404-3004-94731CC6767D}"/>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79B224-FDDC-42D4-8318-D4E776C3E642}" type="datetimeFigureOut">
              <a:rPr lang="en-GB" smtClean="0"/>
              <a:t>12/09/2025</a:t>
            </a:fld>
            <a:endParaRPr lang="en-GB"/>
          </a:p>
        </p:txBody>
      </p:sp>
      <p:sp>
        <p:nvSpPr>
          <p:cNvPr id="5" name="Élőláb helye 4">
            <a:extLst>
              <a:ext uri="{FF2B5EF4-FFF2-40B4-BE49-F238E27FC236}">
                <a16:creationId xmlns:a16="http://schemas.microsoft.com/office/drawing/2014/main" id="{F789F5B2-32A4-3C79-23DF-16C3480EEB8F}"/>
              </a:ext>
            </a:extLst>
          </p:cNvPr>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Dia számának helye 5">
            <a:extLst>
              <a:ext uri="{FF2B5EF4-FFF2-40B4-BE49-F238E27FC236}">
                <a16:creationId xmlns:a16="http://schemas.microsoft.com/office/drawing/2014/main" id="{E55A9665-4353-6BF7-206E-77F874B2EDF2}"/>
              </a:ext>
            </a:extLst>
          </p:cNvPr>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4A72AB-A008-4615-BF5C-096B6FF4A4CA}" type="slidenum">
              <a:rPr lang="en-GB" smtClean="0"/>
              <a:t>‹#›</a:t>
            </a:fld>
            <a:endParaRPr lang="en-GB"/>
          </a:p>
        </p:txBody>
      </p:sp>
    </p:spTree>
    <p:extLst>
      <p:ext uri="{BB962C8B-B14F-4D97-AF65-F5344CB8AC3E}">
        <p14:creationId xmlns:p14="http://schemas.microsoft.com/office/powerpoint/2010/main" val="27791144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5.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3" Type="http://schemas.openxmlformats.org/officeDocument/2006/relationships/hyperlink" Target="https://doi.org/10.1016/j.tate.2023.104374" TargetMode="External"/><Relationship Id="rId18" Type="http://schemas.openxmlformats.org/officeDocument/2006/relationships/hyperlink" Target="http://dx.doi.org/10.3389/feduc.2020.00084" TargetMode="External"/><Relationship Id="rId26" Type="http://schemas.openxmlformats.org/officeDocument/2006/relationships/hyperlink" Target="https://doi.org/10.1080/02619760903005831" TargetMode="External"/><Relationship Id="rId3" Type="http://schemas.openxmlformats.org/officeDocument/2006/relationships/hyperlink" Target="https://doi.org/10.1080/03057640902902252" TargetMode="External"/><Relationship Id="rId21" Type="http://schemas.openxmlformats.org/officeDocument/2006/relationships/hyperlink" Target="https://doi.org/10.1002/rev3.3417" TargetMode="External"/><Relationship Id="rId34" Type="http://schemas.openxmlformats.org/officeDocument/2006/relationships/hyperlink" Target="https://doi.org/10.1177/0022487106296219" TargetMode="External"/><Relationship Id="rId7" Type="http://schemas.openxmlformats.org/officeDocument/2006/relationships/hyperlink" Target="https://doi.org/10.1080/13611267.2019.1630991" TargetMode="External"/><Relationship Id="rId12" Type="http://schemas.openxmlformats.org/officeDocument/2006/relationships/hyperlink" Target="https://doi.org/10.1016/j.tate.2009.10.008" TargetMode="External"/><Relationship Id="rId17" Type="http://schemas.openxmlformats.org/officeDocument/2006/relationships/hyperlink" Target="https://doi.org/10.1080/02607476.2011.588014" TargetMode="External"/><Relationship Id="rId25" Type="http://schemas.openxmlformats.org/officeDocument/2006/relationships/hyperlink" Target="https://doi.org/10.3390/educsci13090943" TargetMode="External"/><Relationship Id="rId33" Type="http://schemas.openxmlformats.org/officeDocument/2006/relationships/hyperlink" Target="https://doi.org/10.1080/17425964.2012.719130" TargetMode="External"/><Relationship Id="rId2" Type="http://schemas.openxmlformats.org/officeDocument/2006/relationships/hyperlink" Target="https://doi.org/10.1016/j.tate.2019.05.011" TargetMode="External"/><Relationship Id="rId16" Type="http://schemas.openxmlformats.org/officeDocument/2006/relationships/hyperlink" Target="https://doi.org/10.1016/j.tate.2004.12.006" TargetMode="External"/><Relationship Id="rId20" Type="http://schemas.openxmlformats.org/officeDocument/2006/relationships/hyperlink" Target="https://doi.org/10.1016/j.tate.2021.103303" TargetMode="External"/><Relationship Id="rId29" Type="http://schemas.openxmlformats.org/officeDocument/2006/relationships/hyperlink" Target="https://doi.org/10.1007/978-1-84996-133-2_11" TargetMode="External"/><Relationship Id="rId1" Type="http://schemas.openxmlformats.org/officeDocument/2006/relationships/slideLayout" Target="../slideLayouts/slideLayout2.xml"/><Relationship Id="rId6" Type="http://schemas.openxmlformats.org/officeDocument/2006/relationships/hyperlink" Target="https://doi.org/10.1080/17425964.2016.1192030" TargetMode="External"/><Relationship Id="rId11" Type="http://schemas.openxmlformats.org/officeDocument/2006/relationships/hyperlink" Target="https://doi.org/10.1007/978-3-030-59533-3_2-1" TargetMode="External"/><Relationship Id="rId24" Type="http://schemas.openxmlformats.org/officeDocument/2006/relationships/hyperlink" Target="https://doi.org/10.1080/02619760802000180" TargetMode="External"/><Relationship Id="rId32" Type="http://schemas.openxmlformats.org/officeDocument/2006/relationships/hyperlink" Target="https://doi.org/10.1080/02619768.2019.1628214" TargetMode="External"/><Relationship Id="rId5" Type="http://schemas.openxmlformats.org/officeDocument/2006/relationships/hyperlink" Target="https://doi.org/10.1080/01626620.2006.10463396" TargetMode="External"/><Relationship Id="rId15" Type="http://schemas.openxmlformats.org/officeDocument/2006/relationships/hyperlink" Target="https://doi.org/10.1080/02607476.2011.588011" TargetMode="External"/><Relationship Id="rId23" Type="http://schemas.openxmlformats.org/officeDocument/2006/relationships/hyperlink" Target="https://doi.org/10.1080/19415250903457893" TargetMode="External"/><Relationship Id="rId28" Type="http://schemas.openxmlformats.org/officeDocument/2006/relationships/hyperlink" Target="https://psycnet.apa.org/doi/10.1017/CBO9780511803932" TargetMode="External"/><Relationship Id="rId10" Type="http://schemas.openxmlformats.org/officeDocument/2006/relationships/hyperlink" Target="https://doi.org/10.1080/13540600902875332" TargetMode="External"/><Relationship Id="rId19" Type="http://schemas.openxmlformats.org/officeDocument/2006/relationships/hyperlink" Target="https://doi.org/10.1080/00131881.2015.1078142" TargetMode="External"/><Relationship Id="rId31" Type="http://schemas.openxmlformats.org/officeDocument/2006/relationships/hyperlink" Target="https://doi.org/10.1080/02619768.2015.1077514" TargetMode="External"/><Relationship Id="rId4" Type="http://schemas.openxmlformats.org/officeDocument/2006/relationships/hyperlink" Target="https://doi.org/10.1016/j.tate.2003.07.001" TargetMode="External"/><Relationship Id="rId9" Type="http://schemas.openxmlformats.org/officeDocument/2006/relationships/hyperlink" Target="https://www.tandfonline.com/doi/full/10.1080/19415257.2018.1449002" TargetMode="External"/><Relationship Id="rId14" Type="http://schemas.openxmlformats.org/officeDocument/2006/relationships/hyperlink" Target="https://doi.org/10.1177/1354067X09353206" TargetMode="External"/><Relationship Id="rId22" Type="http://schemas.openxmlformats.org/officeDocument/2006/relationships/hyperlink" Target="https://doi.org/10.1080/13664530.2019.1680426" TargetMode="External"/><Relationship Id="rId27" Type="http://schemas.openxmlformats.org/officeDocument/2006/relationships/hyperlink" Target="https://doi.org/10.1080/19415257.2018.1427131" TargetMode="External"/><Relationship Id="rId30" Type="http://schemas.openxmlformats.org/officeDocument/2006/relationships/hyperlink" Target="https://doi.org/10.1080/19415257.2013.782062" TargetMode="External"/><Relationship Id="rId35" Type="http://schemas.openxmlformats.org/officeDocument/2006/relationships/image" Target="../media/image5.png"/><Relationship Id="rId8" Type="http://schemas.openxmlformats.org/officeDocument/2006/relationships/hyperlink" Target="https://doi.org/10.3102/0091732X02500109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 helye 1">
            <a:extLst>
              <a:ext uri="{FF2B5EF4-FFF2-40B4-BE49-F238E27FC236}">
                <a16:creationId xmlns:a16="http://schemas.microsoft.com/office/drawing/2014/main" id="{2A7E8302-AC9C-A66D-07A6-1A5B9DE4A499}"/>
              </a:ext>
            </a:extLst>
          </p:cNvPr>
          <p:cNvSpPr>
            <a:spLocks noGrp="1"/>
          </p:cNvSpPr>
          <p:nvPr>
            <p:ph type="body" idx="13"/>
          </p:nvPr>
        </p:nvSpPr>
        <p:spPr>
          <a:xfrm>
            <a:off x="723901" y="2282670"/>
            <a:ext cx="10744201" cy="1980857"/>
          </a:xfrm>
          <a:solidFill>
            <a:schemeClr val="bg1">
              <a:alpha val="0"/>
            </a:schemeClr>
          </a:solidFill>
        </p:spPr>
        <p:txBody>
          <a:bodyPr anchor="ctr">
            <a:normAutofit/>
          </a:bodyPr>
          <a:lstStyle/>
          <a:p>
            <a:pPr algn="ctr"/>
            <a:r>
              <a:rPr lang="en-GB" sz="3000" cap="all" dirty="0">
                <a:solidFill>
                  <a:schemeClr val="tx1"/>
                </a:solidFill>
                <a:latin typeface="Arial Nova" panose="020B0504020202020204" pitchFamily="34" charset="0"/>
              </a:rPr>
              <a:t>Supporting the training of school-based teacher educators as a means of redefining positions of power</a:t>
            </a:r>
          </a:p>
        </p:txBody>
      </p:sp>
      <p:sp>
        <p:nvSpPr>
          <p:cNvPr id="4" name="Szöveg helye 3">
            <a:extLst>
              <a:ext uri="{FF2B5EF4-FFF2-40B4-BE49-F238E27FC236}">
                <a16:creationId xmlns:a16="http://schemas.microsoft.com/office/drawing/2014/main" id="{2A0576B3-4A8D-B0CB-EE63-AE28551463E8}"/>
              </a:ext>
            </a:extLst>
          </p:cNvPr>
          <p:cNvSpPr>
            <a:spLocks noGrp="1"/>
          </p:cNvSpPr>
          <p:nvPr>
            <p:ph type="body" idx="15"/>
          </p:nvPr>
        </p:nvSpPr>
        <p:spPr>
          <a:xfrm>
            <a:off x="558648" y="5150762"/>
            <a:ext cx="10744201" cy="1580543"/>
          </a:xfrm>
        </p:spPr>
        <p:txBody>
          <a:bodyPr>
            <a:normAutofit/>
          </a:bodyPr>
          <a:lstStyle/>
          <a:p>
            <a:r>
              <a:rPr lang="en-GB" sz="2000" u="sng" dirty="0">
                <a:solidFill>
                  <a:schemeClr val="tx1"/>
                </a:solidFill>
                <a:latin typeface="Arial Nova" panose="020B0504020202020204" pitchFamily="34" charset="0"/>
              </a:rPr>
              <a:t>Krisztina Czető, PhD., Assistant Professor</a:t>
            </a:r>
          </a:p>
          <a:p>
            <a:r>
              <a:rPr lang="en-GB" sz="2000" dirty="0">
                <a:solidFill>
                  <a:schemeClr val="tx1"/>
                </a:solidFill>
                <a:latin typeface="Arial Nova" panose="020B0504020202020204" pitchFamily="34" charset="0"/>
              </a:rPr>
              <a:t>Katalin Tókos, PhD., Assistant Professor  </a:t>
            </a:r>
          </a:p>
          <a:p>
            <a:r>
              <a:rPr lang="en-GB" sz="2000" dirty="0">
                <a:solidFill>
                  <a:schemeClr val="tx1"/>
                </a:solidFill>
                <a:latin typeface="Arial Nova" panose="020B0504020202020204" pitchFamily="34" charset="0"/>
              </a:rPr>
              <a:t>Sándor Lénárd, PhD., Habil. Associate Professor </a:t>
            </a:r>
          </a:p>
          <a:p>
            <a:r>
              <a:rPr lang="en-GB" sz="2000" dirty="0">
                <a:solidFill>
                  <a:schemeClr val="tx1"/>
                </a:solidFill>
                <a:latin typeface="Arial Nova" panose="020B0504020202020204" pitchFamily="34" charset="0"/>
              </a:rPr>
              <a:t>Nóra Rapos, PhD., Habil. Associate Professor</a:t>
            </a:r>
          </a:p>
          <a:p>
            <a:endParaRPr lang="en-GB" sz="1100" b="1" dirty="0">
              <a:solidFill>
                <a:schemeClr val="tx1"/>
              </a:solidFill>
              <a:latin typeface="Arial Nova" panose="020B0504020202020204" pitchFamily="34" charset="0"/>
            </a:endParaRPr>
          </a:p>
        </p:txBody>
      </p:sp>
      <p:sp>
        <p:nvSpPr>
          <p:cNvPr id="6" name="Szöveg helye 5">
            <a:extLst>
              <a:ext uri="{FF2B5EF4-FFF2-40B4-BE49-F238E27FC236}">
                <a16:creationId xmlns:a16="http://schemas.microsoft.com/office/drawing/2014/main" id="{AD8B80AF-C083-C9ED-7D4F-EC1393814896}"/>
              </a:ext>
            </a:extLst>
          </p:cNvPr>
          <p:cNvSpPr>
            <a:spLocks noGrp="1"/>
          </p:cNvSpPr>
          <p:nvPr>
            <p:ph type="body" idx="17"/>
          </p:nvPr>
        </p:nvSpPr>
        <p:spPr>
          <a:xfrm>
            <a:off x="0" y="4057920"/>
            <a:ext cx="12192000" cy="649224"/>
          </a:xfrm>
        </p:spPr>
        <p:txBody>
          <a:bodyPr anchor="ctr">
            <a:normAutofit/>
          </a:bodyPr>
          <a:lstStyle/>
          <a:p>
            <a:pPr algn="ctr"/>
            <a:r>
              <a:rPr lang="en-GB" sz="1600" dirty="0">
                <a:latin typeface="Arial Nova Light" panose="020B0304020202020204" pitchFamily="34" charset="0"/>
              </a:rPr>
              <a:t>Currents in Education: Navigating Change in Languages, Cultures, and Communities - IAIE 2025</a:t>
            </a:r>
          </a:p>
        </p:txBody>
      </p:sp>
      <p:sp>
        <p:nvSpPr>
          <p:cNvPr id="5" name="Szövegdoboz 4">
            <a:extLst>
              <a:ext uri="{FF2B5EF4-FFF2-40B4-BE49-F238E27FC236}">
                <a16:creationId xmlns:a16="http://schemas.microsoft.com/office/drawing/2014/main" id="{ADF04D36-458A-DF4D-839B-55AB33784256}"/>
              </a:ext>
            </a:extLst>
          </p:cNvPr>
          <p:cNvSpPr txBox="1"/>
          <p:nvPr/>
        </p:nvSpPr>
        <p:spPr>
          <a:xfrm>
            <a:off x="1663548" y="1697895"/>
            <a:ext cx="4267200" cy="584775"/>
          </a:xfrm>
          <a:prstGeom prst="rect">
            <a:avLst/>
          </a:prstGeom>
          <a:noFill/>
        </p:spPr>
        <p:txBody>
          <a:bodyPr wrap="square">
            <a:spAutoFit/>
          </a:bodyPr>
          <a:lstStyle/>
          <a:p>
            <a:pPr algn="ctr"/>
            <a:r>
              <a:rPr lang="en-GB" sz="1600" dirty="0">
                <a:solidFill>
                  <a:schemeClr val="bg1"/>
                </a:solidFill>
                <a:latin typeface="Arial Nova Light" panose="020B0304020202020204" pitchFamily="34" charset="0"/>
              </a:rPr>
              <a:t>School Organization, Teacher Education and Professional Learning Research Group</a:t>
            </a:r>
            <a:endParaRPr lang="hu-HU" sz="1600" dirty="0">
              <a:solidFill>
                <a:schemeClr val="bg1"/>
              </a:solidFill>
              <a:latin typeface="Arial Nova Light" panose="020B0304020202020204" pitchFamily="34" charset="0"/>
            </a:endParaRPr>
          </a:p>
        </p:txBody>
      </p:sp>
      <p:pic>
        <p:nvPicPr>
          <p:cNvPr id="3" name="Kép 2">
            <a:extLst>
              <a:ext uri="{FF2B5EF4-FFF2-40B4-BE49-F238E27FC236}">
                <a16:creationId xmlns:a16="http://schemas.microsoft.com/office/drawing/2014/main" id="{4BEE71D6-E700-8A78-8E18-7001D4B6B85D}"/>
              </a:ext>
            </a:extLst>
          </p:cNvPr>
          <p:cNvPicPr>
            <a:picLocks noChangeAspect="1"/>
          </p:cNvPicPr>
          <p:nvPr/>
        </p:nvPicPr>
        <p:blipFill>
          <a:blip r:embed="rId2"/>
          <a:stretch>
            <a:fillRect/>
          </a:stretch>
        </p:blipFill>
        <p:spPr>
          <a:xfrm>
            <a:off x="7428068" y="5486187"/>
            <a:ext cx="4763932" cy="1371813"/>
          </a:xfrm>
          <a:prstGeom prst="rect">
            <a:avLst/>
          </a:prstGeom>
        </p:spPr>
      </p:pic>
    </p:spTree>
    <p:extLst>
      <p:ext uri="{BB962C8B-B14F-4D97-AF65-F5344CB8AC3E}">
        <p14:creationId xmlns:p14="http://schemas.microsoft.com/office/powerpoint/2010/main" val="2020286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3">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B4A45EFB-5FCE-8E16-1BC7-16AACDAB7DFB}"/>
              </a:ext>
            </a:extLst>
          </p:cNvPr>
          <p:cNvSpPr>
            <a:spLocks noGrp="1"/>
          </p:cNvSpPr>
          <p:nvPr>
            <p:ph type="title"/>
          </p:nvPr>
        </p:nvSpPr>
        <p:spPr>
          <a:xfrm>
            <a:off x="679322" y="446101"/>
            <a:ext cx="11093578" cy="1080131"/>
          </a:xfrm>
        </p:spPr>
        <p:txBody>
          <a:bodyPr anchor="ctr">
            <a:normAutofit/>
          </a:bodyPr>
          <a:lstStyle/>
          <a:p>
            <a:r>
              <a:rPr lang="en-GB" sz="3200" cap="all" dirty="0">
                <a:highlight>
                  <a:srgbClr val="000000"/>
                </a:highlight>
                <a:latin typeface="Arial Nova" panose="020B0504020202020204" pitchFamily="34" charset="0"/>
              </a:rPr>
              <a:t>.</a:t>
            </a:r>
            <a:r>
              <a:rPr lang="en-GB" sz="3200" u="sng" cap="all" dirty="0">
                <a:latin typeface="Arial Nova" panose="020B0504020202020204" pitchFamily="34" charset="0"/>
              </a:rPr>
              <a:t>relevance of the research</a:t>
            </a:r>
            <a:endParaRPr lang="hu-HU" sz="3200" u="sng" dirty="0"/>
          </a:p>
        </p:txBody>
      </p:sp>
      <p:sp>
        <p:nvSpPr>
          <p:cNvPr id="3" name="Tartalom helye 2">
            <a:extLst>
              <a:ext uri="{FF2B5EF4-FFF2-40B4-BE49-F238E27FC236}">
                <a16:creationId xmlns:a16="http://schemas.microsoft.com/office/drawing/2014/main" id="{33F6C4DB-6244-12C3-3F66-9646ADE7EFB1}"/>
              </a:ext>
            </a:extLst>
          </p:cNvPr>
          <p:cNvSpPr>
            <a:spLocks noGrp="1"/>
          </p:cNvSpPr>
          <p:nvPr>
            <p:ph idx="1"/>
          </p:nvPr>
        </p:nvSpPr>
        <p:spPr>
          <a:xfrm>
            <a:off x="679322" y="1683634"/>
            <a:ext cx="5862396" cy="4096512"/>
          </a:xfrm>
        </p:spPr>
        <p:txBody>
          <a:bodyPr anchor="ctr">
            <a:normAutofit/>
          </a:bodyPr>
          <a:lstStyle/>
          <a:p>
            <a:pPr marL="285750" indent="-285750" algn="just">
              <a:spcBef>
                <a:spcPts val="0"/>
              </a:spcBef>
              <a:spcAft>
                <a:spcPts val="600"/>
              </a:spcAft>
            </a:pPr>
            <a:r>
              <a:rPr lang="en-GB" sz="1800" noProof="0" dirty="0">
                <a:latin typeface="Arial Nova Light" panose="020B0304020202020204" pitchFamily="34" charset="0"/>
              </a:rPr>
              <a:t>teacher training now occurs in a variety of settings across multiple locations, with a proliferation of </a:t>
            </a:r>
            <a:r>
              <a:rPr lang="en-GB" sz="1800" cap="all" noProof="0" dirty="0">
                <a:latin typeface="Arial Nova Light" panose="020B0304020202020204" pitchFamily="34" charset="0"/>
              </a:rPr>
              <a:t>alternative learning pathways </a:t>
            </a:r>
            <a:r>
              <a:rPr lang="en-GB" sz="1800" noProof="0" dirty="0">
                <a:latin typeface="Arial Nova Light" panose="020B0304020202020204" pitchFamily="34" charset="0"/>
              </a:rPr>
              <a:t>(White, 2019) </a:t>
            </a:r>
          </a:p>
          <a:p>
            <a:pPr marL="285750" indent="-285750" algn="just">
              <a:spcBef>
                <a:spcPts val="0"/>
              </a:spcBef>
              <a:spcAft>
                <a:spcPts val="600"/>
              </a:spcAft>
            </a:pPr>
            <a:r>
              <a:rPr lang="en-GB" sz="1800" noProof="0" dirty="0">
                <a:latin typeface="Arial Nova Light" panose="020B0304020202020204" pitchFamily="34" charset="0"/>
              </a:rPr>
              <a:t>growing teacher shortage in Europe</a:t>
            </a:r>
          </a:p>
          <a:p>
            <a:pPr marL="285750" indent="-285750" algn="just">
              <a:spcBef>
                <a:spcPts val="0"/>
              </a:spcBef>
              <a:spcAft>
                <a:spcPts val="600"/>
              </a:spcAft>
            </a:pPr>
            <a:r>
              <a:rPr lang="en-GB" sz="1800" noProof="0" dirty="0">
                <a:latin typeface="Arial Nova Light" panose="020B0304020202020204" pitchFamily="34" charset="0"/>
              </a:rPr>
              <a:t>emphasis on identifying teachers working in schools as </a:t>
            </a:r>
            <a:r>
              <a:rPr lang="en-GB" sz="1800" cap="all" noProof="0" dirty="0">
                <a:latin typeface="Arial Nova Light" panose="020B0304020202020204" pitchFamily="34" charset="0"/>
              </a:rPr>
              <a:t>teacher educators</a:t>
            </a:r>
            <a:r>
              <a:rPr lang="en-GB" sz="1800" noProof="0" dirty="0">
                <a:latin typeface="Arial Nova Light" panose="020B0304020202020204" pitchFamily="34" charset="0"/>
              </a:rPr>
              <a:t>, while they continue to teach their students as </a:t>
            </a:r>
            <a:r>
              <a:rPr lang="en-GB" sz="1800" cap="all" noProof="0" dirty="0">
                <a:latin typeface="Arial Nova Light" panose="020B0304020202020204" pitchFamily="34" charset="0"/>
              </a:rPr>
              <a:t>teachers</a:t>
            </a:r>
          </a:p>
          <a:p>
            <a:pPr marL="285750" indent="-285750" algn="just">
              <a:spcBef>
                <a:spcPts val="0"/>
              </a:spcBef>
              <a:spcAft>
                <a:spcPts val="600"/>
              </a:spcAft>
            </a:pPr>
            <a:r>
              <a:rPr lang="en-GB" sz="1800" noProof="0" dirty="0">
                <a:latin typeface="Arial Nova Light" panose="020B0304020202020204" pitchFamily="34" charset="0"/>
              </a:rPr>
              <a:t>being a </a:t>
            </a:r>
            <a:r>
              <a:rPr lang="en-GB" sz="1800" cap="all" noProof="0" dirty="0">
                <a:latin typeface="Arial Nova Light" panose="020B0304020202020204" pitchFamily="34" charset="0"/>
              </a:rPr>
              <a:t>dual-identity professionals </a:t>
            </a:r>
            <a:r>
              <a:rPr lang="en-GB" sz="1800" noProof="0" dirty="0">
                <a:latin typeface="Arial Nova Light" panose="020B0304020202020204" pitchFamily="34" charset="0"/>
              </a:rPr>
              <a:t>(a new expectation) (White &amp; Berry, 2022)</a:t>
            </a:r>
          </a:p>
          <a:p>
            <a:pPr marL="285750" indent="-285750" algn="just">
              <a:spcBef>
                <a:spcPts val="0"/>
              </a:spcBef>
              <a:spcAft>
                <a:spcPts val="600"/>
              </a:spcAft>
            </a:pPr>
            <a:r>
              <a:rPr lang="en-GB" sz="1800" noProof="0" dirty="0">
                <a:latin typeface="Arial Nova Light" panose="020B0304020202020204" pitchFamily="34" charset="0"/>
              </a:rPr>
              <a:t>constant </a:t>
            </a:r>
            <a:r>
              <a:rPr lang="en-GB" sz="1800" cap="all" noProof="0" dirty="0">
                <a:latin typeface="Arial Nova Light" panose="020B0304020202020204" pitchFamily="34" charset="0"/>
              </a:rPr>
              <a:t>boundary crossing </a:t>
            </a:r>
            <a:r>
              <a:rPr lang="en-GB" sz="1800" noProof="0" dirty="0">
                <a:latin typeface="Arial Nova Light" panose="020B0304020202020204" pitchFamily="34" charset="0"/>
              </a:rPr>
              <a:t>(at the school-university interface) (Dengerink et al., 2015; </a:t>
            </a:r>
            <a:r>
              <a:rPr lang="en-GB" sz="1800" noProof="0" dirty="0" err="1">
                <a:latin typeface="Arial Nova Light" panose="020B0304020202020204" pitchFamily="34" charset="0"/>
              </a:rPr>
              <a:t>Kaasila</a:t>
            </a:r>
            <a:r>
              <a:rPr lang="en-GB" sz="1800" noProof="0" dirty="0">
                <a:latin typeface="Arial Nova Light" panose="020B0304020202020204" pitchFamily="34" charset="0"/>
              </a:rPr>
              <a:t> et al., 2023), </a:t>
            </a:r>
          </a:p>
          <a:p>
            <a:pPr marL="285750" indent="-285750" algn="just">
              <a:spcBef>
                <a:spcPts val="0"/>
              </a:spcBef>
              <a:spcAft>
                <a:spcPts val="600"/>
              </a:spcAft>
            </a:pPr>
            <a:r>
              <a:rPr lang="en-GB" sz="1800" noProof="0" dirty="0">
                <a:latin typeface="Arial Nova Light" panose="020B0304020202020204" pitchFamily="34" charset="0"/>
              </a:rPr>
              <a:t>"going from expert to novice" (</a:t>
            </a:r>
            <a:r>
              <a:rPr lang="en-GB" sz="1800" noProof="0" dirty="0" err="1">
                <a:latin typeface="Arial Nova Light" panose="020B0304020202020204" pitchFamily="34" charset="0"/>
              </a:rPr>
              <a:t>Kaasila</a:t>
            </a:r>
            <a:r>
              <a:rPr lang="en-GB" sz="1800" noProof="0" dirty="0">
                <a:latin typeface="Arial Nova Light" panose="020B0304020202020204" pitchFamily="34" charset="0"/>
              </a:rPr>
              <a:t> et al. 2023)</a:t>
            </a:r>
          </a:p>
        </p:txBody>
      </p:sp>
      <p:pic>
        <p:nvPicPr>
          <p:cNvPr id="6" name="Kép 5" descr="A képen rajzfilm, kerék, fogaskerék, művészet látható&#10;&#10;Előfordulhat, hogy az AI által létrehozott tartalom helytelen.">
            <a:extLst>
              <a:ext uri="{FF2B5EF4-FFF2-40B4-BE49-F238E27FC236}">
                <a16:creationId xmlns:a16="http://schemas.microsoft.com/office/drawing/2014/main" id="{BDAAC2D1-D043-BC37-E978-DBBA1014F0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1631" y="1773131"/>
            <a:ext cx="4966055" cy="3311738"/>
          </a:xfrm>
          <a:prstGeom prst="rect">
            <a:avLst/>
          </a:prstGeom>
        </p:spPr>
      </p:pic>
      <p:pic>
        <p:nvPicPr>
          <p:cNvPr id="10" name="Kép 9" descr="A képen fekete, sötétség, képernyőkép látható&#10;&#10;Előfordulhat, hogy az AI által létrehozott tartalom helytelen.">
            <a:extLst>
              <a:ext uri="{FF2B5EF4-FFF2-40B4-BE49-F238E27FC236}">
                <a16:creationId xmlns:a16="http://schemas.microsoft.com/office/drawing/2014/main" id="{BD960726-4DA1-96A7-151F-5153732F85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11" name="Téglalap 10">
            <a:extLst>
              <a:ext uri="{FF2B5EF4-FFF2-40B4-BE49-F238E27FC236}">
                <a16:creationId xmlns:a16="http://schemas.microsoft.com/office/drawing/2014/main" id="{5A960C97-3462-A47C-E6EE-FBF96BBEEC27}"/>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2650942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Kép 89" descr="A képen vázlat, Vonalas grafika, vonalrajz látható&#10;&#10;Előfordulhat, hogy az AI által létrehozott tartalom helytelen.">
            <a:extLst>
              <a:ext uri="{FF2B5EF4-FFF2-40B4-BE49-F238E27FC236}">
                <a16:creationId xmlns:a16="http://schemas.microsoft.com/office/drawing/2014/main" id="{29907460-093D-9F6B-0DB1-15CC3DC17C0C}"/>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5681578" y="1924119"/>
            <a:ext cx="5610395" cy="3740263"/>
          </a:xfrm>
          <a:prstGeom prst="rect">
            <a:avLst/>
          </a:prstGeom>
        </p:spPr>
      </p:pic>
      <p:grpSp>
        <p:nvGrpSpPr>
          <p:cNvPr id="4" name="Group 5">
            <a:extLst>
              <a:ext uri="{FF2B5EF4-FFF2-40B4-BE49-F238E27FC236}">
                <a16:creationId xmlns:a16="http://schemas.microsoft.com/office/drawing/2014/main" id="{49D972EF-41A3-2622-6E03-0B9359247876}"/>
              </a:ext>
            </a:extLst>
          </p:cNvPr>
          <p:cNvGrpSpPr/>
          <p:nvPr/>
        </p:nvGrpSpPr>
        <p:grpSpPr>
          <a:xfrm>
            <a:off x="7478869" y="3278737"/>
            <a:ext cx="872791" cy="605674"/>
            <a:chOff x="2770876" y="2140200"/>
            <a:chExt cx="872791" cy="605674"/>
          </a:xfrm>
        </p:grpSpPr>
        <p:sp>
          <p:nvSpPr>
            <p:cNvPr id="5" name="Rounded Rectangle 1">
              <a:extLst>
                <a:ext uri="{FF2B5EF4-FFF2-40B4-BE49-F238E27FC236}">
                  <a16:creationId xmlns:a16="http://schemas.microsoft.com/office/drawing/2014/main" id="{FA5E1D85-42CB-3805-1B5B-444E30F55962}"/>
                </a:ext>
              </a:extLst>
            </p:cNvPr>
            <p:cNvSpPr/>
            <p:nvPr/>
          </p:nvSpPr>
          <p:spPr>
            <a:xfrm>
              <a:off x="2860164" y="2359605"/>
              <a:ext cx="694858" cy="340699"/>
            </a:xfrm>
            <a:custGeom>
              <a:avLst/>
              <a:gdLst/>
              <a:ahLst/>
              <a:cxnLst/>
              <a:rect l="0" t="0" r="0" b="0"/>
              <a:pathLst>
                <a:path w="694858" h="340699">
                  <a:moveTo>
                    <a:pt x="35161" y="115313"/>
                  </a:moveTo>
                  <a:lnTo>
                    <a:pt x="35826" y="73965"/>
                  </a:lnTo>
                  <a:cubicBezTo>
                    <a:pt x="42167" y="79309"/>
                    <a:pt x="45653" y="82247"/>
                    <a:pt x="49135" y="85181"/>
                  </a:cubicBezTo>
                  <a:cubicBezTo>
                    <a:pt x="52626" y="88123"/>
                    <a:pt x="56114" y="91061"/>
                    <a:pt x="62472" y="96420"/>
                  </a:cubicBezTo>
                  <a:close/>
                  <a:moveTo>
                    <a:pt x="0" y="31688"/>
                  </a:moveTo>
                  <a:lnTo>
                    <a:pt x="0" y="3999"/>
                  </a:lnTo>
                  <a:lnTo>
                    <a:pt x="3030" y="16964"/>
                  </a:lnTo>
                  <a:lnTo>
                    <a:pt x="6060" y="29928"/>
                  </a:lnTo>
                  <a:close/>
                  <a:moveTo>
                    <a:pt x="694858" y="27329"/>
                  </a:moveTo>
                  <a:lnTo>
                    <a:pt x="689996" y="25991"/>
                  </a:lnTo>
                  <a:cubicBezTo>
                    <a:pt x="691155" y="19797"/>
                    <a:pt x="691791" y="16396"/>
                    <a:pt x="692427" y="12995"/>
                  </a:cubicBezTo>
                  <a:lnTo>
                    <a:pt x="694858" y="0"/>
                  </a:lnTo>
                  <a:close/>
                  <a:moveTo>
                    <a:pt x="554551" y="307154"/>
                  </a:moveTo>
                  <a:lnTo>
                    <a:pt x="554551" y="188991"/>
                  </a:lnTo>
                  <a:lnTo>
                    <a:pt x="533313" y="143602"/>
                  </a:lnTo>
                  <a:cubicBezTo>
                    <a:pt x="547250" y="138420"/>
                    <a:pt x="552419" y="136498"/>
                    <a:pt x="561051" y="133287"/>
                  </a:cubicBezTo>
                  <a:lnTo>
                    <a:pt x="562102" y="132895"/>
                  </a:lnTo>
                  <a:lnTo>
                    <a:pt x="575225" y="128015"/>
                  </a:lnTo>
                  <a:lnTo>
                    <a:pt x="575225" y="299465"/>
                  </a:lnTo>
                  <a:lnTo>
                    <a:pt x="562102" y="304345"/>
                  </a:lnTo>
                  <a:close/>
                  <a:moveTo>
                    <a:pt x="397790" y="340168"/>
                  </a:moveTo>
                  <a:lnTo>
                    <a:pt x="397790" y="168718"/>
                  </a:lnTo>
                  <a:cubicBezTo>
                    <a:pt x="409939" y="167355"/>
                    <a:pt x="416610" y="166606"/>
                    <a:pt x="423280" y="165857"/>
                  </a:cubicBezTo>
                  <a:lnTo>
                    <a:pt x="431447" y="164940"/>
                  </a:lnTo>
                  <a:cubicBezTo>
                    <a:pt x="436016" y="164428"/>
                    <a:pt x="441379" y="163826"/>
                    <a:pt x="448770" y="162996"/>
                  </a:cubicBezTo>
                  <a:lnTo>
                    <a:pt x="448770" y="334446"/>
                  </a:lnTo>
                  <a:cubicBezTo>
                    <a:pt x="436657" y="335805"/>
                    <a:pt x="429990" y="336554"/>
                    <a:pt x="423339" y="337301"/>
                  </a:cubicBezTo>
                  <a:lnTo>
                    <a:pt x="423280" y="337307"/>
                  </a:lnTo>
                  <a:cubicBezTo>
                    <a:pt x="416610" y="338056"/>
                    <a:pt x="409939" y="338805"/>
                    <a:pt x="397790" y="340168"/>
                  </a:cubicBezTo>
                  <a:close/>
                  <a:moveTo>
                    <a:pt x="253550" y="335565"/>
                  </a:moveTo>
                  <a:lnTo>
                    <a:pt x="253550" y="164115"/>
                  </a:lnTo>
                  <a:lnTo>
                    <a:pt x="279165" y="166682"/>
                  </a:lnTo>
                  <a:lnTo>
                    <a:pt x="304779" y="169249"/>
                  </a:lnTo>
                  <a:lnTo>
                    <a:pt x="304779" y="340699"/>
                  </a:lnTo>
                  <a:lnTo>
                    <a:pt x="279165" y="338132"/>
                  </a:lnTo>
                  <a:close/>
                  <a:moveTo>
                    <a:pt x="125515" y="130601"/>
                  </a:moveTo>
                  <a:lnTo>
                    <a:pt x="146825" y="138151"/>
                  </a:lnTo>
                  <a:lnTo>
                    <a:pt x="168134" y="145702"/>
                  </a:lnTo>
                  <a:lnTo>
                    <a:pt x="148993" y="191322"/>
                  </a:lnTo>
                  <a:lnTo>
                    <a:pt x="148993" y="310370"/>
                  </a:lnTo>
                  <a:lnTo>
                    <a:pt x="146825" y="309601"/>
                  </a:lnTo>
                  <a:lnTo>
                    <a:pt x="125515" y="302051"/>
                  </a:lnTo>
                  <a:close/>
                  <a:moveTo>
                    <a:pt x="649464" y="81749"/>
                  </a:moveTo>
                  <a:cubicBezTo>
                    <a:pt x="652817" y="78768"/>
                    <a:pt x="656168" y="75790"/>
                    <a:pt x="662276" y="70361"/>
                  </a:cubicBezTo>
                  <a:lnTo>
                    <a:pt x="662276" y="109991"/>
                  </a:lnTo>
                  <a:lnTo>
                    <a:pt x="636675" y="93116"/>
                  </a:lnTo>
                  <a:cubicBezTo>
                    <a:pt x="642768" y="87699"/>
                    <a:pt x="646117" y="84722"/>
                    <a:pt x="649464" y="81749"/>
                  </a:cubicBezTo>
                  <a:close/>
                  <a:moveTo>
                    <a:pt x="575225" y="299465"/>
                  </a:moveTo>
                  <a:cubicBezTo>
                    <a:pt x="569742" y="301504"/>
                    <a:pt x="565616" y="303038"/>
                    <a:pt x="562102" y="304345"/>
                  </a:cubicBezTo>
                  <a:cubicBezTo>
                    <a:pt x="559326" y="305379"/>
                    <a:pt x="556931" y="306269"/>
                    <a:pt x="554551" y="307154"/>
                  </a:cubicBezTo>
                  <a:moveTo>
                    <a:pt x="423339" y="337301"/>
                  </a:moveTo>
                  <a:cubicBezTo>
                    <a:pt x="423319" y="337303"/>
                    <a:pt x="423300" y="337305"/>
                    <a:pt x="423280" y="337307"/>
                  </a:cubicBezTo>
                  <a:moveTo>
                    <a:pt x="253550" y="335565"/>
                  </a:moveTo>
                  <a:cubicBezTo>
                    <a:pt x="265758" y="336789"/>
                    <a:pt x="272462" y="337461"/>
                    <a:pt x="279165" y="338132"/>
                  </a:cubicBezTo>
                  <a:cubicBezTo>
                    <a:pt x="285868" y="338804"/>
                    <a:pt x="292571" y="339476"/>
                    <a:pt x="304779" y="340699"/>
                  </a:cubicBezTo>
                  <a:moveTo>
                    <a:pt x="148993" y="310370"/>
                  </a:moveTo>
                  <a:cubicBezTo>
                    <a:pt x="148264" y="310111"/>
                    <a:pt x="147545" y="309856"/>
                    <a:pt x="146825" y="309601"/>
                  </a:cubicBezTo>
                  <a:cubicBezTo>
                    <a:pt x="141248" y="307626"/>
                    <a:pt x="135671" y="305649"/>
                    <a:pt x="125515" y="302051"/>
                  </a:cubicBezTo>
                  <a:moveTo>
                    <a:pt x="694858" y="0"/>
                  </a:moveTo>
                  <a:cubicBezTo>
                    <a:pt x="693699" y="6193"/>
                    <a:pt x="693063" y="9594"/>
                    <a:pt x="692427" y="12995"/>
                  </a:cubicBezTo>
                  <a:moveTo>
                    <a:pt x="575225" y="128015"/>
                  </a:moveTo>
                  <a:cubicBezTo>
                    <a:pt x="569742" y="130054"/>
                    <a:pt x="565616" y="131588"/>
                    <a:pt x="562102" y="132895"/>
                  </a:cubicBezTo>
                  <a:cubicBezTo>
                    <a:pt x="561746" y="133029"/>
                    <a:pt x="561395" y="133158"/>
                    <a:pt x="561051" y="133287"/>
                  </a:cubicBezTo>
                  <a:moveTo>
                    <a:pt x="423280" y="165857"/>
                  </a:moveTo>
                  <a:cubicBezTo>
                    <a:pt x="425893" y="165564"/>
                    <a:pt x="428505" y="165271"/>
                    <a:pt x="431447" y="164940"/>
                  </a:cubicBezTo>
                  <a:moveTo>
                    <a:pt x="253550" y="164115"/>
                  </a:moveTo>
                  <a:cubicBezTo>
                    <a:pt x="265758" y="165339"/>
                    <a:pt x="272462" y="166011"/>
                    <a:pt x="279165" y="166682"/>
                  </a:cubicBezTo>
                  <a:cubicBezTo>
                    <a:pt x="285868" y="167354"/>
                    <a:pt x="292571" y="168026"/>
                    <a:pt x="304779" y="169249"/>
                  </a:cubicBezTo>
                  <a:moveTo>
                    <a:pt x="168134" y="145702"/>
                  </a:moveTo>
                  <a:cubicBezTo>
                    <a:pt x="157978" y="142103"/>
                    <a:pt x="152401" y="140127"/>
                    <a:pt x="146825" y="138151"/>
                  </a:cubicBezTo>
                  <a:cubicBezTo>
                    <a:pt x="141248" y="136176"/>
                    <a:pt x="135671" y="134199"/>
                    <a:pt x="125515" y="130601"/>
                  </a:cubicBezTo>
                  <a:moveTo>
                    <a:pt x="6060" y="29928"/>
                  </a:moveTo>
                  <a:cubicBezTo>
                    <a:pt x="4616" y="23749"/>
                    <a:pt x="3824" y="20356"/>
                    <a:pt x="3030" y="16964"/>
                  </a:cubicBezTo>
                  <a:cubicBezTo>
                    <a:pt x="2237" y="13571"/>
                    <a:pt x="1443" y="10178"/>
                    <a:pt x="0" y="3999"/>
                  </a:cubicBezTo>
                </a:path>
              </a:pathLst>
            </a:custGeom>
            <a:noFill/>
            <a:ln w="7143">
              <a:solidFill>
                <a:srgbClr val="484848"/>
              </a:solidFill>
            </a:ln>
          </p:spPr>
          <p:txBody>
            <a:bodyPr rtlCol="0" anchor="ctr"/>
            <a:lstStyle/>
            <a:p>
              <a:pPr algn="ctr"/>
              <a:endParaRPr/>
            </a:p>
          </p:txBody>
        </p:sp>
        <p:sp>
          <p:nvSpPr>
            <p:cNvPr id="6" name="Rounded Rectangle 2">
              <a:extLst>
                <a:ext uri="{FF2B5EF4-FFF2-40B4-BE49-F238E27FC236}">
                  <a16:creationId xmlns:a16="http://schemas.microsoft.com/office/drawing/2014/main" id="{2F263B73-8929-7A85-0EA6-0262A0AAFE9A}"/>
                </a:ext>
              </a:extLst>
            </p:cNvPr>
            <p:cNvSpPr/>
            <p:nvPr/>
          </p:nvSpPr>
          <p:spPr>
            <a:xfrm>
              <a:off x="2785573" y="2408082"/>
              <a:ext cx="846312" cy="337792"/>
            </a:xfrm>
            <a:custGeom>
              <a:avLst/>
              <a:gdLst/>
              <a:ahLst/>
              <a:cxnLst/>
              <a:rect l="0" t="0" r="0" b="0"/>
              <a:pathLst>
                <a:path w="846312" h="337792">
                  <a:moveTo>
                    <a:pt x="829673" y="158058"/>
                  </a:moveTo>
                  <a:lnTo>
                    <a:pt x="829673" y="26627"/>
                  </a:lnTo>
                  <a:cubicBezTo>
                    <a:pt x="834298" y="19223"/>
                    <a:pt x="836146" y="16266"/>
                    <a:pt x="837995" y="13309"/>
                  </a:cubicBezTo>
                  <a:cubicBezTo>
                    <a:pt x="839843" y="10354"/>
                    <a:pt x="841690" y="7397"/>
                    <a:pt x="846312" y="0"/>
                  </a:cubicBezTo>
                  <a:lnTo>
                    <a:pt x="846312" y="85724"/>
                  </a:lnTo>
                  <a:lnTo>
                    <a:pt x="846312" y="110377"/>
                  </a:lnTo>
                  <a:lnTo>
                    <a:pt x="846312" y="164607"/>
                  </a:lnTo>
                  <a:close/>
                  <a:moveTo>
                    <a:pt x="578410" y="152153"/>
                  </a:moveTo>
                  <a:lnTo>
                    <a:pt x="629147" y="140514"/>
                  </a:lnTo>
                  <a:lnTo>
                    <a:pt x="629147" y="258678"/>
                  </a:lnTo>
                  <a:lnTo>
                    <a:pt x="629147" y="311964"/>
                  </a:lnTo>
                  <a:lnTo>
                    <a:pt x="578410" y="323603"/>
                  </a:lnTo>
                  <a:close/>
                  <a:moveTo>
                    <a:pt x="399014" y="166342"/>
                  </a:moveTo>
                  <a:lnTo>
                    <a:pt x="454837" y="166022"/>
                  </a:lnTo>
                  <a:lnTo>
                    <a:pt x="454837" y="337472"/>
                  </a:lnTo>
                  <a:lnTo>
                    <a:pt x="399014" y="337792"/>
                  </a:lnTo>
                  <a:close/>
                  <a:moveTo>
                    <a:pt x="223588" y="261893"/>
                  </a:moveTo>
                  <a:lnTo>
                    <a:pt x="223588" y="142845"/>
                  </a:lnTo>
                  <a:lnTo>
                    <a:pt x="274848" y="153896"/>
                  </a:lnTo>
                  <a:lnTo>
                    <a:pt x="274848" y="325346"/>
                  </a:lnTo>
                  <a:lnTo>
                    <a:pt x="223588" y="314295"/>
                  </a:lnTo>
                  <a:close/>
                  <a:moveTo>
                    <a:pt x="82444" y="183677"/>
                  </a:moveTo>
                  <a:lnTo>
                    <a:pt x="82444" y="85729"/>
                  </a:lnTo>
                  <a:lnTo>
                    <a:pt x="101362" y="95986"/>
                  </a:lnTo>
                  <a:lnTo>
                    <a:pt x="120280" y="106242"/>
                  </a:lnTo>
                  <a:lnTo>
                    <a:pt x="120280" y="180523"/>
                  </a:lnTo>
                  <a:close/>
                  <a:moveTo>
                    <a:pt x="756154" y="88298"/>
                  </a:moveTo>
                  <a:lnTo>
                    <a:pt x="767622" y="81786"/>
                  </a:lnTo>
                  <a:lnTo>
                    <a:pt x="767622" y="194906"/>
                  </a:lnTo>
                  <a:lnTo>
                    <a:pt x="767622" y="232399"/>
                  </a:lnTo>
                  <a:lnTo>
                    <a:pt x="730744" y="231885"/>
                  </a:lnTo>
                  <a:lnTo>
                    <a:pt x="730744" y="102729"/>
                  </a:lnTo>
                  <a:cubicBezTo>
                    <a:pt x="746126" y="93992"/>
                    <a:pt x="747643" y="93130"/>
                    <a:pt x="756110" y="88323"/>
                  </a:cubicBezTo>
                  <a:close/>
                  <a:moveTo>
                    <a:pt x="7556" y="16052"/>
                  </a:moveTo>
                  <a:cubicBezTo>
                    <a:pt x="10172" y="19923"/>
                    <a:pt x="11779" y="22300"/>
                    <a:pt x="17863" y="31300"/>
                  </a:cubicBezTo>
                  <a:lnTo>
                    <a:pt x="17863" y="106535"/>
                  </a:lnTo>
                  <a:lnTo>
                    <a:pt x="0" y="114683"/>
                  </a:lnTo>
                  <a:lnTo>
                    <a:pt x="0" y="4872"/>
                  </a:lnTo>
                  <a:close/>
                  <a:moveTo>
                    <a:pt x="756110" y="88323"/>
                  </a:moveTo>
                  <a:cubicBezTo>
                    <a:pt x="756125" y="88314"/>
                    <a:pt x="756140" y="88307"/>
                    <a:pt x="756154" y="88298"/>
                  </a:cubicBezTo>
                  <a:moveTo>
                    <a:pt x="82444" y="85729"/>
                  </a:moveTo>
                  <a:cubicBezTo>
                    <a:pt x="92960" y="91429"/>
                    <a:pt x="97161" y="93707"/>
                    <a:pt x="101362" y="95986"/>
                  </a:cubicBezTo>
                  <a:cubicBezTo>
                    <a:pt x="105563" y="98263"/>
                    <a:pt x="109765" y="100542"/>
                    <a:pt x="120280" y="106242"/>
                  </a:cubicBezTo>
                  <a:moveTo>
                    <a:pt x="7556" y="16052"/>
                  </a:moveTo>
                  <a:cubicBezTo>
                    <a:pt x="5902" y="13605"/>
                    <a:pt x="3846" y="10562"/>
                    <a:pt x="0" y="4872"/>
                  </a:cubicBezTo>
                </a:path>
              </a:pathLst>
            </a:custGeom>
            <a:noFill/>
            <a:ln w="7143">
              <a:solidFill>
                <a:srgbClr val="484848"/>
              </a:solidFill>
            </a:ln>
          </p:spPr>
          <p:txBody>
            <a:bodyPr rtlCol="0" anchor="ctr"/>
            <a:lstStyle/>
            <a:p>
              <a:pPr algn="ctr"/>
              <a:endParaRPr/>
            </a:p>
          </p:txBody>
        </p:sp>
        <p:sp>
          <p:nvSpPr>
            <p:cNvPr id="7" name="Rounded Rectangle 3">
              <a:extLst>
                <a:ext uri="{FF2B5EF4-FFF2-40B4-BE49-F238E27FC236}">
                  <a16:creationId xmlns:a16="http://schemas.microsoft.com/office/drawing/2014/main" id="{9FE0F4CD-802C-858F-24E0-6C2EFDF28E13}"/>
                </a:ext>
              </a:extLst>
            </p:cNvPr>
            <p:cNvSpPr/>
            <p:nvPr/>
          </p:nvSpPr>
          <p:spPr>
            <a:xfrm>
              <a:off x="2770876" y="2186886"/>
              <a:ext cx="872791" cy="558987"/>
            </a:xfrm>
            <a:custGeom>
              <a:avLst/>
              <a:gdLst/>
              <a:ahLst/>
              <a:cxnLst/>
              <a:rect l="0" t="0" r="0" b="0"/>
              <a:pathLst>
                <a:path w="872791" h="558987">
                  <a:moveTo>
                    <a:pt x="872791" y="329640"/>
                  </a:moveTo>
                  <a:lnTo>
                    <a:pt x="861007" y="331570"/>
                  </a:lnTo>
                  <a:lnTo>
                    <a:pt x="861007" y="221194"/>
                  </a:lnTo>
                  <a:lnTo>
                    <a:pt x="784148" y="200046"/>
                  </a:lnTo>
                  <a:lnTo>
                    <a:pt x="784148" y="172717"/>
                  </a:lnTo>
                  <a:lnTo>
                    <a:pt x="872791" y="158190"/>
                  </a:lnTo>
                  <a:close/>
                  <a:moveTo>
                    <a:pt x="825792" y="128767"/>
                  </a:moveTo>
                  <a:lnTo>
                    <a:pt x="773357" y="126548"/>
                  </a:lnTo>
                  <a:cubicBezTo>
                    <a:pt x="769373" y="120655"/>
                    <a:pt x="767186" y="117418"/>
                    <a:pt x="764999" y="114181"/>
                  </a:cubicBezTo>
                  <a:cubicBezTo>
                    <a:pt x="762812" y="110946"/>
                    <a:pt x="760625" y="107709"/>
                    <a:pt x="756641" y="101815"/>
                  </a:cubicBezTo>
                  <a:lnTo>
                    <a:pt x="825792" y="70530"/>
                  </a:lnTo>
                  <a:close/>
                  <a:moveTo>
                    <a:pt x="709202" y="61831"/>
                  </a:moveTo>
                  <a:lnTo>
                    <a:pt x="691500" y="52232"/>
                  </a:lnTo>
                  <a:lnTo>
                    <a:pt x="673798" y="42632"/>
                  </a:lnTo>
                  <a:lnTo>
                    <a:pt x="711502" y="0"/>
                  </a:lnTo>
                  <a:close/>
                  <a:moveTo>
                    <a:pt x="153938" y="64166"/>
                  </a:moveTo>
                  <a:lnTo>
                    <a:pt x="153938" y="3207"/>
                  </a:lnTo>
                  <a:lnTo>
                    <a:pt x="193597" y="45394"/>
                  </a:lnTo>
                  <a:lnTo>
                    <a:pt x="159084" y="64992"/>
                  </a:lnTo>
                  <a:close/>
                  <a:moveTo>
                    <a:pt x="97937" y="130431"/>
                  </a:moveTo>
                  <a:lnTo>
                    <a:pt x="42928" y="133398"/>
                  </a:lnTo>
                  <a:lnTo>
                    <a:pt x="42928" y="75031"/>
                  </a:lnTo>
                  <a:lnTo>
                    <a:pt x="113505" y="105512"/>
                  </a:lnTo>
                  <a:lnTo>
                    <a:pt x="109665" y="111657"/>
                  </a:lnTo>
                  <a:lnTo>
                    <a:pt x="109631" y="111712"/>
                  </a:lnTo>
                  <a:cubicBezTo>
                    <a:pt x="105493" y="118333"/>
                    <a:pt x="103814" y="121018"/>
                    <a:pt x="97937" y="130431"/>
                  </a:cubicBezTo>
                  <a:close/>
                  <a:moveTo>
                    <a:pt x="89291" y="204405"/>
                  </a:moveTo>
                  <a:lnTo>
                    <a:pt x="14695" y="226066"/>
                  </a:lnTo>
                  <a:lnTo>
                    <a:pt x="14695" y="335841"/>
                  </a:lnTo>
                  <a:lnTo>
                    <a:pt x="13005" y="336630"/>
                  </a:lnTo>
                  <a:lnTo>
                    <a:pt x="0" y="334663"/>
                  </a:lnTo>
                  <a:lnTo>
                    <a:pt x="0" y="163213"/>
                  </a:lnTo>
                  <a:lnTo>
                    <a:pt x="89291" y="176717"/>
                  </a:lnTo>
                  <a:close/>
                  <a:moveTo>
                    <a:pt x="124451" y="288031"/>
                  </a:moveTo>
                  <a:lnTo>
                    <a:pt x="97140" y="306923"/>
                  </a:lnTo>
                  <a:lnTo>
                    <a:pt x="97140" y="404841"/>
                  </a:lnTo>
                  <a:lnTo>
                    <a:pt x="88142" y="405677"/>
                  </a:lnTo>
                  <a:lnTo>
                    <a:pt x="88142" y="336643"/>
                  </a:lnTo>
                  <a:lnTo>
                    <a:pt x="44195" y="322446"/>
                  </a:lnTo>
                  <a:lnTo>
                    <a:pt x="32558" y="327789"/>
                  </a:lnTo>
                  <a:lnTo>
                    <a:pt x="32558" y="252494"/>
                  </a:lnTo>
                  <a:lnTo>
                    <a:pt x="125117" y="246683"/>
                  </a:lnTo>
                  <a:close/>
                  <a:moveTo>
                    <a:pt x="664516" y="300732"/>
                  </a:moveTo>
                  <a:lnTo>
                    <a:pt x="745439" y="323924"/>
                  </a:lnTo>
                  <a:lnTo>
                    <a:pt x="745439" y="453092"/>
                  </a:lnTo>
                  <a:lnTo>
                    <a:pt x="707994" y="452572"/>
                  </a:lnTo>
                  <a:lnTo>
                    <a:pt x="693540" y="474689"/>
                  </a:lnTo>
                  <a:lnTo>
                    <a:pt x="693540" y="480501"/>
                  </a:lnTo>
                  <a:lnTo>
                    <a:pt x="664516" y="472182"/>
                  </a:lnTo>
                  <a:close/>
                  <a:moveTo>
                    <a:pt x="538061" y="335714"/>
                  </a:moveTo>
                  <a:lnTo>
                    <a:pt x="593106" y="373347"/>
                  </a:lnTo>
                  <a:lnTo>
                    <a:pt x="593106" y="544797"/>
                  </a:lnTo>
                  <a:lnTo>
                    <a:pt x="538061" y="507164"/>
                  </a:lnTo>
                  <a:close/>
                  <a:moveTo>
                    <a:pt x="469533" y="387216"/>
                  </a:moveTo>
                  <a:lnTo>
                    <a:pt x="487081" y="341436"/>
                  </a:lnTo>
                  <a:lnTo>
                    <a:pt x="487081" y="512886"/>
                  </a:lnTo>
                  <a:lnTo>
                    <a:pt x="469533" y="558666"/>
                  </a:lnTo>
                  <a:close/>
                  <a:moveTo>
                    <a:pt x="394071" y="341967"/>
                  </a:moveTo>
                  <a:lnTo>
                    <a:pt x="413710" y="387537"/>
                  </a:lnTo>
                  <a:lnTo>
                    <a:pt x="413710" y="558987"/>
                  </a:lnTo>
                  <a:lnTo>
                    <a:pt x="394071" y="513417"/>
                  </a:lnTo>
                  <a:close/>
                  <a:moveTo>
                    <a:pt x="289543" y="375090"/>
                  </a:moveTo>
                  <a:lnTo>
                    <a:pt x="342840" y="336833"/>
                  </a:lnTo>
                  <a:lnTo>
                    <a:pt x="342840" y="508283"/>
                  </a:lnTo>
                  <a:lnTo>
                    <a:pt x="289543" y="546540"/>
                  </a:lnTo>
                  <a:close/>
                  <a:moveTo>
                    <a:pt x="751566" y="243078"/>
                  </a:moveTo>
                  <a:lnTo>
                    <a:pt x="844369" y="247820"/>
                  </a:lnTo>
                  <a:lnTo>
                    <a:pt x="844369" y="379386"/>
                  </a:lnTo>
                  <a:lnTo>
                    <a:pt x="836972" y="376558"/>
                  </a:lnTo>
                  <a:lnTo>
                    <a:pt x="799244" y="390180"/>
                  </a:lnTo>
                  <a:lnTo>
                    <a:pt x="799244" y="416965"/>
                  </a:lnTo>
                  <a:lnTo>
                    <a:pt x="782318" y="416100"/>
                  </a:lnTo>
                  <a:lnTo>
                    <a:pt x="782318" y="302980"/>
                  </a:lnTo>
                  <a:lnTo>
                    <a:pt x="751566" y="282708"/>
                  </a:lnTo>
                  <a:close/>
                  <a:moveTo>
                    <a:pt x="607851" y="170569"/>
                  </a:moveTo>
                  <a:cubicBezTo>
                    <a:pt x="607851" y="204690"/>
                    <a:pt x="567847" y="234148"/>
                    <a:pt x="509974" y="247893"/>
                  </a:cubicBezTo>
                  <a:cubicBezTo>
                    <a:pt x="487679" y="242598"/>
                    <a:pt x="462734" y="239635"/>
                    <a:pt x="436403" y="239635"/>
                  </a:cubicBezTo>
                  <a:cubicBezTo>
                    <a:pt x="410070" y="239635"/>
                    <a:pt x="385124" y="242598"/>
                    <a:pt x="362830" y="247893"/>
                  </a:cubicBezTo>
                  <a:cubicBezTo>
                    <a:pt x="304956" y="234149"/>
                    <a:pt x="264951" y="204691"/>
                    <a:pt x="264951" y="170569"/>
                  </a:cubicBezTo>
                  <a:cubicBezTo>
                    <a:pt x="264951" y="123304"/>
                    <a:pt x="341713" y="84987"/>
                    <a:pt x="436401" y="84987"/>
                  </a:cubicBezTo>
                  <a:cubicBezTo>
                    <a:pt x="531089" y="84987"/>
                    <a:pt x="607851" y="123304"/>
                    <a:pt x="607851" y="170569"/>
                  </a:cubicBezTo>
                  <a:close/>
                  <a:moveTo>
                    <a:pt x="134975" y="327437"/>
                  </a:moveTo>
                  <a:lnTo>
                    <a:pt x="214805" y="303318"/>
                  </a:lnTo>
                  <a:lnTo>
                    <a:pt x="214805" y="420489"/>
                  </a:lnTo>
                  <a:lnTo>
                    <a:pt x="192961" y="396941"/>
                  </a:lnTo>
                  <a:lnTo>
                    <a:pt x="134975" y="401759"/>
                  </a:lnTo>
                  <a:close/>
                  <a:moveTo>
                    <a:pt x="214805" y="474768"/>
                  </a:moveTo>
                  <a:lnTo>
                    <a:pt x="214805" y="420489"/>
                  </a:lnTo>
                  <a:moveTo>
                    <a:pt x="109665" y="111657"/>
                  </a:moveTo>
                  <a:cubicBezTo>
                    <a:pt x="109653" y="111675"/>
                    <a:pt x="109642" y="111693"/>
                    <a:pt x="109631" y="111712"/>
                  </a:cubicBezTo>
                  <a:moveTo>
                    <a:pt x="709202" y="61831"/>
                  </a:moveTo>
                  <a:cubicBezTo>
                    <a:pt x="700764" y="57255"/>
                    <a:pt x="696132" y="54743"/>
                    <a:pt x="691500" y="52232"/>
                  </a:cubicBezTo>
                  <a:cubicBezTo>
                    <a:pt x="686868" y="49720"/>
                    <a:pt x="682236" y="47208"/>
                    <a:pt x="673798" y="42632"/>
                  </a:cubicBezTo>
                </a:path>
              </a:pathLst>
            </a:custGeom>
            <a:noFill/>
            <a:ln w="7143">
              <a:solidFill>
                <a:srgbClr val="484848"/>
              </a:solidFill>
            </a:ln>
          </p:spPr>
          <p:txBody>
            <a:bodyPr rtlCol="0" anchor="ctr"/>
            <a:lstStyle/>
            <a:p>
              <a:pPr algn="ctr"/>
              <a:endParaRPr/>
            </a:p>
          </p:txBody>
        </p:sp>
        <p:sp>
          <p:nvSpPr>
            <p:cNvPr id="8" name="Rounded Rectangle 4">
              <a:extLst>
                <a:ext uri="{FF2B5EF4-FFF2-40B4-BE49-F238E27FC236}">
                  <a16:creationId xmlns:a16="http://schemas.microsoft.com/office/drawing/2014/main" id="{80D18783-E259-0D42-78F9-43B743235BCE}"/>
                </a:ext>
              </a:extLst>
            </p:cNvPr>
            <p:cNvSpPr/>
            <p:nvPr/>
          </p:nvSpPr>
          <p:spPr>
            <a:xfrm>
              <a:off x="2770876" y="2140200"/>
              <a:ext cx="872791" cy="434225"/>
            </a:xfrm>
            <a:custGeom>
              <a:avLst/>
              <a:gdLst/>
              <a:ahLst/>
              <a:cxnLst/>
              <a:rect l="0" t="0" r="0" b="0"/>
              <a:pathLst>
                <a:path w="872791" h="434225">
                  <a:moveTo>
                    <a:pt x="2596" y="196015"/>
                  </a:moveTo>
                  <a:cubicBezTo>
                    <a:pt x="2992" y="193895"/>
                    <a:pt x="5187" y="182123"/>
                    <a:pt x="5187" y="182123"/>
                  </a:cubicBezTo>
                  <a:lnTo>
                    <a:pt x="42928" y="180088"/>
                  </a:lnTo>
                  <a:lnTo>
                    <a:pt x="97937" y="177121"/>
                  </a:lnTo>
                  <a:cubicBezTo>
                    <a:pt x="103814" y="167707"/>
                    <a:pt x="105493" y="165022"/>
                    <a:pt x="109631" y="158400"/>
                  </a:cubicBezTo>
                  <a:cubicBezTo>
                    <a:pt x="109642" y="158382"/>
                    <a:pt x="109653" y="158364"/>
                    <a:pt x="109665" y="158346"/>
                  </a:cubicBezTo>
                  <a:lnTo>
                    <a:pt x="113505" y="152200"/>
                  </a:lnTo>
                  <a:lnTo>
                    <a:pt x="42928" y="121720"/>
                  </a:lnTo>
                  <a:lnTo>
                    <a:pt x="51753" y="113873"/>
                  </a:lnTo>
                  <a:cubicBezTo>
                    <a:pt x="57778" y="108515"/>
                    <a:pt x="59046" y="107388"/>
                    <a:pt x="70281" y="97403"/>
                  </a:cubicBezTo>
                  <a:lnTo>
                    <a:pt x="153938" y="110854"/>
                  </a:lnTo>
                  <a:lnTo>
                    <a:pt x="159084" y="111682"/>
                  </a:lnTo>
                  <a:lnTo>
                    <a:pt x="193597" y="92082"/>
                  </a:lnTo>
                  <a:lnTo>
                    <a:pt x="153938" y="49895"/>
                  </a:lnTo>
                  <a:cubicBezTo>
                    <a:pt x="161931" y="46923"/>
                    <a:pt x="166842" y="45097"/>
                    <a:pt x="170650" y="43681"/>
                  </a:cubicBezTo>
                  <a:cubicBezTo>
                    <a:pt x="178705" y="40686"/>
                    <a:pt x="181824" y="39527"/>
                    <a:pt x="198725" y="33242"/>
                  </a:cubicBezTo>
                  <a:lnTo>
                    <a:pt x="268228" y="64333"/>
                  </a:lnTo>
                  <a:cubicBezTo>
                    <a:pt x="279542" y="61739"/>
                    <a:pt x="285755" y="60314"/>
                    <a:pt x="291968" y="58889"/>
                  </a:cubicBezTo>
                  <a:cubicBezTo>
                    <a:pt x="298181" y="57463"/>
                    <a:pt x="304394" y="56038"/>
                    <a:pt x="315708" y="53443"/>
                  </a:cubicBezTo>
                  <a:lnTo>
                    <a:pt x="313819" y="6840"/>
                  </a:lnTo>
                  <a:cubicBezTo>
                    <a:pt x="328961" y="5142"/>
                    <a:pt x="335010" y="4464"/>
                    <a:pt x="341058" y="3785"/>
                  </a:cubicBezTo>
                  <a:cubicBezTo>
                    <a:pt x="347107" y="3106"/>
                    <a:pt x="353155" y="2426"/>
                    <a:pt x="368292" y="727"/>
                  </a:cubicBezTo>
                  <a:lnTo>
                    <a:pt x="406472" y="43256"/>
                  </a:lnTo>
                  <a:cubicBezTo>
                    <a:pt x="419059" y="43184"/>
                    <a:pt x="425909" y="43145"/>
                    <a:pt x="432820" y="43105"/>
                  </a:cubicBezTo>
                  <a:cubicBezTo>
                    <a:pt x="439582" y="43066"/>
                    <a:pt x="446404" y="43027"/>
                    <a:pt x="458718" y="42956"/>
                  </a:cubicBezTo>
                  <a:lnTo>
                    <a:pt x="494931" y="0"/>
                  </a:lnTo>
                  <a:cubicBezTo>
                    <a:pt x="518017" y="2310"/>
                    <a:pt x="520070" y="2516"/>
                    <a:pt x="532999" y="3812"/>
                  </a:cubicBezTo>
                  <a:cubicBezTo>
                    <a:pt x="537113" y="4225"/>
                    <a:pt x="542328" y="4748"/>
                    <a:pt x="549673" y="5483"/>
                  </a:cubicBezTo>
                  <a:lnTo>
                    <a:pt x="549934" y="52095"/>
                  </a:lnTo>
                  <a:cubicBezTo>
                    <a:pt x="561367" y="54560"/>
                    <a:pt x="567644" y="55912"/>
                    <a:pt x="573921" y="57266"/>
                  </a:cubicBezTo>
                  <a:cubicBezTo>
                    <a:pt x="580197" y="58619"/>
                    <a:pt x="586474" y="59972"/>
                    <a:pt x="597907" y="62437"/>
                  </a:cubicBezTo>
                  <a:lnTo>
                    <a:pt x="665960" y="30555"/>
                  </a:lnTo>
                  <a:cubicBezTo>
                    <a:pt x="678617" y="35037"/>
                    <a:pt x="683674" y="36829"/>
                    <a:pt x="688730" y="38620"/>
                  </a:cubicBezTo>
                  <a:cubicBezTo>
                    <a:pt x="693787" y="40411"/>
                    <a:pt x="698844" y="42204"/>
                    <a:pt x="711502" y="46688"/>
                  </a:cubicBezTo>
                  <a:lnTo>
                    <a:pt x="673798" y="89321"/>
                  </a:lnTo>
                  <a:cubicBezTo>
                    <a:pt x="682236" y="93897"/>
                    <a:pt x="686868" y="96409"/>
                    <a:pt x="691500" y="98920"/>
                  </a:cubicBezTo>
                  <a:cubicBezTo>
                    <a:pt x="696132" y="101432"/>
                    <a:pt x="700764" y="103944"/>
                    <a:pt x="709202" y="108520"/>
                  </a:cubicBezTo>
                  <a:lnTo>
                    <a:pt x="797323" y="93223"/>
                  </a:lnTo>
                  <a:cubicBezTo>
                    <a:pt x="805239" y="99895"/>
                    <a:pt x="808400" y="102559"/>
                    <a:pt x="811563" y="105225"/>
                  </a:cubicBezTo>
                  <a:cubicBezTo>
                    <a:pt x="814722" y="107889"/>
                    <a:pt x="817885" y="110554"/>
                    <a:pt x="825792" y="117219"/>
                  </a:cubicBezTo>
                  <a:lnTo>
                    <a:pt x="756641" y="148504"/>
                  </a:lnTo>
                  <a:cubicBezTo>
                    <a:pt x="760625" y="154398"/>
                    <a:pt x="762812" y="157634"/>
                    <a:pt x="764999" y="160870"/>
                  </a:cubicBezTo>
                  <a:cubicBezTo>
                    <a:pt x="767186" y="164107"/>
                    <a:pt x="769373" y="167343"/>
                    <a:pt x="773357" y="173236"/>
                  </a:cubicBezTo>
                  <a:lnTo>
                    <a:pt x="825792" y="175456"/>
                  </a:lnTo>
                  <a:lnTo>
                    <a:pt x="866313" y="177171"/>
                  </a:lnTo>
                  <a:cubicBezTo>
                    <a:pt x="868115" y="184871"/>
                    <a:pt x="868834" y="187948"/>
                    <a:pt x="869553" y="191024"/>
                  </a:cubicBezTo>
                  <a:cubicBezTo>
                    <a:pt x="870271" y="194101"/>
                    <a:pt x="870990" y="197178"/>
                    <a:pt x="872791" y="204878"/>
                  </a:cubicBezTo>
                  <a:lnTo>
                    <a:pt x="784148" y="219406"/>
                  </a:lnTo>
                  <a:cubicBezTo>
                    <a:pt x="782990" y="225599"/>
                    <a:pt x="782353" y="229001"/>
                    <a:pt x="781718" y="232402"/>
                  </a:cubicBezTo>
                  <a:cubicBezTo>
                    <a:pt x="781082" y="235803"/>
                    <a:pt x="780447" y="239204"/>
                    <a:pt x="779287" y="245398"/>
                  </a:cubicBezTo>
                  <a:lnTo>
                    <a:pt x="784148" y="246735"/>
                  </a:lnTo>
                  <a:lnTo>
                    <a:pt x="861007" y="267883"/>
                  </a:lnTo>
                  <a:cubicBezTo>
                    <a:pt x="856387" y="275280"/>
                    <a:pt x="854538" y="278236"/>
                    <a:pt x="852691" y="281192"/>
                  </a:cubicBezTo>
                  <a:cubicBezTo>
                    <a:pt x="850841" y="284149"/>
                    <a:pt x="848994" y="287105"/>
                    <a:pt x="844369" y="294509"/>
                  </a:cubicBezTo>
                  <a:lnTo>
                    <a:pt x="751566" y="289767"/>
                  </a:lnTo>
                  <a:cubicBezTo>
                    <a:pt x="745458" y="295196"/>
                    <a:pt x="742108" y="298175"/>
                    <a:pt x="738754" y="301155"/>
                  </a:cubicBezTo>
                  <a:cubicBezTo>
                    <a:pt x="735408" y="304129"/>
                    <a:pt x="732059" y="307106"/>
                    <a:pt x="725966" y="312522"/>
                  </a:cubicBezTo>
                  <a:lnTo>
                    <a:pt x="782318" y="349669"/>
                  </a:lnTo>
                  <a:lnTo>
                    <a:pt x="770850" y="356181"/>
                  </a:lnTo>
                  <a:cubicBezTo>
                    <a:pt x="762344" y="361010"/>
                    <a:pt x="760848" y="361860"/>
                    <a:pt x="745439" y="370612"/>
                  </a:cubicBezTo>
                  <a:lnTo>
                    <a:pt x="664516" y="347421"/>
                  </a:lnTo>
                  <a:cubicBezTo>
                    <a:pt x="659032" y="349460"/>
                    <a:pt x="654907" y="350995"/>
                    <a:pt x="651393" y="352302"/>
                  </a:cubicBezTo>
                  <a:cubicBezTo>
                    <a:pt x="651036" y="352435"/>
                    <a:pt x="650687" y="352565"/>
                    <a:pt x="650342" y="352693"/>
                  </a:cubicBezTo>
                  <a:cubicBezTo>
                    <a:pt x="641709" y="355904"/>
                    <a:pt x="636541" y="357826"/>
                    <a:pt x="622604" y="363009"/>
                  </a:cubicBezTo>
                  <a:lnTo>
                    <a:pt x="643842" y="408397"/>
                  </a:lnTo>
                  <a:lnTo>
                    <a:pt x="593106" y="420036"/>
                  </a:lnTo>
                  <a:lnTo>
                    <a:pt x="538061" y="382403"/>
                  </a:lnTo>
                  <a:cubicBezTo>
                    <a:pt x="530671" y="383232"/>
                    <a:pt x="525307" y="383834"/>
                    <a:pt x="520738" y="384347"/>
                  </a:cubicBezTo>
                  <a:cubicBezTo>
                    <a:pt x="517797" y="384677"/>
                    <a:pt x="515184" y="384970"/>
                    <a:pt x="512571" y="385264"/>
                  </a:cubicBezTo>
                  <a:cubicBezTo>
                    <a:pt x="505901" y="386013"/>
                    <a:pt x="499230" y="386761"/>
                    <a:pt x="487081" y="388124"/>
                  </a:cubicBezTo>
                  <a:lnTo>
                    <a:pt x="469533" y="433904"/>
                  </a:lnTo>
                  <a:lnTo>
                    <a:pt x="413710" y="434225"/>
                  </a:lnTo>
                  <a:lnTo>
                    <a:pt x="394071" y="388656"/>
                  </a:lnTo>
                  <a:cubicBezTo>
                    <a:pt x="381862" y="387433"/>
                    <a:pt x="375159" y="386761"/>
                    <a:pt x="368456" y="386089"/>
                  </a:cubicBezTo>
                  <a:cubicBezTo>
                    <a:pt x="361752" y="385417"/>
                    <a:pt x="355050" y="384746"/>
                    <a:pt x="342840" y="383523"/>
                  </a:cubicBezTo>
                  <a:lnTo>
                    <a:pt x="289543" y="421779"/>
                  </a:lnTo>
                  <a:lnTo>
                    <a:pt x="238285" y="410728"/>
                  </a:lnTo>
                  <a:lnTo>
                    <a:pt x="257425" y="365108"/>
                  </a:lnTo>
                  <a:cubicBezTo>
                    <a:pt x="247269" y="361509"/>
                    <a:pt x="241693" y="359533"/>
                    <a:pt x="236116" y="357558"/>
                  </a:cubicBezTo>
                  <a:cubicBezTo>
                    <a:pt x="230539" y="355582"/>
                    <a:pt x="224961" y="353606"/>
                    <a:pt x="214805" y="350007"/>
                  </a:cubicBezTo>
                  <a:lnTo>
                    <a:pt x="134975" y="374125"/>
                  </a:lnTo>
                  <a:cubicBezTo>
                    <a:pt x="124460" y="368425"/>
                    <a:pt x="120259" y="366146"/>
                    <a:pt x="116058" y="363869"/>
                  </a:cubicBezTo>
                  <a:cubicBezTo>
                    <a:pt x="111856" y="361590"/>
                    <a:pt x="107655" y="359312"/>
                    <a:pt x="97140" y="353611"/>
                  </a:cubicBezTo>
                  <a:lnTo>
                    <a:pt x="124451" y="334719"/>
                  </a:lnTo>
                  <a:lnTo>
                    <a:pt x="151762" y="315827"/>
                  </a:lnTo>
                  <a:cubicBezTo>
                    <a:pt x="145404" y="310468"/>
                    <a:pt x="141917" y="307529"/>
                    <a:pt x="138425" y="304587"/>
                  </a:cubicBezTo>
                  <a:cubicBezTo>
                    <a:pt x="134944" y="301653"/>
                    <a:pt x="131458" y="298716"/>
                    <a:pt x="125117" y="293371"/>
                  </a:cubicBezTo>
                  <a:lnTo>
                    <a:pt x="32558" y="299183"/>
                  </a:lnTo>
                  <a:cubicBezTo>
                    <a:pt x="26474" y="290183"/>
                    <a:pt x="24867" y="287806"/>
                    <a:pt x="22252" y="283935"/>
                  </a:cubicBezTo>
                  <a:cubicBezTo>
                    <a:pt x="20598" y="281488"/>
                    <a:pt x="18541" y="278445"/>
                    <a:pt x="14695" y="272755"/>
                  </a:cubicBezTo>
                  <a:lnTo>
                    <a:pt x="89291" y="251095"/>
                  </a:lnTo>
                  <a:lnTo>
                    <a:pt x="95351" y="249334"/>
                  </a:lnTo>
                  <a:cubicBezTo>
                    <a:pt x="93907" y="243156"/>
                    <a:pt x="93114" y="239763"/>
                    <a:pt x="92321" y="236370"/>
                  </a:cubicBezTo>
                  <a:cubicBezTo>
                    <a:pt x="91527" y="232977"/>
                    <a:pt x="90735" y="229584"/>
                    <a:pt x="89291" y="223406"/>
                  </a:cubicBezTo>
                  <a:lnTo>
                    <a:pt x="0" y="209902"/>
                  </a:lnTo>
                  <a:cubicBezTo>
                    <a:pt x="1443" y="202184"/>
                    <a:pt x="2020" y="199100"/>
                    <a:pt x="2596" y="196015"/>
                  </a:cubicBezTo>
                  <a:close/>
                  <a:moveTo>
                    <a:pt x="607840" y="217112"/>
                  </a:moveTo>
                  <a:cubicBezTo>
                    <a:pt x="607840" y="169847"/>
                    <a:pt x="531077" y="131530"/>
                    <a:pt x="436390" y="131530"/>
                  </a:cubicBezTo>
                  <a:cubicBezTo>
                    <a:pt x="341702" y="131530"/>
                    <a:pt x="264940" y="169847"/>
                    <a:pt x="264940" y="217112"/>
                  </a:cubicBezTo>
                  <a:cubicBezTo>
                    <a:pt x="264940" y="264377"/>
                    <a:pt x="341702" y="302694"/>
                    <a:pt x="436390" y="302694"/>
                  </a:cubicBezTo>
                  <a:cubicBezTo>
                    <a:pt x="531077" y="302694"/>
                    <a:pt x="607840" y="264377"/>
                    <a:pt x="607840" y="217112"/>
                  </a:cubicBezTo>
                  <a:close/>
                  <a:moveTo>
                    <a:pt x="109631" y="158400"/>
                  </a:moveTo>
                  <a:lnTo>
                    <a:pt x="109665" y="158346"/>
                  </a:lnTo>
                  <a:moveTo>
                    <a:pt x="709202" y="108520"/>
                  </a:moveTo>
                  <a:lnTo>
                    <a:pt x="691500" y="98920"/>
                  </a:lnTo>
                  <a:lnTo>
                    <a:pt x="673798" y="89321"/>
                  </a:lnTo>
                  <a:moveTo>
                    <a:pt x="784148" y="219406"/>
                  </a:moveTo>
                  <a:lnTo>
                    <a:pt x="781718" y="232402"/>
                  </a:lnTo>
                  <a:moveTo>
                    <a:pt x="650342" y="352693"/>
                  </a:moveTo>
                  <a:lnTo>
                    <a:pt x="651393" y="352302"/>
                  </a:lnTo>
                  <a:lnTo>
                    <a:pt x="664516" y="347421"/>
                  </a:lnTo>
                  <a:moveTo>
                    <a:pt x="520738" y="384347"/>
                  </a:moveTo>
                  <a:lnTo>
                    <a:pt x="512571" y="385264"/>
                  </a:lnTo>
                  <a:moveTo>
                    <a:pt x="342840" y="383523"/>
                  </a:moveTo>
                  <a:lnTo>
                    <a:pt x="368456" y="386089"/>
                  </a:lnTo>
                  <a:lnTo>
                    <a:pt x="394071" y="388656"/>
                  </a:lnTo>
                  <a:moveTo>
                    <a:pt x="214805" y="350007"/>
                  </a:moveTo>
                  <a:lnTo>
                    <a:pt x="236116" y="357558"/>
                  </a:lnTo>
                  <a:lnTo>
                    <a:pt x="257425" y="365108"/>
                  </a:lnTo>
                  <a:moveTo>
                    <a:pt x="97140" y="353611"/>
                  </a:moveTo>
                  <a:lnTo>
                    <a:pt x="116058" y="363869"/>
                  </a:lnTo>
                  <a:lnTo>
                    <a:pt x="134975" y="374125"/>
                  </a:lnTo>
                  <a:moveTo>
                    <a:pt x="22252" y="283935"/>
                  </a:moveTo>
                  <a:lnTo>
                    <a:pt x="14695" y="272755"/>
                  </a:lnTo>
                  <a:moveTo>
                    <a:pt x="89291" y="223406"/>
                  </a:moveTo>
                  <a:lnTo>
                    <a:pt x="92321" y="236370"/>
                  </a:lnTo>
                  <a:lnTo>
                    <a:pt x="95351" y="249334"/>
                  </a:lnTo>
                </a:path>
              </a:pathLst>
            </a:custGeom>
            <a:noFill/>
            <a:ln w="7143">
              <a:solidFill>
                <a:srgbClr val="484848"/>
              </a:solidFill>
            </a:ln>
          </p:spPr>
          <p:txBody>
            <a:bodyPr rtlCol="0" anchor="ctr"/>
            <a:lstStyle/>
            <a:p>
              <a:pPr algn="ctr"/>
              <a:endParaRPr/>
            </a:p>
          </p:txBody>
        </p:sp>
      </p:grpSp>
      <p:grpSp>
        <p:nvGrpSpPr>
          <p:cNvPr id="9" name="Group 9">
            <a:extLst>
              <a:ext uri="{FF2B5EF4-FFF2-40B4-BE49-F238E27FC236}">
                <a16:creationId xmlns:a16="http://schemas.microsoft.com/office/drawing/2014/main" id="{678C11C0-5617-020B-B118-272D9DD7331F}"/>
              </a:ext>
            </a:extLst>
          </p:cNvPr>
          <p:cNvGrpSpPr/>
          <p:nvPr/>
        </p:nvGrpSpPr>
        <p:grpSpPr>
          <a:xfrm>
            <a:off x="8685220" y="3425870"/>
            <a:ext cx="746118" cy="482684"/>
            <a:chOff x="3977227" y="2287333"/>
            <a:chExt cx="746118" cy="482684"/>
          </a:xfrm>
        </p:grpSpPr>
        <p:sp>
          <p:nvSpPr>
            <p:cNvPr id="10" name="Rounded Rectangle 6">
              <a:extLst>
                <a:ext uri="{FF2B5EF4-FFF2-40B4-BE49-F238E27FC236}">
                  <a16:creationId xmlns:a16="http://schemas.microsoft.com/office/drawing/2014/main" id="{1AF62081-B882-9DCB-F512-5C93B1F0CC88}"/>
                </a:ext>
              </a:extLst>
            </p:cNvPr>
            <p:cNvSpPr/>
            <p:nvPr/>
          </p:nvSpPr>
          <p:spPr>
            <a:xfrm>
              <a:off x="3999784" y="2477387"/>
              <a:ext cx="700528" cy="292627"/>
            </a:xfrm>
            <a:custGeom>
              <a:avLst/>
              <a:gdLst/>
              <a:ahLst/>
              <a:cxnLst/>
              <a:rect l="0" t="0" r="0" b="0"/>
              <a:pathLst>
                <a:path w="700528" h="292627">
                  <a:moveTo>
                    <a:pt x="0" y="163141"/>
                  </a:moveTo>
                  <a:lnTo>
                    <a:pt x="0" y="97567"/>
                  </a:lnTo>
                  <a:lnTo>
                    <a:pt x="0" y="57465"/>
                  </a:lnTo>
                  <a:cubicBezTo>
                    <a:pt x="5661" y="63670"/>
                    <a:pt x="8216" y="66471"/>
                    <a:pt x="10741" y="69239"/>
                  </a:cubicBezTo>
                  <a:lnTo>
                    <a:pt x="10811" y="69317"/>
                  </a:lnTo>
                  <a:lnTo>
                    <a:pt x="10873" y="69384"/>
                  </a:lnTo>
                  <a:cubicBezTo>
                    <a:pt x="13402" y="72157"/>
                    <a:pt x="15956" y="74956"/>
                    <a:pt x="21625" y="81170"/>
                  </a:cubicBezTo>
                  <a:lnTo>
                    <a:pt x="21625" y="162858"/>
                  </a:lnTo>
                  <a:close/>
                  <a:moveTo>
                    <a:pt x="129252" y="136990"/>
                  </a:moveTo>
                  <a:lnTo>
                    <a:pt x="129252" y="72354"/>
                  </a:lnTo>
                  <a:cubicBezTo>
                    <a:pt x="139706" y="78386"/>
                    <a:pt x="144233" y="81000"/>
                    <a:pt x="152215" y="85608"/>
                  </a:cubicBezTo>
                  <a:lnTo>
                    <a:pt x="159403" y="89758"/>
                  </a:lnTo>
                  <a:close/>
                  <a:moveTo>
                    <a:pt x="126314" y="255893"/>
                  </a:moveTo>
                  <a:lnTo>
                    <a:pt x="126314" y="186896"/>
                  </a:lnTo>
                  <a:lnTo>
                    <a:pt x="126314" y="141592"/>
                  </a:lnTo>
                  <a:cubicBezTo>
                    <a:pt x="141899" y="146601"/>
                    <a:pt x="145882" y="147881"/>
                    <a:pt x="153852" y="150443"/>
                  </a:cubicBezTo>
                  <a:lnTo>
                    <a:pt x="154102" y="150523"/>
                  </a:lnTo>
                  <a:lnTo>
                    <a:pt x="170205" y="155700"/>
                  </a:lnTo>
                  <a:lnTo>
                    <a:pt x="170205" y="270001"/>
                  </a:lnTo>
                  <a:lnTo>
                    <a:pt x="154102" y="264824"/>
                  </a:lnTo>
                  <a:cubicBezTo>
                    <a:pt x="145963" y="262208"/>
                    <a:pt x="142061" y="260953"/>
                    <a:pt x="126314" y="255893"/>
                  </a:cubicBezTo>
                  <a:close/>
                  <a:moveTo>
                    <a:pt x="251208" y="233568"/>
                  </a:moveTo>
                  <a:lnTo>
                    <a:pt x="251208" y="119267"/>
                  </a:lnTo>
                  <a:lnTo>
                    <a:pt x="273308" y="122518"/>
                  </a:lnTo>
                  <a:lnTo>
                    <a:pt x="295445" y="125774"/>
                  </a:lnTo>
                  <a:lnTo>
                    <a:pt x="295445" y="240075"/>
                  </a:lnTo>
                  <a:lnTo>
                    <a:pt x="273308" y="236819"/>
                  </a:lnTo>
                  <a:close/>
                  <a:moveTo>
                    <a:pt x="404662" y="240140"/>
                  </a:moveTo>
                  <a:lnTo>
                    <a:pt x="404662" y="125839"/>
                  </a:lnTo>
                  <a:lnTo>
                    <a:pt x="405363" y="125737"/>
                  </a:lnTo>
                  <a:cubicBezTo>
                    <a:pt x="424182" y="122994"/>
                    <a:pt x="429788" y="122178"/>
                    <a:pt x="448941" y="119384"/>
                  </a:cubicBezTo>
                  <a:lnTo>
                    <a:pt x="448941" y="233685"/>
                  </a:lnTo>
                  <a:cubicBezTo>
                    <a:pt x="429788" y="236479"/>
                    <a:pt x="424182" y="237295"/>
                    <a:pt x="405363" y="240037"/>
                  </a:cubicBezTo>
                  <a:close/>
                  <a:moveTo>
                    <a:pt x="571182" y="116938"/>
                  </a:moveTo>
                  <a:lnTo>
                    <a:pt x="557432" y="116114"/>
                  </a:lnTo>
                  <a:lnTo>
                    <a:pt x="540924" y="89988"/>
                  </a:lnTo>
                  <a:lnTo>
                    <a:pt x="571182" y="72620"/>
                  </a:lnTo>
                  <a:close/>
                  <a:moveTo>
                    <a:pt x="697654" y="61991"/>
                  </a:moveTo>
                  <a:lnTo>
                    <a:pt x="696910" y="61805"/>
                  </a:lnTo>
                  <a:lnTo>
                    <a:pt x="700528" y="57883"/>
                  </a:lnTo>
                  <a:lnTo>
                    <a:pt x="700528" y="60968"/>
                  </a:lnTo>
                  <a:close/>
                  <a:moveTo>
                    <a:pt x="623346" y="25845"/>
                  </a:moveTo>
                  <a:lnTo>
                    <a:pt x="616714" y="23092"/>
                  </a:lnTo>
                  <a:cubicBezTo>
                    <a:pt x="618334" y="17523"/>
                    <a:pt x="619308" y="14181"/>
                    <a:pt x="620358" y="10580"/>
                  </a:cubicBezTo>
                  <a:cubicBezTo>
                    <a:pt x="621188" y="7734"/>
                    <a:pt x="622065" y="4726"/>
                    <a:pt x="623346" y="327"/>
                  </a:cubicBezTo>
                  <a:close/>
                  <a:moveTo>
                    <a:pt x="77524" y="25455"/>
                  </a:moveTo>
                  <a:lnTo>
                    <a:pt x="77524" y="0"/>
                  </a:lnTo>
                  <a:cubicBezTo>
                    <a:pt x="78947" y="4985"/>
                    <a:pt x="79860" y="8185"/>
                    <a:pt x="80773" y="11386"/>
                  </a:cubicBezTo>
                  <a:cubicBezTo>
                    <a:pt x="81687" y="14586"/>
                    <a:pt x="82600" y="17787"/>
                    <a:pt x="84022" y="22773"/>
                  </a:cubicBezTo>
                  <a:close/>
                  <a:moveTo>
                    <a:pt x="323789" y="292594"/>
                  </a:moveTo>
                  <a:lnTo>
                    <a:pt x="323789" y="178293"/>
                  </a:lnTo>
                  <a:lnTo>
                    <a:pt x="356475" y="178314"/>
                  </a:lnTo>
                  <a:lnTo>
                    <a:pt x="375997" y="178326"/>
                  </a:lnTo>
                  <a:lnTo>
                    <a:pt x="375997" y="292627"/>
                  </a:lnTo>
                  <a:lnTo>
                    <a:pt x="356475" y="292615"/>
                  </a:lnTo>
                  <a:close/>
                  <a:moveTo>
                    <a:pt x="295445" y="240075"/>
                  </a:moveTo>
                  <a:cubicBezTo>
                    <a:pt x="285750" y="238649"/>
                    <a:pt x="279531" y="237735"/>
                    <a:pt x="273308" y="236819"/>
                  </a:cubicBezTo>
                  <a:cubicBezTo>
                    <a:pt x="267097" y="235905"/>
                    <a:pt x="260884" y="234991"/>
                    <a:pt x="251208" y="233568"/>
                  </a:cubicBezTo>
                  <a:moveTo>
                    <a:pt x="154102" y="264824"/>
                  </a:moveTo>
                  <a:cubicBezTo>
                    <a:pt x="157953" y="266062"/>
                    <a:pt x="162752" y="267605"/>
                    <a:pt x="170205" y="270001"/>
                  </a:cubicBezTo>
                  <a:moveTo>
                    <a:pt x="251208" y="119267"/>
                  </a:moveTo>
                  <a:cubicBezTo>
                    <a:pt x="260884" y="120690"/>
                    <a:pt x="267097" y="121604"/>
                    <a:pt x="273308" y="122518"/>
                  </a:cubicBezTo>
                  <a:cubicBezTo>
                    <a:pt x="279531" y="123434"/>
                    <a:pt x="285750" y="124348"/>
                    <a:pt x="295445" y="125774"/>
                  </a:cubicBezTo>
                  <a:moveTo>
                    <a:pt x="153852" y="150443"/>
                  </a:moveTo>
                  <a:cubicBezTo>
                    <a:pt x="153935" y="150470"/>
                    <a:pt x="154018" y="150496"/>
                    <a:pt x="154102" y="150523"/>
                  </a:cubicBezTo>
                  <a:cubicBezTo>
                    <a:pt x="157953" y="151761"/>
                    <a:pt x="162752" y="153304"/>
                    <a:pt x="170205" y="155700"/>
                  </a:cubicBezTo>
                  <a:moveTo>
                    <a:pt x="10873" y="69384"/>
                  </a:moveTo>
                  <a:cubicBezTo>
                    <a:pt x="10852" y="69362"/>
                    <a:pt x="10832" y="69339"/>
                    <a:pt x="10811" y="69317"/>
                  </a:cubicBezTo>
                  <a:cubicBezTo>
                    <a:pt x="10788" y="69290"/>
                    <a:pt x="10764" y="69264"/>
                    <a:pt x="10741" y="69239"/>
                  </a:cubicBezTo>
                </a:path>
              </a:pathLst>
            </a:custGeom>
            <a:noFill/>
            <a:ln w="7143">
              <a:solidFill>
                <a:srgbClr val="484848"/>
              </a:solidFill>
            </a:ln>
          </p:spPr>
          <p:txBody>
            <a:bodyPr rtlCol="0" anchor="ctr"/>
            <a:lstStyle/>
            <a:p>
              <a:pPr algn="ctr"/>
              <a:endParaRPr/>
            </a:p>
          </p:txBody>
        </p:sp>
        <p:sp>
          <p:nvSpPr>
            <p:cNvPr id="11" name="Rounded Rectangle 7">
              <a:extLst>
                <a:ext uri="{FF2B5EF4-FFF2-40B4-BE49-F238E27FC236}">
                  <a16:creationId xmlns:a16="http://schemas.microsoft.com/office/drawing/2014/main" id="{F3D43228-F03F-053B-4C95-53D74CF36E7A}"/>
                </a:ext>
              </a:extLst>
            </p:cNvPr>
            <p:cNvSpPr/>
            <p:nvPr/>
          </p:nvSpPr>
          <p:spPr>
            <a:xfrm>
              <a:off x="3977227" y="2357403"/>
              <a:ext cx="746118" cy="412614"/>
            </a:xfrm>
            <a:custGeom>
              <a:avLst/>
              <a:gdLst/>
              <a:ahLst/>
              <a:cxnLst/>
              <a:rect l="0" t="0" r="0" b="0"/>
              <a:pathLst>
                <a:path w="746118" h="412614">
                  <a:moveTo>
                    <a:pt x="74252" y="68579"/>
                  </a:moveTo>
                  <a:lnTo>
                    <a:pt x="74252" y="0"/>
                  </a:lnTo>
                  <a:lnTo>
                    <a:pt x="135013" y="45160"/>
                  </a:lnTo>
                  <a:lnTo>
                    <a:pt x="127914" y="52884"/>
                  </a:lnTo>
                  <a:cubicBezTo>
                    <a:pt x="124206" y="56918"/>
                    <a:pt x="121281" y="60100"/>
                    <a:pt x="115790" y="66073"/>
                  </a:cubicBezTo>
                  <a:close/>
                  <a:moveTo>
                    <a:pt x="100085" y="145442"/>
                  </a:moveTo>
                  <a:lnTo>
                    <a:pt x="22560" y="177452"/>
                  </a:lnTo>
                  <a:lnTo>
                    <a:pt x="22560" y="217554"/>
                  </a:lnTo>
                  <a:lnTo>
                    <a:pt x="0" y="212684"/>
                  </a:lnTo>
                  <a:lnTo>
                    <a:pt x="0" y="98383"/>
                  </a:lnTo>
                  <a:lnTo>
                    <a:pt x="100085" y="119987"/>
                  </a:lnTo>
                  <a:close/>
                  <a:moveTo>
                    <a:pt x="151813" y="256233"/>
                  </a:moveTo>
                  <a:lnTo>
                    <a:pt x="148875" y="260836"/>
                  </a:lnTo>
                  <a:lnTo>
                    <a:pt x="148875" y="306140"/>
                  </a:lnTo>
                  <a:lnTo>
                    <a:pt x="115947" y="308836"/>
                  </a:lnTo>
                  <a:lnTo>
                    <a:pt x="115947" y="304178"/>
                  </a:lnTo>
                  <a:lnTo>
                    <a:pt x="101437" y="282075"/>
                  </a:lnTo>
                  <a:lnTo>
                    <a:pt x="44186" y="282857"/>
                  </a:lnTo>
                  <a:lnTo>
                    <a:pt x="44186" y="200413"/>
                  </a:lnTo>
                  <a:lnTo>
                    <a:pt x="151813" y="191598"/>
                  </a:lnTo>
                  <a:close/>
                  <a:moveTo>
                    <a:pt x="192765" y="275687"/>
                  </a:moveTo>
                  <a:lnTo>
                    <a:pt x="273769" y="239254"/>
                  </a:lnTo>
                  <a:lnTo>
                    <a:pt x="273769" y="353555"/>
                  </a:lnTo>
                  <a:lnTo>
                    <a:pt x="192765" y="389988"/>
                  </a:lnTo>
                  <a:close/>
                  <a:moveTo>
                    <a:pt x="318005" y="245762"/>
                  </a:moveTo>
                  <a:lnTo>
                    <a:pt x="346350" y="298281"/>
                  </a:lnTo>
                  <a:lnTo>
                    <a:pt x="346350" y="412582"/>
                  </a:lnTo>
                  <a:lnTo>
                    <a:pt x="318005" y="360063"/>
                  </a:lnTo>
                  <a:close/>
                  <a:moveTo>
                    <a:pt x="398558" y="298313"/>
                  </a:moveTo>
                  <a:lnTo>
                    <a:pt x="427222" y="245826"/>
                  </a:lnTo>
                  <a:lnTo>
                    <a:pt x="427222" y="360127"/>
                  </a:lnTo>
                  <a:lnTo>
                    <a:pt x="398558" y="412614"/>
                  </a:lnTo>
                  <a:close/>
                  <a:moveTo>
                    <a:pt x="547886" y="112515"/>
                  </a:moveTo>
                  <a:cubicBezTo>
                    <a:pt x="547886" y="134480"/>
                    <a:pt x="531308" y="154512"/>
                    <a:pt x="504056" y="169665"/>
                  </a:cubicBezTo>
                  <a:cubicBezTo>
                    <a:pt x="472668" y="152212"/>
                    <a:pt x="427120" y="141233"/>
                    <a:pt x="376436" y="141233"/>
                  </a:cubicBezTo>
                  <a:cubicBezTo>
                    <a:pt x="325752" y="141233"/>
                    <a:pt x="280203" y="152212"/>
                    <a:pt x="248815" y="169665"/>
                  </a:cubicBezTo>
                  <a:cubicBezTo>
                    <a:pt x="221564" y="154512"/>
                    <a:pt x="204986" y="134480"/>
                    <a:pt x="204986" y="112515"/>
                  </a:cubicBezTo>
                  <a:cubicBezTo>
                    <a:pt x="204986" y="65250"/>
                    <a:pt x="281748" y="26932"/>
                    <a:pt x="376436" y="26932"/>
                  </a:cubicBezTo>
                  <a:cubicBezTo>
                    <a:pt x="471123" y="26932"/>
                    <a:pt x="547886" y="65250"/>
                    <a:pt x="547886" y="112515"/>
                  </a:cubicBezTo>
                  <a:close/>
                  <a:moveTo>
                    <a:pt x="471501" y="239371"/>
                  </a:moveTo>
                  <a:lnTo>
                    <a:pt x="521701" y="262063"/>
                  </a:lnTo>
                  <a:lnTo>
                    <a:pt x="521701" y="321060"/>
                  </a:lnTo>
                  <a:lnTo>
                    <a:pt x="508321" y="323178"/>
                  </a:lnTo>
                  <a:lnTo>
                    <a:pt x="508321" y="370322"/>
                  </a:lnTo>
                  <a:lnTo>
                    <a:pt x="471501" y="353672"/>
                  </a:lnTo>
                  <a:close/>
                  <a:moveTo>
                    <a:pt x="602475" y="237394"/>
                  </a:moveTo>
                  <a:lnTo>
                    <a:pt x="593743" y="236855"/>
                  </a:lnTo>
                  <a:lnTo>
                    <a:pt x="593743" y="192607"/>
                  </a:lnTo>
                  <a:lnTo>
                    <a:pt x="602475" y="193341"/>
                  </a:lnTo>
                  <a:close/>
                  <a:moveTo>
                    <a:pt x="746118" y="172615"/>
                  </a:moveTo>
                  <a:lnTo>
                    <a:pt x="723088" y="180939"/>
                  </a:lnTo>
                  <a:lnTo>
                    <a:pt x="723088" y="177870"/>
                  </a:lnTo>
                  <a:lnTo>
                    <a:pt x="645906" y="145832"/>
                  </a:lnTo>
                  <a:lnTo>
                    <a:pt x="645906" y="120315"/>
                  </a:lnTo>
                  <a:lnTo>
                    <a:pt x="746118" y="98832"/>
                  </a:lnTo>
                  <a:close/>
                  <a:moveTo>
                    <a:pt x="672455" y="68965"/>
                  </a:moveTo>
                  <a:lnTo>
                    <a:pt x="630524" y="66384"/>
                  </a:lnTo>
                  <a:lnTo>
                    <a:pt x="622155" y="57211"/>
                  </a:lnTo>
                  <a:cubicBezTo>
                    <a:pt x="619042" y="53800"/>
                    <a:pt x="616215" y="50701"/>
                    <a:pt x="611424" y="45448"/>
                  </a:cubicBezTo>
                  <a:lnTo>
                    <a:pt x="672455" y="358"/>
                  </a:lnTo>
                  <a:close/>
                  <a:moveTo>
                    <a:pt x="346332" y="412582"/>
                  </a:moveTo>
                  <a:lnTo>
                    <a:pt x="346350" y="412582"/>
                  </a:lnTo>
                  <a:moveTo>
                    <a:pt x="427924" y="360024"/>
                  </a:moveTo>
                  <a:lnTo>
                    <a:pt x="427222" y="360127"/>
                  </a:lnTo>
                  <a:moveTo>
                    <a:pt x="346350" y="298281"/>
                  </a:moveTo>
                  <a:lnTo>
                    <a:pt x="346332" y="298282"/>
                  </a:lnTo>
                  <a:moveTo>
                    <a:pt x="127914" y="52884"/>
                  </a:moveTo>
                  <a:cubicBezTo>
                    <a:pt x="129889" y="50735"/>
                    <a:pt x="132086" y="48344"/>
                    <a:pt x="135013" y="45160"/>
                  </a:cubicBezTo>
                  <a:moveTo>
                    <a:pt x="630524" y="66384"/>
                  </a:moveTo>
                  <a:cubicBezTo>
                    <a:pt x="626955" y="62471"/>
                    <a:pt x="624476" y="59754"/>
                    <a:pt x="622155" y="57211"/>
                  </a:cubicBezTo>
                  <a:moveTo>
                    <a:pt x="427222" y="245826"/>
                  </a:moveTo>
                  <a:lnTo>
                    <a:pt x="427924" y="245724"/>
                  </a:lnTo>
                </a:path>
              </a:pathLst>
            </a:custGeom>
            <a:noFill/>
            <a:ln w="7143">
              <a:solidFill>
                <a:srgbClr val="484848"/>
              </a:solidFill>
            </a:ln>
          </p:spPr>
          <p:txBody>
            <a:bodyPr rtlCol="0" anchor="ctr"/>
            <a:lstStyle/>
            <a:p>
              <a:pPr algn="ctr"/>
              <a:endParaRPr/>
            </a:p>
          </p:txBody>
        </p:sp>
        <p:sp>
          <p:nvSpPr>
            <p:cNvPr id="12" name="Rounded Rectangle 8">
              <a:extLst>
                <a:ext uri="{FF2B5EF4-FFF2-40B4-BE49-F238E27FC236}">
                  <a16:creationId xmlns:a16="http://schemas.microsoft.com/office/drawing/2014/main" id="{BA49F901-DDCC-BA78-397D-E2D6880A5484}"/>
                </a:ext>
              </a:extLst>
            </p:cNvPr>
            <p:cNvSpPr/>
            <p:nvPr/>
          </p:nvSpPr>
          <p:spPr>
            <a:xfrm>
              <a:off x="3977227" y="2287333"/>
              <a:ext cx="746118" cy="368381"/>
            </a:xfrm>
            <a:custGeom>
              <a:avLst/>
              <a:gdLst/>
              <a:ahLst/>
              <a:cxnLst/>
              <a:rect l="0" t="0" r="0" b="0"/>
              <a:pathLst>
                <a:path w="746118" h="368381">
                  <a:moveTo>
                    <a:pt x="379035" y="368369"/>
                  </a:moveTo>
                  <a:cubicBezTo>
                    <a:pt x="369593" y="368364"/>
                    <a:pt x="364833" y="368361"/>
                    <a:pt x="346332" y="368350"/>
                  </a:cubicBezTo>
                  <a:lnTo>
                    <a:pt x="346350" y="368348"/>
                  </a:lnTo>
                  <a:lnTo>
                    <a:pt x="318005" y="315829"/>
                  </a:lnTo>
                  <a:cubicBezTo>
                    <a:pt x="308310" y="314404"/>
                    <a:pt x="302092" y="313489"/>
                    <a:pt x="295868" y="312573"/>
                  </a:cubicBezTo>
                  <a:cubicBezTo>
                    <a:pt x="289658" y="311659"/>
                    <a:pt x="283443" y="310745"/>
                    <a:pt x="273769" y="309322"/>
                  </a:cubicBezTo>
                  <a:lnTo>
                    <a:pt x="192765" y="345755"/>
                  </a:lnTo>
                  <a:cubicBezTo>
                    <a:pt x="185313" y="343360"/>
                    <a:pt x="180513" y="341817"/>
                    <a:pt x="176663" y="340579"/>
                  </a:cubicBezTo>
                  <a:cubicBezTo>
                    <a:pt x="176579" y="340552"/>
                    <a:pt x="176496" y="340525"/>
                    <a:pt x="176413" y="340498"/>
                  </a:cubicBezTo>
                  <a:cubicBezTo>
                    <a:pt x="168443" y="337936"/>
                    <a:pt x="164460" y="336656"/>
                    <a:pt x="148875" y="331648"/>
                  </a:cubicBezTo>
                  <a:lnTo>
                    <a:pt x="151813" y="327045"/>
                  </a:lnTo>
                  <a:lnTo>
                    <a:pt x="181964" y="279814"/>
                  </a:lnTo>
                  <a:lnTo>
                    <a:pt x="174775" y="275663"/>
                  </a:lnTo>
                  <a:cubicBezTo>
                    <a:pt x="166794" y="271055"/>
                    <a:pt x="162267" y="268442"/>
                    <a:pt x="151813" y="262410"/>
                  </a:cubicBezTo>
                  <a:lnTo>
                    <a:pt x="44186" y="271226"/>
                  </a:lnTo>
                  <a:cubicBezTo>
                    <a:pt x="38516" y="265012"/>
                    <a:pt x="35963" y="262212"/>
                    <a:pt x="33434" y="259440"/>
                  </a:cubicBezTo>
                  <a:cubicBezTo>
                    <a:pt x="33413" y="259417"/>
                    <a:pt x="33392" y="259395"/>
                    <a:pt x="33372" y="259372"/>
                  </a:cubicBezTo>
                  <a:cubicBezTo>
                    <a:pt x="33348" y="259346"/>
                    <a:pt x="33325" y="259320"/>
                    <a:pt x="33301" y="259294"/>
                  </a:cubicBezTo>
                  <a:cubicBezTo>
                    <a:pt x="30776" y="256526"/>
                    <a:pt x="28222" y="253725"/>
                    <a:pt x="22560" y="247520"/>
                  </a:cubicBezTo>
                  <a:lnTo>
                    <a:pt x="100085" y="215511"/>
                  </a:lnTo>
                  <a:lnTo>
                    <a:pt x="106583" y="212828"/>
                  </a:lnTo>
                  <a:cubicBezTo>
                    <a:pt x="105161" y="207843"/>
                    <a:pt x="104248" y="204642"/>
                    <a:pt x="103334" y="201441"/>
                  </a:cubicBezTo>
                  <a:cubicBezTo>
                    <a:pt x="102421" y="198240"/>
                    <a:pt x="101506" y="195040"/>
                    <a:pt x="100085" y="190055"/>
                  </a:cubicBezTo>
                  <a:lnTo>
                    <a:pt x="0" y="168451"/>
                  </a:lnTo>
                  <a:cubicBezTo>
                    <a:pt x="1985" y="161640"/>
                    <a:pt x="2869" y="158601"/>
                    <a:pt x="3754" y="155563"/>
                  </a:cubicBezTo>
                  <a:cubicBezTo>
                    <a:pt x="4639" y="152525"/>
                    <a:pt x="5523" y="149487"/>
                    <a:pt x="7509" y="142675"/>
                  </a:cubicBezTo>
                  <a:lnTo>
                    <a:pt x="74252" y="138647"/>
                  </a:lnTo>
                  <a:lnTo>
                    <a:pt x="115790" y="136140"/>
                  </a:lnTo>
                  <a:cubicBezTo>
                    <a:pt x="121281" y="130168"/>
                    <a:pt x="124206" y="126986"/>
                    <a:pt x="127914" y="122952"/>
                  </a:cubicBezTo>
                  <a:cubicBezTo>
                    <a:pt x="129889" y="120803"/>
                    <a:pt x="132086" y="118411"/>
                    <a:pt x="135013" y="115228"/>
                  </a:cubicBezTo>
                  <a:lnTo>
                    <a:pt x="74252" y="70067"/>
                  </a:lnTo>
                  <a:cubicBezTo>
                    <a:pt x="88837" y="61694"/>
                    <a:pt x="90405" y="60794"/>
                    <a:pt x="99928" y="55328"/>
                  </a:cubicBezTo>
                  <a:cubicBezTo>
                    <a:pt x="102227" y="54009"/>
                    <a:pt x="104989" y="52423"/>
                    <a:pt x="108510" y="50403"/>
                  </a:cubicBezTo>
                  <a:lnTo>
                    <a:pt x="206670" y="74100"/>
                  </a:lnTo>
                  <a:lnTo>
                    <a:pt x="245509" y="61687"/>
                  </a:lnTo>
                  <a:lnTo>
                    <a:pt x="243360" y="7306"/>
                  </a:lnTo>
                  <a:cubicBezTo>
                    <a:pt x="248568" y="6548"/>
                    <a:pt x="252641" y="5955"/>
                    <a:pt x="256026" y="5461"/>
                  </a:cubicBezTo>
                  <a:cubicBezTo>
                    <a:pt x="269863" y="3445"/>
                    <a:pt x="272201" y="3104"/>
                    <a:pt x="293491" y="0"/>
                  </a:cubicBezTo>
                  <a:lnTo>
                    <a:pt x="350359" y="46403"/>
                  </a:lnTo>
                  <a:lnTo>
                    <a:pt x="396484" y="46431"/>
                  </a:lnTo>
                  <a:lnTo>
                    <a:pt x="453631" y="96"/>
                  </a:lnTo>
                  <a:cubicBezTo>
                    <a:pt x="466865" y="2042"/>
                    <a:pt x="472770" y="2909"/>
                    <a:pt x="478674" y="3778"/>
                  </a:cubicBezTo>
                  <a:cubicBezTo>
                    <a:pt x="484578" y="4646"/>
                    <a:pt x="490482" y="5514"/>
                    <a:pt x="503718" y="7462"/>
                  </a:cubicBezTo>
                  <a:lnTo>
                    <a:pt x="501245" y="61841"/>
                  </a:lnTo>
                  <a:cubicBezTo>
                    <a:pt x="509720" y="64566"/>
                    <a:pt x="515167" y="66315"/>
                    <a:pt x="520608" y="68064"/>
                  </a:cubicBezTo>
                  <a:cubicBezTo>
                    <a:pt x="526064" y="69817"/>
                    <a:pt x="531515" y="71569"/>
                    <a:pt x="540013" y="74300"/>
                  </a:cubicBezTo>
                  <a:lnTo>
                    <a:pt x="638314" y="50721"/>
                  </a:lnTo>
                  <a:lnTo>
                    <a:pt x="672455" y="70425"/>
                  </a:lnTo>
                  <a:lnTo>
                    <a:pt x="611424" y="115516"/>
                  </a:lnTo>
                  <a:cubicBezTo>
                    <a:pt x="616215" y="120769"/>
                    <a:pt x="619042" y="123867"/>
                    <a:pt x="622155" y="127279"/>
                  </a:cubicBezTo>
                  <a:cubicBezTo>
                    <a:pt x="624476" y="129821"/>
                    <a:pt x="626955" y="132539"/>
                    <a:pt x="630524" y="136452"/>
                  </a:cubicBezTo>
                  <a:lnTo>
                    <a:pt x="672455" y="139033"/>
                  </a:lnTo>
                  <a:lnTo>
                    <a:pt x="738764" y="143115"/>
                  </a:lnTo>
                  <a:lnTo>
                    <a:pt x="746118" y="168900"/>
                  </a:lnTo>
                  <a:lnTo>
                    <a:pt x="645906" y="190382"/>
                  </a:lnTo>
                  <a:cubicBezTo>
                    <a:pt x="644626" y="194781"/>
                    <a:pt x="643749" y="197789"/>
                    <a:pt x="642919" y="200635"/>
                  </a:cubicBezTo>
                  <a:cubicBezTo>
                    <a:pt x="641869" y="204236"/>
                    <a:pt x="640895" y="207578"/>
                    <a:pt x="639274" y="213147"/>
                  </a:cubicBezTo>
                  <a:lnTo>
                    <a:pt x="645906" y="215900"/>
                  </a:lnTo>
                  <a:lnTo>
                    <a:pt x="723088" y="247938"/>
                  </a:lnTo>
                  <a:cubicBezTo>
                    <a:pt x="721724" y="249422"/>
                    <a:pt x="719491" y="251851"/>
                    <a:pt x="719491" y="251851"/>
                  </a:cubicBezTo>
                  <a:lnTo>
                    <a:pt x="639923" y="228362"/>
                  </a:lnTo>
                  <a:lnTo>
                    <a:pt x="602480" y="249054"/>
                  </a:lnTo>
                  <a:lnTo>
                    <a:pt x="602480" y="263402"/>
                  </a:lnTo>
                  <a:lnTo>
                    <a:pt x="593743" y="262675"/>
                  </a:lnTo>
                  <a:lnTo>
                    <a:pt x="563484" y="280043"/>
                  </a:lnTo>
                  <a:lnTo>
                    <a:pt x="579998" y="306176"/>
                  </a:lnTo>
                  <a:lnTo>
                    <a:pt x="539040" y="303810"/>
                  </a:lnTo>
                  <a:lnTo>
                    <a:pt x="521683" y="330304"/>
                  </a:lnTo>
                  <a:lnTo>
                    <a:pt x="521683" y="332131"/>
                  </a:lnTo>
                  <a:lnTo>
                    <a:pt x="471501" y="309439"/>
                  </a:lnTo>
                  <a:cubicBezTo>
                    <a:pt x="452348" y="312233"/>
                    <a:pt x="446743" y="313050"/>
                    <a:pt x="427924" y="315792"/>
                  </a:cubicBezTo>
                  <a:lnTo>
                    <a:pt x="427222" y="315894"/>
                  </a:lnTo>
                  <a:lnTo>
                    <a:pt x="398558" y="368381"/>
                  </a:lnTo>
                  <a:close/>
                  <a:moveTo>
                    <a:pt x="376436" y="97000"/>
                  </a:moveTo>
                  <a:cubicBezTo>
                    <a:pt x="281748" y="97000"/>
                    <a:pt x="204986" y="135317"/>
                    <a:pt x="204986" y="182582"/>
                  </a:cubicBezTo>
                  <a:cubicBezTo>
                    <a:pt x="204986" y="204548"/>
                    <a:pt x="221564" y="224581"/>
                    <a:pt x="248815" y="239733"/>
                  </a:cubicBezTo>
                  <a:cubicBezTo>
                    <a:pt x="280203" y="257186"/>
                    <a:pt x="325752" y="268164"/>
                    <a:pt x="376436" y="268164"/>
                  </a:cubicBezTo>
                  <a:cubicBezTo>
                    <a:pt x="427120" y="268164"/>
                    <a:pt x="472668" y="257186"/>
                    <a:pt x="504056" y="239733"/>
                  </a:cubicBezTo>
                  <a:cubicBezTo>
                    <a:pt x="531308" y="224581"/>
                    <a:pt x="547886" y="204548"/>
                    <a:pt x="547886" y="182582"/>
                  </a:cubicBezTo>
                  <a:cubicBezTo>
                    <a:pt x="547886" y="135317"/>
                    <a:pt x="471123" y="97000"/>
                    <a:pt x="376436" y="97000"/>
                  </a:cubicBezTo>
                  <a:close/>
                  <a:moveTo>
                    <a:pt x="346350" y="368348"/>
                  </a:moveTo>
                  <a:lnTo>
                    <a:pt x="379035" y="368369"/>
                  </a:lnTo>
                  <a:moveTo>
                    <a:pt x="273769" y="309322"/>
                  </a:moveTo>
                  <a:lnTo>
                    <a:pt x="295868" y="312573"/>
                  </a:lnTo>
                  <a:lnTo>
                    <a:pt x="318005" y="315829"/>
                  </a:lnTo>
                  <a:moveTo>
                    <a:pt x="176413" y="340498"/>
                  </a:moveTo>
                  <a:lnTo>
                    <a:pt x="176663" y="340579"/>
                  </a:lnTo>
                  <a:lnTo>
                    <a:pt x="192765" y="345755"/>
                  </a:lnTo>
                  <a:moveTo>
                    <a:pt x="127914" y="122952"/>
                  </a:moveTo>
                  <a:lnTo>
                    <a:pt x="135013" y="115228"/>
                  </a:lnTo>
                  <a:moveTo>
                    <a:pt x="622155" y="127279"/>
                  </a:moveTo>
                  <a:lnTo>
                    <a:pt x="630524" y="136452"/>
                  </a:lnTo>
                  <a:moveTo>
                    <a:pt x="33301" y="259294"/>
                  </a:moveTo>
                  <a:lnTo>
                    <a:pt x="33372" y="259372"/>
                  </a:lnTo>
                  <a:lnTo>
                    <a:pt x="33434" y="259440"/>
                  </a:lnTo>
                </a:path>
              </a:pathLst>
            </a:custGeom>
            <a:noFill/>
            <a:ln w="7143">
              <a:solidFill>
                <a:srgbClr val="484848"/>
              </a:solidFill>
            </a:ln>
          </p:spPr>
          <p:txBody>
            <a:bodyPr rtlCol="0" anchor="ctr"/>
            <a:lstStyle/>
            <a:p>
              <a:pPr algn="ctr"/>
              <a:endParaRPr/>
            </a:p>
          </p:txBody>
        </p:sp>
      </p:grpSp>
      <p:grpSp>
        <p:nvGrpSpPr>
          <p:cNvPr id="13" name="Group 14">
            <a:extLst>
              <a:ext uri="{FF2B5EF4-FFF2-40B4-BE49-F238E27FC236}">
                <a16:creationId xmlns:a16="http://schemas.microsoft.com/office/drawing/2014/main" id="{EE76B91C-86BB-1A17-A365-457AD1C08245}"/>
              </a:ext>
            </a:extLst>
          </p:cNvPr>
          <p:cNvGrpSpPr/>
          <p:nvPr/>
        </p:nvGrpSpPr>
        <p:grpSpPr>
          <a:xfrm>
            <a:off x="9886951" y="3535265"/>
            <a:ext cx="628650" cy="378082"/>
            <a:chOff x="5178958" y="2396728"/>
            <a:chExt cx="628650" cy="378082"/>
          </a:xfrm>
        </p:grpSpPr>
        <p:sp>
          <p:nvSpPr>
            <p:cNvPr id="14" name="Rounded Rectangle 10">
              <a:extLst>
                <a:ext uri="{FF2B5EF4-FFF2-40B4-BE49-F238E27FC236}">
                  <a16:creationId xmlns:a16="http://schemas.microsoft.com/office/drawing/2014/main" id="{1933D9AF-9016-E0AD-61FF-E40E8F94A399}"/>
                </a:ext>
              </a:extLst>
            </p:cNvPr>
            <p:cNvSpPr/>
            <p:nvPr/>
          </p:nvSpPr>
          <p:spPr>
            <a:xfrm>
              <a:off x="5403028" y="2616407"/>
              <a:ext cx="298926" cy="158403"/>
            </a:xfrm>
            <a:custGeom>
              <a:avLst/>
              <a:gdLst/>
              <a:ahLst/>
              <a:cxnLst/>
              <a:rect l="0" t="0" r="0" b="0"/>
              <a:pathLst>
                <a:path w="298926" h="158403">
                  <a:moveTo>
                    <a:pt x="66926" y="101253"/>
                  </a:moveTo>
                  <a:lnTo>
                    <a:pt x="113578" y="101253"/>
                  </a:lnTo>
                  <a:lnTo>
                    <a:pt x="113578" y="158403"/>
                  </a:lnTo>
                  <a:lnTo>
                    <a:pt x="90253" y="158403"/>
                  </a:lnTo>
                  <a:lnTo>
                    <a:pt x="66926" y="158403"/>
                  </a:lnTo>
                  <a:close/>
                  <a:moveTo>
                    <a:pt x="0" y="103714"/>
                  </a:moveTo>
                  <a:lnTo>
                    <a:pt x="0" y="46564"/>
                  </a:lnTo>
                  <a:lnTo>
                    <a:pt x="10677" y="48288"/>
                  </a:lnTo>
                  <a:cubicBezTo>
                    <a:pt x="19809" y="49762"/>
                    <a:pt x="26034" y="50767"/>
                    <a:pt x="38159" y="52725"/>
                  </a:cubicBezTo>
                  <a:lnTo>
                    <a:pt x="38159" y="109875"/>
                  </a:lnTo>
                  <a:cubicBezTo>
                    <a:pt x="26394" y="107976"/>
                    <a:pt x="20184" y="106973"/>
                    <a:pt x="11484" y="105568"/>
                  </a:cubicBezTo>
                  <a:lnTo>
                    <a:pt x="10677" y="105438"/>
                  </a:lnTo>
                  <a:close/>
                  <a:moveTo>
                    <a:pt x="289143" y="50126"/>
                  </a:moveTo>
                  <a:lnTo>
                    <a:pt x="264805" y="16129"/>
                  </a:lnTo>
                  <a:cubicBezTo>
                    <a:pt x="271366" y="11641"/>
                    <a:pt x="275133" y="9064"/>
                    <a:pt x="279757" y="5903"/>
                  </a:cubicBezTo>
                  <a:lnTo>
                    <a:pt x="279762" y="5899"/>
                  </a:lnTo>
                  <a:lnTo>
                    <a:pt x="288391" y="0"/>
                  </a:lnTo>
                  <a:close/>
                  <a:moveTo>
                    <a:pt x="142346" y="109875"/>
                  </a:moveTo>
                  <a:lnTo>
                    <a:pt x="142346" y="52725"/>
                  </a:lnTo>
                  <a:lnTo>
                    <a:pt x="152947" y="51014"/>
                  </a:lnTo>
                  <a:cubicBezTo>
                    <a:pt x="162121" y="49533"/>
                    <a:pt x="168347" y="48527"/>
                    <a:pt x="180505" y="46564"/>
                  </a:cubicBezTo>
                  <a:lnTo>
                    <a:pt x="180505" y="103714"/>
                  </a:lnTo>
                  <a:cubicBezTo>
                    <a:pt x="168347" y="105677"/>
                    <a:pt x="162121" y="106683"/>
                    <a:pt x="152947" y="108164"/>
                  </a:cubicBezTo>
                  <a:close/>
                  <a:moveTo>
                    <a:pt x="261180" y="77419"/>
                  </a:moveTo>
                  <a:lnTo>
                    <a:pt x="280054" y="70605"/>
                  </a:lnTo>
                  <a:lnTo>
                    <a:pt x="298926" y="63791"/>
                  </a:lnTo>
                  <a:lnTo>
                    <a:pt x="298926" y="68361"/>
                  </a:lnTo>
                  <a:lnTo>
                    <a:pt x="288718" y="70605"/>
                  </a:lnTo>
                  <a:lnTo>
                    <a:pt x="288718" y="124627"/>
                  </a:lnTo>
                  <a:lnTo>
                    <a:pt x="280054" y="127755"/>
                  </a:lnTo>
                  <a:lnTo>
                    <a:pt x="261180" y="134569"/>
                  </a:lnTo>
                  <a:close/>
                  <a:moveTo>
                    <a:pt x="261180" y="134569"/>
                  </a:moveTo>
                  <a:cubicBezTo>
                    <a:pt x="270991" y="131027"/>
                    <a:pt x="275522" y="129391"/>
                    <a:pt x="280054" y="127755"/>
                  </a:cubicBezTo>
                  <a:cubicBezTo>
                    <a:pt x="282621" y="126828"/>
                    <a:pt x="285189" y="125901"/>
                    <a:pt x="288718" y="124627"/>
                  </a:cubicBezTo>
                  <a:moveTo>
                    <a:pt x="0" y="103714"/>
                  </a:moveTo>
                  <a:cubicBezTo>
                    <a:pt x="4127" y="104380"/>
                    <a:pt x="7570" y="104936"/>
                    <a:pt x="10677" y="105438"/>
                  </a:cubicBezTo>
                  <a:cubicBezTo>
                    <a:pt x="10948" y="105482"/>
                    <a:pt x="11217" y="105525"/>
                    <a:pt x="11484" y="105568"/>
                  </a:cubicBezTo>
                  <a:moveTo>
                    <a:pt x="279762" y="5899"/>
                  </a:moveTo>
                  <a:cubicBezTo>
                    <a:pt x="282216" y="4222"/>
                    <a:pt x="284910" y="2380"/>
                    <a:pt x="288391" y="0"/>
                  </a:cubicBezTo>
                  <a:moveTo>
                    <a:pt x="298926" y="63791"/>
                  </a:moveTo>
                  <a:cubicBezTo>
                    <a:pt x="289116" y="67333"/>
                    <a:pt x="284585" y="68969"/>
                    <a:pt x="280054" y="70605"/>
                  </a:cubicBezTo>
                  <a:cubicBezTo>
                    <a:pt x="275522" y="72241"/>
                    <a:pt x="270991" y="73877"/>
                    <a:pt x="261180" y="77419"/>
                  </a:cubicBezTo>
                  <a:moveTo>
                    <a:pt x="10677" y="48288"/>
                  </a:moveTo>
                  <a:cubicBezTo>
                    <a:pt x="7570" y="47786"/>
                    <a:pt x="4127" y="47230"/>
                    <a:pt x="0" y="46564"/>
                  </a:cubicBezTo>
                </a:path>
              </a:pathLst>
            </a:custGeom>
            <a:noFill/>
            <a:ln w="7143">
              <a:solidFill>
                <a:srgbClr val="484848"/>
              </a:solidFill>
            </a:ln>
          </p:spPr>
          <p:txBody>
            <a:bodyPr rtlCol="0" anchor="ctr"/>
            <a:lstStyle/>
            <a:p>
              <a:pPr algn="ctr"/>
              <a:endParaRPr/>
            </a:p>
          </p:txBody>
        </p:sp>
        <p:sp>
          <p:nvSpPr>
            <p:cNvPr id="15" name="Rounded Rectangle 11">
              <a:extLst>
                <a:ext uri="{FF2B5EF4-FFF2-40B4-BE49-F238E27FC236}">
                  <a16:creationId xmlns:a16="http://schemas.microsoft.com/office/drawing/2014/main" id="{EDD8441E-FD06-C425-4DDD-5A67799A4B3C}"/>
                </a:ext>
              </a:extLst>
            </p:cNvPr>
            <p:cNvSpPr/>
            <p:nvPr/>
          </p:nvSpPr>
          <p:spPr>
            <a:xfrm>
              <a:off x="5178958" y="2434190"/>
              <a:ext cx="628650" cy="340620"/>
            </a:xfrm>
            <a:custGeom>
              <a:avLst/>
              <a:gdLst/>
              <a:ahLst/>
              <a:cxnLst/>
              <a:rect l="0" t="0" r="0" b="0"/>
              <a:pathLst>
                <a:path w="628650" h="340620">
                  <a:moveTo>
                    <a:pt x="262230" y="234942"/>
                  </a:moveTo>
                  <a:lnTo>
                    <a:pt x="290998" y="283470"/>
                  </a:lnTo>
                  <a:lnTo>
                    <a:pt x="290998" y="340620"/>
                  </a:lnTo>
                  <a:lnTo>
                    <a:pt x="262230" y="292092"/>
                  </a:lnTo>
                  <a:close/>
                  <a:moveTo>
                    <a:pt x="177417" y="246625"/>
                  </a:moveTo>
                  <a:lnTo>
                    <a:pt x="224071" y="228781"/>
                  </a:lnTo>
                  <a:lnTo>
                    <a:pt x="224071" y="285931"/>
                  </a:lnTo>
                  <a:lnTo>
                    <a:pt x="179456" y="302995"/>
                  </a:lnTo>
                  <a:lnTo>
                    <a:pt x="179456" y="246919"/>
                  </a:lnTo>
                  <a:close/>
                  <a:moveTo>
                    <a:pt x="110348" y="63711"/>
                  </a:moveTo>
                  <a:lnTo>
                    <a:pt x="105650" y="57150"/>
                  </a:lnTo>
                  <a:lnTo>
                    <a:pt x="105650" y="0"/>
                  </a:lnTo>
                  <a:lnTo>
                    <a:pt x="139772" y="47662"/>
                  </a:lnTo>
                  <a:cubicBezTo>
                    <a:pt x="133182" y="52171"/>
                    <a:pt x="129409" y="54750"/>
                    <a:pt x="124756" y="57932"/>
                  </a:cubicBezTo>
                  <a:lnTo>
                    <a:pt x="116186" y="63791"/>
                  </a:lnTo>
                  <a:close/>
                  <a:moveTo>
                    <a:pt x="614230" y="89352"/>
                  </a:moveTo>
                  <a:lnTo>
                    <a:pt x="628650" y="84442"/>
                  </a:lnTo>
                  <a:lnTo>
                    <a:pt x="628650" y="141592"/>
                  </a:lnTo>
                  <a:lnTo>
                    <a:pt x="599317" y="151578"/>
                  </a:lnTo>
                  <a:lnTo>
                    <a:pt x="544669" y="132974"/>
                  </a:lnTo>
                  <a:lnTo>
                    <a:pt x="544669" y="113034"/>
                  </a:lnTo>
                  <a:close/>
                  <a:moveTo>
                    <a:pt x="522999" y="57150"/>
                  </a:moveTo>
                  <a:lnTo>
                    <a:pt x="518301" y="63711"/>
                  </a:lnTo>
                  <a:lnTo>
                    <a:pt x="512463" y="63791"/>
                  </a:lnTo>
                  <a:cubicBezTo>
                    <a:pt x="505954" y="59338"/>
                    <a:pt x="502194" y="56767"/>
                    <a:pt x="497620" y="53640"/>
                  </a:cubicBezTo>
                  <a:lnTo>
                    <a:pt x="497523" y="53574"/>
                  </a:lnTo>
                  <a:lnTo>
                    <a:pt x="488877" y="47662"/>
                  </a:lnTo>
                  <a:lnTo>
                    <a:pt x="522999" y="0"/>
                  </a:lnTo>
                  <a:close/>
                  <a:moveTo>
                    <a:pt x="404578" y="228781"/>
                  </a:moveTo>
                  <a:lnTo>
                    <a:pt x="485252" y="259636"/>
                  </a:lnTo>
                  <a:lnTo>
                    <a:pt x="485252" y="316786"/>
                  </a:lnTo>
                  <a:lnTo>
                    <a:pt x="404578" y="285931"/>
                  </a:lnTo>
                  <a:close/>
                  <a:moveTo>
                    <a:pt x="337651" y="283470"/>
                  </a:moveTo>
                  <a:lnTo>
                    <a:pt x="366419" y="234942"/>
                  </a:lnTo>
                  <a:lnTo>
                    <a:pt x="366419" y="292092"/>
                  </a:lnTo>
                  <a:lnTo>
                    <a:pt x="337651" y="340620"/>
                  </a:lnTo>
                  <a:close/>
                  <a:moveTo>
                    <a:pt x="0" y="84442"/>
                  </a:moveTo>
                  <a:lnTo>
                    <a:pt x="18529" y="90752"/>
                  </a:lnTo>
                  <a:lnTo>
                    <a:pt x="0" y="96139"/>
                  </a:lnTo>
                  <a:close/>
                  <a:moveTo>
                    <a:pt x="535312" y="182530"/>
                  </a:moveTo>
                  <a:lnTo>
                    <a:pt x="535312" y="239680"/>
                  </a:lnTo>
                  <a:lnTo>
                    <a:pt x="518301" y="239446"/>
                  </a:lnTo>
                  <a:lnTo>
                    <a:pt x="513215" y="232343"/>
                  </a:lnTo>
                  <a:lnTo>
                    <a:pt x="512463" y="182216"/>
                  </a:lnTo>
                  <a:close/>
                  <a:moveTo>
                    <a:pt x="124756" y="57932"/>
                  </a:moveTo>
                  <a:cubicBezTo>
                    <a:pt x="122319" y="59598"/>
                    <a:pt x="119639" y="61430"/>
                    <a:pt x="116186" y="63791"/>
                  </a:cubicBezTo>
                  <a:moveTo>
                    <a:pt x="488877" y="47662"/>
                  </a:moveTo>
                  <a:cubicBezTo>
                    <a:pt x="492366" y="50048"/>
                    <a:pt x="495065" y="51893"/>
                    <a:pt x="497523" y="53574"/>
                  </a:cubicBezTo>
                  <a:cubicBezTo>
                    <a:pt x="497555" y="53596"/>
                    <a:pt x="497587" y="53618"/>
                    <a:pt x="497620" y="53640"/>
                  </a:cubicBezTo>
                </a:path>
              </a:pathLst>
            </a:custGeom>
            <a:noFill/>
            <a:ln w="7143">
              <a:solidFill>
                <a:srgbClr val="484848"/>
              </a:solidFill>
            </a:ln>
          </p:spPr>
          <p:txBody>
            <a:bodyPr rtlCol="0" anchor="ctr"/>
            <a:lstStyle/>
            <a:p>
              <a:pPr algn="ctr"/>
              <a:endParaRPr/>
            </a:p>
          </p:txBody>
        </p:sp>
        <p:sp>
          <p:nvSpPr>
            <p:cNvPr id="16" name="Rounded Rectangle 12">
              <a:extLst>
                <a:ext uri="{FF2B5EF4-FFF2-40B4-BE49-F238E27FC236}">
                  <a16:creationId xmlns:a16="http://schemas.microsoft.com/office/drawing/2014/main" id="{F73B245D-85AC-F24A-C030-5E05AF27340B}"/>
                </a:ext>
              </a:extLst>
            </p:cNvPr>
            <p:cNvSpPr/>
            <p:nvPr/>
          </p:nvSpPr>
          <p:spPr>
            <a:xfrm>
              <a:off x="5321833" y="2471611"/>
              <a:ext cx="342900" cy="114593"/>
            </a:xfrm>
            <a:custGeom>
              <a:avLst/>
              <a:gdLst/>
              <a:ahLst/>
              <a:cxnLst/>
              <a:rect l="0" t="0" r="0" b="0"/>
              <a:pathLst>
                <a:path w="342900" h="114593">
                  <a:moveTo>
                    <a:pt x="9789" y="114157"/>
                  </a:moveTo>
                  <a:cubicBezTo>
                    <a:pt x="3449" y="105220"/>
                    <a:pt x="0" y="95602"/>
                    <a:pt x="0" y="85582"/>
                  </a:cubicBezTo>
                  <a:cubicBezTo>
                    <a:pt x="0" y="38317"/>
                    <a:pt x="76761" y="0"/>
                    <a:pt x="171450" y="0"/>
                  </a:cubicBezTo>
                  <a:cubicBezTo>
                    <a:pt x="266138" y="0"/>
                    <a:pt x="342900" y="38317"/>
                    <a:pt x="342900" y="85582"/>
                  </a:cubicBezTo>
                  <a:cubicBezTo>
                    <a:pt x="342900" y="95602"/>
                    <a:pt x="339450" y="105220"/>
                    <a:pt x="333110" y="114157"/>
                  </a:cubicBezTo>
                  <a:moveTo>
                    <a:pt x="333110" y="114157"/>
                  </a:moveTo>
                  <a:cubicBezTo>
                    <a:pt x="317597" y="92291"/>
                    <a:pt x="284786" y="74511"/>
                    <a:pt x="242887" y="64911"/>
                  </a:cubicBezTo>
                  <a:cubicBezTo>
                    <a:pt x="221140" y="59929"/>
                    <a:pt x="196944" y="57151"/>
                    <a:pt x="171450" y="57151"/>
                  </a:cubicBezTo>
                  <a:cubicBezTo>
                    <a:pt x="150518" y="57151"/>
                    <a:pt x="130462" y="59023"/>
                    <a:pt x="111918" y="62451"/>
                  </a:cubicBezTo>
                  <a:cubicBezTo>
                    <a:pt x="64360" y="71242"/>
                    <a:pt x="26743" y="90259"/>
                    <a:pt x="9789" y="114157"/>
                  </a:cubicBezTo>
                  <a:moveTo>
                    <a:pt x="9789" y="114157"/>
                  </a:moveTo>
                  <a:cubicBezTo>
                    <a:pt x="10038" y="114507"/>
                    <a:pt x="9532" y="113808"/>
                    <a:pt x="9789" y="114157"/>
                  </a:cubicBezTo>
                  <a:close/>
                  <a:moveTo>
                    <a:pt x="333110" y="114157"/>
                  </a:moveTo>
                  <a:cubicBezTo>
                    <a:pt x="333433" y="113723"/>
                    <a:pt x="332800" y="114593"/>
                    <a:pt x="333110" y="114157"/>
                  </a:cubicBezTo>
                  <a:close/>
                </a:path>
              </a:pathLst>
            </a:custGeom>
            <a:noFill/>
            <a:ln w="7143">
              <a:solidFill>
                <a:srgbClr val="484848"/>
              </a:solidFill>
            </a:ln>
          </p:spPr>
          <p:txBody>
            <a:bodyPr rtlCol="0" anchor="ctr"/>
            <a:lstStyle/>
            <a:p>
              <a:pPr algn="ctr"/>
              <a:endParaRPr/>
            </a:p>
          </p:txBody>
        </p:sp>
        <p:sp>
          <p:nvSpPr>
            <p:cNvPr id="17" name="Rounded Rectangle 13">
              <a:extLst>
                <a:ext uri="{FF2B5EF4-FFF2-40B4-BE49-F238E27FC236}">
                  <a16:creationId xmlns:a16="http://schemas.microsoft.com/office/drawing/2014/main" id="{C7767168-C2F7-5E82-CAE1-ADCDC988FB36}"/>
                </a:ext>
              </a:extLst>
            </p:cNvPr>
            <p:cNvSpPr/>
            <p:nvPr/>
          </p:nvSpPr>
          <p:spPr>
            <a:xfrm>
              <a:off x="5178958" y="2396728"/>
              <a:ext cx="628650" cy="320932"/>
            </a:xfrm>
            <a:custGeom>
              <a:avLst/>
              <a:gdLst/>
              <a:ahLst/>
              <a:cxnLst/>
              <a:rect l="0" t="0" r="0" b="0"/>
              <a:pathLst>
                <a:path w="628650" h="320932">
                  <a:moveTo>
                    <a:pt x="606382" y="191446"/>
                  </a:moveTo>
                  <a:lnTo>
                    <a:pt x="556991" y="187409"/>
                  </a:lnTo>
                  <a:lnTo>
                    <a:pt x="535361" y="211205"/>
                  </a:lnTo>
                  <a:lnTo>
                    <a:pt x="535361" y="219993"/>
                  </a:lnTo>
                  <a:lnTo>
                    <a:pt x="512463" y="219678"/>
                  </a:lnTo>
                  <a:lnTo>
                    <a:pt x="503834" y="225578"/>
                  </a:lnTo>
                  <a:lnTo>
                    <a:pt x="503829" y="225582"/>
                  </a:lnTo>
                  <a:cubicBezTo>
                    <a:pt x="499206" y="228743"/>
                    <a:pt x="495438" y="231320"/>
                    <a:pt x="488877" y="235808"/>
                  </a:cubicBezTo>
                  <a:lnTo>
                    <a:pt x="522999" y="283470"/>
                  </a:lnTo>
                  <a:lnTo>
                    <a:pt x="485252" y="297098"/>
                  </a:lnTo>
                  <a:lnTo>
                    <a:pt x="404578" y="266243"/>
                  </a:lnTo>
                  <a:cubicBezTo>
                    <a:pt x="392419" y="268206"/>
                    <a:pt x="386193" y="269212"/>
                    <a:pt x="377019" y="270693"/>
                  </a:cubicBezTo>
                  <a:lnTo>
                    <a:pt x="366419" y="272404"/>
                  </a:lnTo>
                  <a:lnTo>
                    <a:pt x="337651" y="320932"/>
                  </a:lnTo>
                  <a:lnTo>
                    <a:pt x="290998" y="320932"/>
                  </a:lnTo>
                  <a:lnTo>
                    <a:pt x="262230" y="272404"/>
                  </a:lnTo>
                  <a:cubicBezTo>
                    <a:pt x="250106" y="270446"/>
                    <a:pt x="243881" y="269441"/>
                    <a:pt x="234749" y="267967"/>
                  </a:cubicBezTo>
                  <a:lnTo>
                    <a:pt x="224071" y="266243"/>
                  </a:lnTo>
                  <a:lnTo>
                    <a:pt x="177411" y="284089"/>
                  </a:lnTo>
                  <a:lnTo>
                    <a:pt x="166287" y="282287"/>
                  </a:lnTo>
                  <a:lnTo>
                    <a:pt x="166287" y="221380"/>
                  </a:lnTo>
                  <a:lnTo>
                    <a:pt x="149179" y="194992"/>
                  </a:lnTo>
                  <a:lnTo>
                    <a:pt x="85947" y="198453"/>
                  </a:lnTo>
                  <a:lnTo>
                    <a:pt x="85947" y="140019"/>
                  </a:lnTo>
                  <a:lnTo>
                    <a:pt x="48583" y="119313"/>
                  </a:lnTo>
                  <a:lnTo>
                    <a:pt x="18540" y="128217"/>
                  </a:lnTo>
                  <a:lnTo>
                    <a:pt x="0" y="121905"/>
                  </a:lnTo>
                  <a:cubicBezTo>
                    <a:pt x="5088" y="114126"/>
                    <a:pt x="6458" y="112030"/>
                    <a:pt x="9159" y="107901"/>
                  </a:cubicBezTo>
                  <a:lnTo>
                    <a:pt x="14419" y="99856"/>
                  </a:lnTo>
                  <a:lnTo>
                    <a:pt x="116186" y="101253"/>
                  </a:lnTo>
                  <a:lnTo>
                    <a:pt x="124756" y="95393"/>
                  </a:lnTo>
                  <a:cubicBezTo>
                    <a:pt x="129409" y="92212"/>
                    <a:pt x="133182" y="89633"/>
                    <a:pt x="139772" y="85123"/>
                  </a:cubicBezTo>
                  <a:lnTo>
                    <a:pt x="105650" y="37461"/>
                  </a:lnTo>
                  <a:lnTo>
                    <a:pt x="143397" y="23834"/>
                  </a:lnTo>
                  <a:lnTo>
                    <a:pt x="224071" y="54688"/>
                  </a:lnTo>
                  <a:cubicBezTo>
                    <a:pt x="236095" y="52747"/>
                    <a:pt x="242317" y="51742"/>
                    <a:pt x="251325" y="50289"/>
                  </a:cubicBezTo>
                  <a:lnTo>
                    <a:pt x="262230" y="48527"/>
                  </a:lnTo>
                  <a:lnTo>
                    <a:pt x="290998" y="0"/>
                  </a:lnTo>
                  <a:lnTo>
                    <a:pt x="337651" y="0"/>
                  </a:lnTo>
                  <a:lnTo>
                    <a:pt x="366419" y="48527"/>
                  </a:lnTo>
                  <a:cubicBezTo>
                    <a:pt x="378447" y="50471"/>
                    <a:pt x="384669" y="51475"/>
                    <a:pt x="393684" y="52930"/>
                  </a:cubicBezTo>
                  <a:lnTo>
                    <a:pt x="404578" y="54688"/>
                  </a:lnTo>
                  <a:lnTo>
                    <a:pt x="485252" y="23834"/>
                  </a:lnTo>
                  <a:lnTo>
                    <a:pt x="522999" y="37461"/>
                  </a:lnTo>
                  <a:lnTo>
                    <a:pt x="488877" y="85123"/>
                  </a:lnTo>
                  <a:lnTo>
                    <a:pt x="497620" y="91101"/>
                  </a:lnTo>
                  <a:lnTo>
                    <a:pt x="497632" y="91110"/>
                  </a:lnTo>
                  <a:cubicBezTo>
                    <a:pt x="502200" y="94234"/>
                    <a:pt x="505960" y="96804"/>
                    <a:pt x="512463" y="101253"/>
                  </a:cubicBezTo>
                  <a:lnTo>
                    <a:pt x="614230" y="99856"/>
                  </a:lnTo>
                  <a:cubicBezTo>
                    <a:pt x="618863" y="106938"/>
                    <a:pt x="620413" y="109309"/>
                    <a:pt x="622693" y="112795"/>
                  </a:cubicBezTo>
                  <a:lnTo>
                    <a:pt x="628650" y="121905"/>
                  </a:lnTo>
                  <a:lnTo>
                    <a:pt x="544669" y="150495"/>
                  </a:lnTo>
                  <a:lnTo>
                    <a:pt x="544669" y="170436"/>
                  </a:lnTo>
                  <a:close/>
                  <a:moveTo>
                    <a:pt x="485775" y="160466"/>
                  </a:moveTo>
                  <a:cubicBezTo>
                    <a:pt x="485775" y="113201"/>
                    <a:pt x="409013" y="74884"/>
                    <a:pt x="314325" y="74884"/>
                  </a:cubicBezTo>
                  <a:cubicBezTo>
                    <a:pt x="219636" y="74884"/>
                    <a:pt x="142875" y="113201"/>
                    <a:pt x="142875" y="160466"/>
                  </a:cubicBezTo>
                  <a:cubicBezTo>
                    <a:pt x="142875" y="170487"/>
                    <a:pt x="146324" y="180105"/>
                    <a:pt x="152664" y="189041"/>
                  </a:cubicBezTo>
                  <a:cubicBezTo>
                    <a:pt x="176228" y="222256"/>
                    <a:pt x="239711" y="246048"/>
                    <a:pt x="314325" y="246048"/>
                  </a:cubicBezTo>
                  <a:cubicBezTo>
                    <a:pt x="388938" y="246048"/>
                    <a:pt x="452421" y="222256"/>
                    <a:pt x="475985" y="189041"/>
                  </a:cubicBezTo>
                  <a:cubicBezTo>
                    <a:pt x="482325" y="180105"/>
                    <a:pt x="485775" y="170487"/>
                    <a:pt x="485775" y="160466"/>
                  </a:cubicBezTo>
                  <a:close/>
                </a:path>
              </a:pathLst>
            </a:custGeom>
            <a:noFill/>
            <a:ln w="7143">
              <a:solidFill>
                <a:srgbClr val="484848"/>
              </a:solidFill>
            </a:ln>
          </p:spPr>
          <p:txBody>
            <a:bodyPr rtlCol="0" anchor="ctr"/>
            <a:lstStyle/>
            <a:p>
              <a:pPr algn="ctr"/>
              <a:endParaRPr/>
            </a:p>
          </p:txBody>
        </p:sp>
      </p:grpSp>
      <p:grpSp>
        <p:nvGrpSpPr>
          <p:cNvPr id="18" name="Group 19">
            <a:extLst>
              <a:ext uri="{FF2B5EF4-FFF2-40B4-BE49-F238E27FC236}">
                <a16:creationId xmlns:a16="http://schemas.microsoft.com/office/drawing/2014/main" id="{FE351C3E-832C-719A-0830-F0B8E61CC11A}"/>
              </a:ext>
            </a:extLst>
          </p:cNvPr>
          <p:cNvGrpSpPr/>
          <p:nvPr/>
        </p:nvGrpSpPr>
        <p:grpSpPr>
          <a:xfrm>
            <a:off x="10399720" y="3625561"/>
            <a:ext cx="746118" cy="482681"/>
            <a:chOff x="5691727" y="2487024"/>
            <a:chExt cx="746118" cy="482681"/>
          </a:xfrm>
        </p:grpSpPr>
        <p:sp>
          <p:nvSpPr>
            <p:cNvPr id="19" name="Rounded Rectangle 15">
              <a:extLst>
                <a:ext uri="{FF2B5EF4-FFF2-40B4-BE49-F238E27FC236}">
                  <a16:creationId xmlns:a16="http://schemas.microsoft.com/office/drawing/2014/main" id="{C8AFAA51-B396-70B0-D7CD-4C138538314D}"/>
                </a:ext>
              </a:extLst>
            </p:cNvPr>
            <p:cNvSpPr/>
            <p:nvPr/>
          </p:nvSpPr>
          <p:spPr>
            <a:xfrm>
              <a:off x="5691727" y="2686505"/>
              <a:ext cx="746118" cy="283200"/>
            </a:xfrm>
            <a:custGeom>
              <a:avLst/>
              <a:gdLst/>
              <a:ahLst/>
              <a:cxnLst/>
              <a:rect l="0" t="0" r="0" b="0"/>
              <a:pathLst>
                <a:path w="746118" h="283200">
                  <a:moveTo>
                    <a:pt x="74252" y="144552"/>
                  </a:moveTo>
                  <a:lnTo>
                    <a:pt x="74252" y="98832"/>
                  </a:lnTo>
                  <a:cubicBezTo>
                    <a:pt x="88837" y="107205"/>
                    <a:pt x="90405" y="108105"/>
                    <a:pt x="99928" y="113571"/>
                  </a:cubicBezTo>
                  <a:lnTo>
                    <a:pt x="108510" y="118496"/>
                  </a:lnTo>
                  <a:lnTo>
                    <a:pt x="108510" y="232796"/>
                  </a:lnTo>
                  <a:lnTo>
                    <a:pt x="99928" y="227871"/>
                  </a:lnTo>
                  <a:cubicBezTo>
                    <a:pt x="90405" y="222405"/>
                    <a:pt x="88837" y="221505"/>
                    <a:pt x="74252" y="213132"/>
                  </a:cubicBezTo>
                  <a:close/>
                  <a:moveTo>
                    <a:pt x="453631" y="168803"/>
                  </a:moveTo>
                  <a:lnTo>
                    <a:pt x="478674" y="165121"/>
                  </a:lnTo>
                  <a:lnTo>
                    <a:pt x="503718" y="161437"/>
                  </a:lnTo>
                  <a:lnTo>
                    <a:pt x="503718" y="220563"/>
                  </a:lnTo>
                  <a:lnTo>
                    <a:pt x="503718" y="275737"/>
                  </a:lnTo>
                  <a:lnTo>
                    <a:pt x="478674" y="279421"/>
                  </a:lnTo>
                  <a:lnTo>
                    <a:pt x="453631" y="283103"/>
                  </a:lnTo>
                  <a:close/>
                  <a:moveTo>
                    <a:pt x="638314" y="118178"/>
                  </a:moveTo>
                  <a:lnTo>
                    <a:pt x="672455" y="98474"/>
                  </a:lnTo>
                  <a:lnTo>
                    <a:pt x="672455" y="98508"/>
                  </a:lnTo>
                  <a:lnTo>
                    <a:pt x="672455" y="144166"/>
                  </a:lnTo>
                  <a:lnTo>
                    <a:pt x="672455" y="212774"/>
                  </a:lnTo>
                  <a:lnTo>
                    <a:pt x="638314" y="232478"/>
                  </a:lnTo>
                  <a:close/>
                  <a:moveTo>
                    <a:pt x="738764" y="112723"/>
                  </a:moveTo>
                  <a:lnTo>
                    <a:pt x="738764" y="25784"/>
                  </a:lnTo>
                  <a:lnTo>
                    <a:pt x="746118" y="0"/>
                  </a:lnTo>
                  <a:lnTo>
                    <a:pt x="746118" y="114300"/>
                  </a:lnTo>
                  <a:lnTo>
                    <a:pt x="738764" y="140084"/>
                  </a:lnTo>
                  <a:close/>
                  <a:moveTo>
                    <a:pt x="0" y="448"/>
                  </a:moveTo>
                  <a:cubicBezTo>
                    <a:pt x="1984" y="7253"/>
                    <a:pt x="2868" y="10292"/>
                    <a:pt x="3751" y="13327"/>
                  </a:cubicBezTo>
                  <a:lnTo>
                    <a:pt x="3754" y="13336"/>
                  </a:lnTo>
                  <a:cubicBezTo>
                    <a:pt x="4639" y="16374"/>
                    <a:pt x="5523" y="19412"/>
                    <a:pt x="7509" y="26224"/>
                  </a:cubicBezTo>
                  <a:lnTo>
                    <a:pt x="7509" y="113127"/>
                  </a:lnTo>
                  <a:lnTo>
                    <a:pt x="7509" y="140524"/>
                  </a:lnTo>
                  <a:cubicBezTo>
                    <a:pt x="5528" y="133730"/>
                    <a:pt x="4643" y="130690"/>
                    <a:pt x="3761" y="127659"/>
                  </a:cubicBezTo>
                  <a:lnTo>
                    <a:pt x="3754" y="127636"/>
                  </a:lnTo>
                  <a:cubicBezTo>
                    <a:pt x="2869" y="124598"/>
                    <a:pt x="1985" y="121559"/>
                    <a:pt x="0" y="114748"/>
                  </a:cubicBezTo>
                  <a:close/>
                  <a:moveTo>
                    <a:pt x="243360" y="220825"/>
                  </a:moveTo>
                  <a:lnTo>
                    <a:pt x="243360" y="161593"/>
                  </a:lnTo>
                  <a:lnTo>
                    <a:pt x="256026" y="163438"/>
                  </a:lnTo>
                  <a:lnTo>
                    <a:pt x="256291" y="163477"/>
                  </a:lnTo>
                  <a:cubicBezTo>
                    <a:pt x="269894" y="165459"/>
                    <a:pt x="272338" y="165815"/>
                    <a:pt x="293491" y="168900"/>
                  </a:cubicBezTo>
                  <a:lnTo>
                    <a:pt x="293491" y="175535"/>
                  </a:lnTo>
                  <a:lnTo>
                    <a:pt x="293491" y="283200"/>
                  </a:lnTo>
                  <a:cubicBezTo>
                    <a:pt x="272338" y="280115"/>
                    <a:pt x="269894" y="279759"/>
                    <a:pt x="256291" y="277777"/>
                  </a:cubicBezTo>
                  <a:lnTo>
                    <a:pt x="256026" y="277738"/>
                  </a:lnTo>
                  <a:lnTo>
                    <a:pt x="243360" y="275893"/>
                  </a:lnTo>
                  <a:close/>
                  <a:moveTo>
                    <a:pt x="99928" y="227871"/>
                  </a:moveTo>
                  <a:cubicBezTo>
                    <a:pt x="102227" y="229190"/>
                    <a:pt x="104989" y="230776"/>
                    <a:pt x="108510" y="232796"/>
                  </a:cubicBezTo>
                  <a:moveTo>
                    <a:pt x="243360" y="275893"/>
                  </a:moveTo>
                  <a:cubicBezTo>
                    <a:pt x="248568" y="276651"/>
                    <a:pt x="252641" y="277246"/>
                    <a:pt x="256026" y="277738"/>
                  </a:cubicBezTo>
                  <a:cubicBezTo>
                    <a:pt x="256114" y="277751"/>
                    <a:pt x="256203" y="277764"/>
                    <a:pt x="256291" y="277777"/>
                  </a:cubicBezTo>
                  <a:moveTo>
                    <a:pt x="453631" y="283103"/>
                  </a:moveTo>
                  <a:cubicBezTo>
                    <a:pt x="466865" y="281157"/>
                    <a:pt x="472770" y="280290"/>
                    <a:pt x="478674" y="279421"/>
                  </a:cubicBezTo>
                  <a:cubicBezTo>
                    <a:pt x="484578" y="278553"/>
                    <a:pt x="490482" y="277685"/>
                    <a:pt x="503718" y="275737"/>
                  </a:cubicBezTo>
                  <a:moveTo>
                    <a:pt x="74252" y="98832"/>
                  </a:moveTo>
                  <a:lnTo>
                    <a:pt x="74463" y="98675"/>
                  </a:lnTo>
                  <a:moveTo>
                    <a:pt x="99928" y="113571"/>
                  </a:moveTo>
                  <a:cubicBezTo>
                    <a:pt x="102227" y="114890"/>
                    <a:pt x="104989" y="116476"/>
                    <a:pt x="108510" y="118496"/>
                  </a:cubicBezTo>
                  <a:moveTo>
                    <a:pt x="256291" y="163477"/>
                  </a:moveTo>
                  <a:cubicBezTo>
                    <a:pt x="256203" y="163464"/>
                    <a:pt x="256114" y="163451"/>
                    <a:pt x="256026" y="163438"/>
                  </a:cubicBezTo>
                  <a:cubicBezTo>
                    <a:pt x="252641" y="162946"/>
                    <a:pt x="248568" y="162351"/>
                    <a:pt x="243360" y="161593"/>
                  </a:cubicBezTo>
                  <a:moveTo>
                    <a:pt x="503563" y="158040"/>
                  </a:moveTo>
                  <a:lnTo>
                    <a:pt x="503718" y="161437"/>
                  </a:lnTo>
                  <a:cubicBezTo>
                    <a:pt x="490482" y="163385"/>
                    <a:pt x="484578" y="164253"/>
                    <a:pt x="478674" y="165121"/>
                  </a:cubicBezTo>
                  <a:cubicBezTo>
                    <a:pt x="472770" y="165990"/>
                    <a:pt x="466865" y="166857"/>
                    <a:pt x="453631" y="168803"/>
                  </a:cubicBezTo>
                </a:path>
              </a:pathLst>
            </a:custGeom>
            <a:noFill/>
            <a:ln w="7143">
              <a:solidFill>
                <a:srgbClr val="484848"/>
              </a:solidFill>
            </a:ln>
          </p:spPr>
          <p:txBody>
            <a:bodyPr rtlCol="0" anchor="ctr"/>
            <a:lstStyle/>
            <a:p>
              <a:pPr algn="ctr"/>
              <a:endParaRPr/>
            </a:p>
          </p:txBody>
        </p:sp>
        <p:sp>
          <p:nvSpPr>
            <p:cNvPr id="20" name="Rounded Rectangle 16">
              <a:extLst>
                <a:ext uri="{FF2B5EF4-FFF2-40B4-BE49-F238E27FC236}">
                  <a16:creationId xmlns:a16="http://schemas.microsoft.com/office/drawing/2014/main" id="{98035EDE-AF15-CA48-E6BA-1257219E6B84}"/>
                </a:ext>
              </a:extLst>
            </p:cNvPr>
            <p:cNvSpPr/>
            <p:nvPr/>
          </p:nvSpPr>
          <p:spPr>
            <a:xfrm>
              <a:off x="5898403" y="2781104"/>
              <a:ext cx="333342" cy="142197"/>
            </a:xfrm>
            <a:custGeom>
              <a:avLst/>
              <a:gdLst/>
              <a:ahLst/>
              <a:cxnLst/>
              <a:rect l="0" t="0" r="0" b="0"/>
              <a:pathLst>
                <a:path w="333342" h="142197">
                  <a:moveTo>
                    <a:pt x="0" y="18062"/>
                  </a:moveTo>
                  <a:lnTo>
                    <a:pt x="0" y="200"/>
                  </a:lnTo>
                  <a:lnTo>
                    <a:pt x="38839" y="12613"/>
                  </a:lnTo>
                  <a:lnTo>
                    <a:pt x="36960" y="60148"/>
                  </a:lnTo>
                  <a:lnTo>
                    <a:pt x="36690" y="66994"/>
                  </a:lnTo>
                  <a:lnTo>
                    <a:pt x="36690" y="126226"/>
                  </a:lnTo>
                  <a:lnTo>
                    <a:pt x="0" y="114500"/>
                  </a:lnTo>
                  <a:close/>
                  <a:moveTo>
                    <a:pt x="143688" y="90616"/>
                  </a:moveTo>
                  <a:lnTo>
                    <a:pt x="143688" y="27897"/>
                  </a:lnTo>
                  <a:lnTo>
                    <a:pt x="189814" y="27869"/>
                  </a:lnTo>
                  <a:lnTo>
                    <a:pt x="189814" y="91020"/>
                  </a:lnTo>
                  <a:lnTo>
                    <a:pt x="189814" y="142169"/>
                  </a:lnTo>
                  <a:lnTo>
                    <a:pt x="143688" y="142197"/>
                  </a:lnTo>
                  <a:close/>
                  <a:moveTo>
                    <a:pt x="297047" y="125965"/>
                  </a:moveTo>
                  <a:lnTo>
                    <a:pt x="297047" y="66838"/>
                  </a:lnTo>
                  <a:lnTo>
                    <a:pt x="296893" y="63441"/>
                  </a:lnTo>
                  <a:lnTo>
                    <a:pt x="294574" y="12459"/>
                  </a:lnTo>
                  <a:cubicBezTo>
                    <a:pt x="303050" y="9735"/>
                    <a:pt x="308495" y="7984"/>
                    <a:pt x="313938" y="6236"/>
                  </a:cubicBezTo>
                  <a:lnTo>
                    <a:pt x="314225" y="6143"/>
                  </a:lnTo>
                  <a:lnTo>
                    <a:pt x="314363" y="6099"/>
                  </a:lnTo>
                  <a:cubicBezTo>
                    <a:pt x="319679" y="4391"/>
                    <a:pt x="325066" y="2660"/>
                    <a:pt x="333342" y="0"/>
                  </a:cubicBezTo>
                  <a:lnTo>
                    <a:pt x="333342" y="31730"/>
                  </a:lnTo>
                  <a:lnTo>
                    <a:pt x="333342" y="114300"/>
                  </a:lnTo>
                  <a:cubicBezTo>
                    <a:pt x="324845" y="117031"/>
                    <a:pt x="319393" y="118783"/>
                    <a:pt x="313938" y="120536"/>
                  </a:cubicBezTo>
                  <a:close/>
                  <a:moveTo>
                    <a:pt x="313938" y="120536"/>
                  </a:moveTo>
                  <a:cubicBezTo>
                    <a:pt x="309044" y="122108"/>
                    <a:pt x="304147" y="123682"/>
                    <a:pt x="297047" y="125965"/>
                  </a:cubicBezTo>
                  <a:moveTo>
                    <a:pt x="314363" y="6099"/>
                  </a:moveTo>
                  <a:cubicBezTo>
                    <a:pt x="314317" y="6115"/>
                    <a:pt x="314271" y="6129"/>
                    <a:pt x="314225" y="6143"/>
                  </a:cubicBezTo>
                  <a:cubicBezTo>
                    <a:pt x="314129" y="6175"/>
                    <a:pt x="314034" y="6205"/>
                    <a:pt x="313938" y="6236"/>
                  </a:cubicBezTo>
                </a:path>
              </a:pathLst>
            </a:custGeom>
            <a:noFill/>
            <a:ln w="7143">
              <a:solidFill>
                <a:srgbClr val="484848"/>
              </a:solidFill>
            </a:ln>
          </p:spPr>
          <p:txBody>
            <a:bodyPr rtlCol="0" anchor="ctr"/>
            <a:lstStyle/>
            <a:p>
              <a:pPr algn="ctr"/>
              <a:endParaRPr/>
            </a:p>
          </p:txBody>
        </p:sp>
        <p:sp>
          <p:nvSpPr>
            <p:cNvPr id="21" name="Rounded Rectangle 17">
              <a:extLst>
                <a:ext uri="{FF2B5EF4-FFF2-40B4-BE49-F238E27FC236}">
                  <a16:creationId xmlns:a16="http://schemas.microsoft.com/office/drawing/2014/main" id="{A49F7D0A-FE83-A3F2-0E64-F4E9C660BE64}"/>
                </a:ext>
              </a:extLst>
            </p:cNvPr>
            <p:cNvSpPr/>
            <p:nvPr/>
          </p:nvSpPr>
          <p:spPr>
            <a:xfrm>
              <a:off x="5699234" y="2523487"/>
              <a:ext cx="731255" cy="446217"/>
            </a:xfrm>
            <a:custGeom>
              <a:avLst/>
              <a:gdLst/>
              <a:ahLst/>
              <a:cxnLst/>
              <a:rect l="0" t="0" r="0" b="0"/>
              <a:pathLst>
                <a:path w="731255" h="446217">
                  <a:moveTo>
                    <a:pt x="167266" y="56253"/>
                  </a:moveTo>
                  <a:cubicBezTo>
                    <a:pt x="159284" y="60861"/>
                    <a:pt x="154758" y="63474"/>
                    <a:pt x="144303" y="69506"/>
                  </a:cubicBezTo>
                  <a:lnTo>
                    <a:pt x="141366" y="69265"/>
                  </a:lnTo>
                  <a:lnTo>
                    <a:pt x="141366" y="269"/>
                  </a:lnTo>
                  <a:lnTo>
                    <a:pt x="174455" y="52103"/>
                  </a:lnTo>
                  <a:close/>
                  <a:moveTo>
                    <a:pt x="631764" y="118770"/>
                  </a:moveTo>
                  <a:lnTo>
                    <a:pt x="715578" y="83979"/>
                  </a:lnTo>
                  <a:lnTo>
                    <a:pt x="715578" y="158079"/>
                  </a:lnTo>
                  <a:lnTo>
                    <a:pt x="638396" y="141534"/>
                  </a:lnTo>
                  <a:cubicBezTo>
                    <a:pt x="637116" y="137136"/>
                    <a:pt x="636239" y="134128"/>
                    <a:pt x="635409" y="131282"/>
                  </a:cubicBezTo>
                  <a:cubicBezTo>
                    <a:pt x="634360" y="127679"/>
                    <a:pt x="633385" y="124338"/>
                    <a:pt x="631764" y="118770"/>
                  </a:cubicBezTo>
                  <a:close/>
                  <a:moveTo>
                    <a:pt x="588754" y="0"/>
                  </a:moveTo>
                  <a:lnTo>
                    <a:pt x="588754" y="69032"/>
                  </a:lnTo>
                  <a:lnTo>
                    <a:pt x="586234" y="69241"/>
                  </a:lnTo>
                  <a:lnTo>
                    <a:pt x="555975" y="51873"/>
                  </a:lnTo>
                  <a:close/>
                  <a:moveTo>
                    <a:pt x="101001" y="281514"/>
                  </a:moveTo>
                  <a:lnTo>
                    <a:pt x="199161" y="257816"/>
                  </a:lnTo>
                  <a:lnTo>
                    <a:pt x="199161" y="275678"/>
                  </a:lnTo>
                  <a:lnTo>
                    <a:pt x="199161" y="372116"/>
                  </a:lnTo>
                  <a:lnTo>
                    <a:pt x="101001" y="395814"/>
                  </a:lnTo>
                  <a:close/>
                  <a:moveTo>
                    <a:pt x="127503" y="216688"/>
                  </a:moveTo>
                  <a:lnTo>
                    <a:pt x="97470" y="239010"/>
                  </a:lnTo>
                  <a:lnTo>
                    <a:pt x="66954" y="261692"/>
                  </a:lnTo>
                  <a:lnTo>
                    <a:pt x="66742" y="261849"/>
                  </a:lnTo>
                  <a:lnTo>
                    <a:pt x="66742" y="307569"/>
                  </a:lnTo>
                  <a:lnTo>
                    <a:pt x="0" y="303541"/>
                  </a:lnTo>
                  <a:lnTo>
                    <a:pt x="0" y="276144"/>
                  </a:lnTo>
                  <a:lnTo>
                    <a:pt x="0" y="189241"/>
                  </a:lnTo>
                  <a:lnTo>
                    <a:pt x="15051" y="190150"/>
                  </a:lnTo>
                  <a:lnTo>
                    <a:pt x="108281" y="195776"/>
                  </a:lnTo>
                  <a:cubicBezTo>
                    <a:pt x="113763" y="201739"/>
                    <a:pt x="116688" y="204920"/>
                    <a:pt x="120386" y="208945"/>
                  </a:cubicBezTo>
                  <a:lnTo>
                    <a:pt x="120404" y="208964"/>
                  </a:lnTo>
                  <a:close/>
                  <a:moveTo>
                    <a:pt x="285982" y="338551"/>
                  </a:moveTo>
                  <a:lnTo>
                    <a:pt x="285982" y="331917"/>
                  </a:lnTo>
                  <a:lnTo>
                    <a:pt x="342849" y="285513"/>
                  </a:lnTo>
                  <a:lnTo>
                    <a:pt x="342849" y="348233"/>
                  </a:lnTo>
                  <a:lnTo>
                    <a:pt x="342849" y="399813"/>
                  </a:lnTo>
                  <a:lnTo>
                    <a:pt x="285982" y="446217"/>
                  </a:lnTo>
                  <a:close/>
                  <a:moveTo>
                    <a:pt x="388975" y="348636"/>
                  </a:moveTo>
                  <a:lnTo>
                    <a:pt x="388975" y="285485"/>
                  </a:lnTo>
                  <a:lnTo>
                    <a:pt x="446122" y="331821"/>
                  </a:lnTo>
                  <a:lnTo>
                    <a:pt x="446122" y="446121"/>
                  </a:lnTo>
                  <a:lnTo>
                    <a:pt x="388975" y="399785"/>
                  </a:lnTo>
                  <a:close/>
                  <a:moveTo>
                    <a:pt x="532503" y="289346"/>
                  </a:moveTo>
                  <a:lnTo>
                    <a:pt x="532503" y="257616"/>
                  </a:lnTo>
                  <a:lnTo>
                    <a:pt x="630804" y="281195"/>
                  </a:lnTo>
                  <a:lnTo>
                    <a:pt x="630804" y="395495"/>
                  </a:lnTo>
                  <a:lnTo>
                    <a:pt x="532503" y="371916"/>
                  </a:lnTo>
                  <a:close/>
                  <a:moveTo>
                    <a:pt x="623015" y="195464"/>
                  </a:moveTo>
                  <a:lnTo>
                    <a:pt x="708173" y="190221"/>
                  </a:lnTo>
                  <a:lnTo>
                    <a:pt x="731255" y="188800"/>
                  </a:lnTo>
                  <a:lnTo>
                    <a:pt x="731255" y="275740"/>
                  </a:lnTo>
                  <a:lnTo>
                    <a:pt x="731255" y="303100"/>
                  </a:lnTo>
                  <a:lnTo>
                    <a:pt x="664945" y="307183"/>
                  </a:lnTo>
                  <a:lnTo>
                    <a:pt x="664945" y="261526"/>
                  </a:lnTo>
                  <a:lnTo>
                    <a:pt x="664945" y="261490"/>
                  </a:lnTo>
                  <a:lnTo>
                    <a:pt x="633214" y="238047"/>
                  </a:lnTo>
                  <a:lnTo>
                    <a:pt x="603914" y="216401"/>
                  </a:lnTo>
                  <a:cubicBezTo>
                    <a:pt x="608706" y="211147"/>
                    <a:pt x="611532" y="208049"/>
                    <a:pt x="614646" y="204637"/>
                  </a:cubicBezTo>
                  <a:close/>
                  <a:moveTo>
                    <a:pt x="95806" y="130541"/>
                  </a:moveTo>
                  <a:cubicBezTo>
                    <a:pt x="94899" y="133719"/>
                    <a:pt x="93987" y="136910"/>
                    <a:pt x="92576" y="141862"/>
                  </a:cubicBezTo>
                  <a:lnTo>
                    <a:pt x="36676" y="153927"/>
                  </a:lnTo>
                  <a:lnTo>
                    <a:pt x="15051" y="158596"/>
                  </a:lnTo>
                  <a:lnTo>
                    <a:pt x="15051" y="84396"/>
                  </a:lnTo>
                  <a:lnTo>
                    <a:pt x="36676" y="93325"/>
                  </a:lnTo>
                  <a:lnTo>
                    <a:pt x="99074" y="119089"/>
                  </a:lnTo>
                  <a:cubicBezTo>
                    <a:pt x="97652" y="124074"/>
                    <a:pt x="96738" y="127274"/>
                    <a:pt x="95825" y="130475"/>
                  </a:cubicBezTo>
                  <a:close/>
                  <a:moveTo>
                    <a:pt x="540377" y="149333"/>
                  </a:moveTo>
                  <a:cubicBezTo>
                    <a:pt x="540377" y="171299"/>
                    <a:pt x="523798" y="191331"/>
                    <a:pt x="496547" y="206483"/>
                  </a:cubicBezTo>
                  <a:cubicBezTo>
                    <a:pt x="465160" y="189031"/>
                    <a:pt x="419611" y="178051"/>
                    <a:pt x="368927" y="178051"/>
                  </a:cubicBezTo>
                  <a:cubicBezTo>
                    <a:pt x="318242" y="178051"/>
                    <a:pt x="272694" y="189031"/>
                    <a:pt x="241305" y="206483"/>
                  </a:cubicBezTo>
                  <a:cubicBezTo>
                    <a:pt x="214054" y="191331"/>
                    <a:pt x="197477" y="171299"/>
                    <a:pt x="197477" y="149333"/>
                  </a:cubicBezTo>
                  <a:cubicBezTo>
                    <a:pt x="197477" y="102068"/>
                    <a:pt x="274239" y="63751"/>
                    <a:pt x="368927" y="63751"/>
                  </a:cubicBezTo>
                  <a:cubicBezTo>
                    <a:pt x="463614" y="63751"/>
                    <a:pt x="540377" y="102068"/>
                    <a:pt x="540377" y="149333"/>
                  </a:cubicBezTo>
                  <a:close/>
                  <a:moveTo>
                    <a:pt x="95806" y="130541"/>
                  </a:moveTo>
                  <a:cubicBezTo>
                    <a:pt x="95812" y="130519"/>
                    <a:pt x="95818" y="130497"/>
                    <a:pt x="95825" y="130475"/>
                  </a:cubicBezTo>
                  <a:moveTo>
                    <a:pt x="127503" y="216688"/>
                  </a:moveTo>
                  <a:cubicBezTo>
                    <a:pt x="124577" y="213504"/>
                    <a:pt x="122380" y="211113"/>
                    <a:pt x="120404" y="208964"/>
                  </a:cubicBezTo>
                  <a:moveTo>
                    <a:pt x="614646" y="204637"/>
                  </a:moveTo>
                  <a:cubicBezTo>
                    <a:pt x="616966" y="202094"/>
                    <a:pt x="619445" y="199378"/>
                    <a:pt x="623015" y="195464"/>
                  </a:cubicBezTo>
                </a:path>
              </a:pathLst>
            </a:custGeom>
            <a:noFill/>
            <a:ln w="7143">
              <a:solidFill>
                <a:srgbClr val="484848"/>
              </a:solidFill>
            </a:ln>
          </p:spPr>
          <p:txBody>
            <a:bodyPr rtlCol="0" anchor="ctr"/>
            <a:lstStyle/>
            <a:p>
              <a:pPr algn="ctr"/>
              <a:endParaRPr/>
            </a:p>
          </p:txBody>
        </p:sp>
        <p:sp>
          <p:nvSpPr>
            <p:cNvPr id="22" name="Rounded Rectangle 18">
              <a:extLst>
                <a:ext uri="{FF2B5EF4-FFF2-40B4-BE49-F238E27FC236}">
                  <a16:creationId xmlns:a16="http://schemas.microsoft.com/office/drawing/2014/main" id="{AEA5049F-8509-08E9-BF5A-A6DD9830387F}"/>
                </a:ext>
              </a:extLst>
            </p:cNvPr>
            <p:cNvSpPr/>
            <p:nvPr/>
          </p:nvSpPr>
          <p:spPr>
            <a:xfrm>
              <a:off x="5691727" y="2487024"/>
              <a:ext cx="746118" cy="368381"/>
            </a:xfrm>
            <a:custGeom>
              <a:avLst/>
              <a:gdLst/>
              <a:ahLst/>
              <a:cxnLst/>
              <a:rect l="0" t="0" r="0" b="0"/>
              <a:pathLst>
                <a:path w="746118" h="368381">
                  <a:moveTo>
                    <a:pt x="398558" y="0"/>
                  </a:moveTo>
                  <a:lnTo>
                    <a:pt x="427222" y="52486"/>
                  </a:lnTo>
                  <a:lnTo>
                    <a:pt x="427924" y="52588"/>
                  </a:lnTo>
                  <a:cubicBezTo>
                    <a:pt x="446743" y="55330"/>
                    <a:pt x="452348" y="56147"/>
                    <a:pt x="471501" y="58941"/>
                  </a:cubicBezTo>
                  <a:lnTo>
                    <a:pt x="552286" y="22410"/>
                  </a:lnTo>
                  <a:cubicBezTo>
                    <a:pt x="571429" y="28529"/>
                    <a:pt x="573103" y="29063"/>
                    <a:pt x="586082" y="33210"/>
                  </a:cubicBezTo>
                  <a:lnTo>
                    <a:pt x="596264" y="36463"/>
                  </a:lnTo>
                  <a:lnTo>
                    <a:pt x="563484" y="88337"/>
                  </a:lnTo>
                  <a:lnTo>
                    <a:pt x="593743" y="105705"/>
                  </a:lnTo>
                  <a:lnTo>
                    <a:pt x="596264" y="105496"/>
                  </a:lnTo>
                  <a:lnTo>
                    <a:pt x="701320" y="96762"/>
                  </a:lnTo>
                  <a:cubicBezTo>
                    <a:pt x="707072" y="103020"/>
                    <a:pt x="709638" y="105811"/>
                    <a:pt x="712204" y="108602"/>
                  </a:cubicBezTo>
                  <a:cubicBezTo>
                    <a:pt x="714770" y="111392"/>
                    <a:pt x="717337" y="114184"/>
                    <a:pt x="723088" y="120442"/>
                  </a:cubicBezTo>
                  <a:lnTo>
                    <a:pt x="639274" y="155233"/>
                  </a:lnTo>
                  <a:cubicBezTo>
                    <a:pt x="640895" y="160802"/>
                    <a:pt x="641869" y="164143"/>
                    <a:pt x="642919" y="167745"/>
                  </a:cubicBezTo>
                  <a:cubicBezTo>
                    <a:pt x="643749" y="170591"/>
                    <a:pt x="644626" y="173599"/>
                    <a:pt x="645906" y="177998"/>
                  </a:cubicBezTo>
                  <a:lnTo>
                    <a:pt x="723088" y="194544"/>
                  </a:lnTo>
                  <a:lnTo>
                    <a:pt x="746118" y="199481"/>
                  </a:lnTo>
                  <a:lnTo>
                    <a:pt x="738764" y="225264"/>
                  </a:lnTo>
                  <a:lnTo>
                    <a:pt x="715682" y="226685"/>
                  </a:lnTo>
                  <a:lnTo>
                    <a:pt x="630524" y="231928"/>
                  </a:lnTo>
                  <a:cubicBezTo>
                    <a:pt x="626955" y="235841"/>
                    <a:pt x="624476" y="238559"/>
                    <a:pt x="622155" y="241101"/>
                  </a:cubicBezTo>
                  <a:cubicBezTo>
                    <a:pt x="619042" y="244513"/>
                    <a:pt x="616215" y="247611"/>
                    <a:pt x="611424" y="252864"/>
                  </a:cubicBezTo>
                  <a:lnTo>
                    <a:pt x="640723" y="274511"/>
                  </a:lnTo>
                  <a:lnTo>
                    <a:pt x="672455" y="297954"/>
                  </a:lnTo>
                  <a:lnTo>
                    <a:pt x="638314" y="317658"/>
                  </a:lnTo>
                  <a:lnTo>
                    <a:pt x="540013" y="294079"/>
                  </a:lnTo>
                  <a:cubicBezTo>
                    <a:pt x="531736" y="296740"/>
                    <a:pt x="526349" y="298471"/>
                    <a:pt x="521033" y="300180"/>
                  </a:cubicBezTo>
                  <a:cubicBezTo>
                    <a:pt x="520987" y="300194"/>
                    <a:pt x="520942" y="300208"/>
                    <a:pt x="520896" y="300224"/>
                  </a:cubicBezTo>
                  <a:cubicBezTo>
                    <a:pt x="520801" y="300254"/>
                    <a:pt x="520705" y="300286"/>
                    <a:pt x="520608" y="300316"/>
                  </a:cubicBezTo>
                  <a:cubicBezTo>
                    <a:pt x="515167" y="302065"/>
                    <a:pt x="509720" y="303815"/>
                    <a:pt x="501245" y="306540"/>
                  </a:cubicBezTo>
                  <a:lnTo>
                    <a:pt x="503563" y="357520"/>
                  </a:lnTo>
                  <a:lnTo>
                    <a:pt x="503718" y="360918"/>
                  </a:lnTo>
                  <a:cubicBezTo>
                    <a:pt x="490482" y="362866"/>
                    <a:pt x="484578" y="363734"/>
                    <a:pt x="478674" y="364602"/>
                  </a:cubicBezTo>
                  <a:cubicBezTo>
                    <a:pt x="472770" y="365471"/>
                    <a:pt x="466865" y="366339"/>
                    <a:pt x="453631" y="368285"/>
                  </a:cubicBezTo>
                  <a:lnTo>
                    <a:pt x="396484" y="321948"/>
                  </a:lnTo>
                  <a:lnTo>
                    <a:pt x="350359" y="321977"/>
                  </a:lnTo>
                  <a:lnTo>
                    <a:pt x="293491" y="368381"/>
                  </a:lnTo>
                  <a:cubicBezTo>
                    <a:pt x="272338" y="365297"/>
                    <a:pt x="269894" y="364940"/>
                    <a:pt x="256291" y="362958"/>
                  </a:cubicBezTo>
                  <a:cubicBezTo>
                    <a:pt x="256203" y="362945"/>
                    <a:pt x="256114" y="362932"/>
                    <a:pt x="256026" y="362919"/>
                  </a:cubicBezTo>
                  <a:cubicBezTo>
                    <a:pt x="252641" y="362426"/>
                    <a:pt x="248568" y="361832"/>
                    <a:pt x="243360" y="361074"/>
                  </a:cubicBezTo>
                  <a:lnTo>
                    <a:pt x="243631" y="354228"/>
                  </a:lnTo>
                  <a:lnTo>
                    <a:pt x="245509" y="306693"/>
                  </a:lnTo>
                  <a:lnTo>
                    <a:pt x="206670" y="294280"/>
                  </a:lnTo>
                  <a:lnTo>
                    <a:pt x="108510" y="317977"/>
                  </a:lnTo>
                  <a:cubicBezTo>
                    <a:pt x="104989" y="315956"/>
                    <a:pt x="102227" y="314371"/>
                    <a:pt x="99928" y="313052"/>
                  </a:cubicBezTo>
                  <a:cubicBezTo>
                    <a:pt x="90405" y="307587"/>
                    <a:pt x="88837" y="306686"/>
                    <a:pt x="74252" y="298313"/>
                  </a:cubicBezTo>
                  <a:lnTo>
                    <a:pt x="74463" y="298156"/>
                  </a:lnTo>
                  <a:lnTo>
                    <a:pt x="104979" y="275474"/>
                  </a:lnTo>
                  <a:lnTo>
                    <a:pt x="135013" y="253152"/>
                  </a:lnTo>
                  <a:cubicBezTo>
                    <a:pt x="132086" y="249968"/>
                    <a:pt x="129889" y="247577"/>
                    <a:pt x="127914" y="245427"/>
                  </a:cubicBezTo>
                  <a:lnTo>
                    <a:pt x="127895" y="245408"/>
                  </a:lnTo>
                  <a:cubicBezTo>
                    <a:pt x="124198" y="241384"/>
                    <a:pt x="121273" y="238203"/>
                    <a:pt x="115790" y="232240"/>
                  </a:cubicBezTo>
                  <a:lnTo>
                    <a:pt x="22560" y="226614"/>
                  </a:lnTo>
                  <a:lnTo>
                    <a:pt x="7509" y="225705"/>
                  </a:lnTo>
                  <a:cubicBezTo>
                    <a:pt x="5523" y="218894"/>
                    <a:pt x="4639" y="215855"/>
                    <a:pt x="3754" y="212817"/>
                  </a:cubicBezTo>
                  <a:lnTo>
                    <a:pt x="3751" y="212808"/>
                  </a:lnTo>
                  <a:cubicBezTo>
                    <a:pt x="2868" y="209772"/>
                    <a:pt x="1984" y="206734"/>
                    <a:pt x="0" y="199929"/>
                  </a:cubicBezTo>
                  <a:lnTo>
                    <a:pt x="22560" y="195059"/>
                  </a:lnTo>
                  <a:lnTo>
                    <a:pt x="44186" y="190391"/>
                  </a:lnTo>
                  <a:lnTo>
                    <a:pt x="100085" y="178326"/>
                  </a:lnTo>
                  <a:cubicBezTo>
                    <a:pt x="101497" y="173374"/>
                    <a:pt x="102408" y="170183"/>
                    <a:pt x="103315" y="167004"/>
                  </a:cubicBezTo>
                  <a:cubicBezTo>
                    <a:pt x="103322" y="166982"/>
                    <a:pt x="103328" y="166960"/>
                    <a:pt x="103334" y="166938"/>
                  </a:cubicBezTo>
                  <a:cubicBezTo>
                    <a:pt x="104248" y="163738"/>
                    <a:pt x="105161" y="160538"/>
                    <a:pt x="106583" y="155552"/>
                  </a:cubicBezTo>
                  <a:lnTo>
                    <a:pt x="44186" y="129789"/>
                  </a:lnTo>
                  <a:lnTo>
                    <a:pt x="22560" y="120860"/>
                  </a:lnTo>
                  <a:cubicBezTo>
                    <a:pt x="28274" y="114597"/>
                    <a:pt x="30823" y="111802"/>
                    <a:pt x="33372" y="109008"/>
                  </a:cubicBezTo>
                  <a:cubicBezTo>
                    <a:pt x="35921" y="106214"/>
                    <a:pt x="38469" y="103420"/>
                    <a:pt x="44186" y="97154"/>
                  </a:cubicBezTo>
                  <a:lnTo>
                    <a:pt x="148875" y="105730"/>
                  </a:lnTo>
                  <a:lnTo>
                    <a:pt x="151813" y="105970"/>
                  </a:lnTo>
                  <a:cubicBezTo>
                    <a:pt x="162267" y="99938"/>
                    <a:pt x="166794" y="97325"/>
                    <a:pt x="174775" y="92717"/>
                  </a:cubicBezTo>
                  <a:lnTo>
                    <a:pt x="181964" y="88567"/>
                  </a:lnTo>
                  <a:lnTo>
                    <a:pt x="148875" y="36733"/>
                  </a:lnTo>
                  <a:cubicBezTo>
                    <a:pt x="164622" y="31672"/>
                    <a:pt x="168524" y="30418"/>
                    <a:pt x="176663" y="27801"/>
                  </a:cubicBezTo>
                  <a:cubicBezTo>
                    <a:pt x="180513" y="26564"/>
                    <a:pt x="185313" y="25021"/>
                    <a:pt x="192765" y="22625"/>
                  </a:cubicBezTo>
                  <a:lnTo>
                    <a:pt x="273769" y="59057"/>
                  </a:lnTo>
                  <a:cubicBezTo>
                    <a:pt x="283443" y="57634"/>
                    <a:pt x="289658" y="56721"/>
                    <a:pt x="295868" y="55806"/>
                  </a:cubicBezTo>
                  <a:cubicBezTo>
                    <a:pt x="302092" y="54891"/>
                    <a:pt x="308310" y="53977"/>
                    <a:pt x="318005" y="52551"/>
                  </a:cubicBezTo>
                  <a:lnTo>
                    <a:pt x="346350" y="32"/>
                  </a:lnTo>
                  <a:cubicBezTo>
                    <a:pt x="364851" y="20"/>
                    <a:pt x="369593" y="17"/>
                    <a:pt x="379035" y="11"/>
                  </a:cubicBezTo>
                  <a:close/>
                  <a:moveTo>
                    <a:pt x="504057" y="242948"/>
                  </a:moveTo>
                  <a:cubicBezTo>
                    <a:pt x="531308" y="227795"/>
                    <a:pt x="547886" y="207763"/>
                    <a:pt x="547886" y="185798"/>
                  </a:cubicBezTo>
                  <a:cubicBezTo>
                    <a:pt x="547886" y="138533"/>
                    <a:pt x="471123" y="100216"/>
                    <a:pt x="376436" y="100216"/>
                  </a:cubicBezTo>
                  <a:cubicBezTo>
                    <a:pt x="281748" y="100216"/>
                    <a:pt x="204986" y="138533"/>
                    <a:pt x="204986" y="185798"/>
                  </a:cubicBezTo>
                  <a:cubicBezTo>
                    <a:pt x="204986" y="207763"/>
                    <a:pt x="221563" y="227795"/>
                    <a:pt x="248814" y="242948"/>
                  </a:cubicBezTo>
                  <a:cubicBezTo>
                    <a:pt x="280203" y="260401"/>
                    <a:pt x="325752" y="271379"/>
                    <a:pt x="376436" y="271379"/>
                  </a:cubicBezTo>
                  <a:cubicBezTo>
                    <a:pt x="427121" y="271379"/>
                    <a:pt x="472669" y="260401"/>
                    <a:pt x="504057" y="242948"/>
                  </a:cubicBezTo>
                  <a:close/>
                  <a:moveTo>
                    <a:pt x="103334" y="166938"/>
                  </a:moveTo>
                  <a:lnTo>
                    <a:pt x="103315" y="167004"/>
                  </a:lnTo>
                  <a:moveTo>
                    <a:pt x="127914" y="245427"/>
                  </a:moveTo>
                  <a:lnTo>
                    <a:pt x="135013" y="253152"/>
                  </a:lnTo>
                  <a:moveTo>
                    <a:pt x="99928" y="313052"/>
                  </a:moveTo>
                  <a:lnTo>
                    <a:pt x="108510" y="317977"/>
                  </a:lnTo>
                  <a:moveTo>
                    <a:pt x="243360" y="361074"/>
                  </a:moveTo>
                  <a:lnTo>
                    <a:pt x="256026" y="362919"/>
                  </a:lnTo>
                  <a:lnTo>
                    <a:pt x="256291" y="362958"/>
                  </a:lnTo>
                  <a:moveTo>
                    <a:pt x="453631" y="368285"/>
                  </a:moveTo>
                  <a:lnTo>
                    <a:pt x="478674" y="364602"/>
                  </a:lnTo>
                  <a:lnTo>
                    <a:pt x="503718" y="360918"/>
                  </a:lnTo>
                  <a:moveTo>
                    <a:pt x="520608" y="300316"/>
                  </a:moveTo>
                  <a:lnTo>
                    <a:pt x="520896" y="300224"/>
                  </a:lnTo>
                  <a:lnTo>
                    <a:pt x="521033" y="300180"/>
                  </a:lnTo>
                  <a:moveTo>
                    <a:pt x="672455" y="297954"/>
                  </a:moveTo>
                  <a:lnTo>
                    <a:pt x="672455" y="297989"/>
                  </a:lnTo>
                  <a:moveTo>
                    <a:pt x="630524" y="231928"/>
                  </a:moveTo>
                  <a:lnTo>
                    <a:pt x="622155" y="241101"/>
                  </a:lnTo>
                </a:path>
              </a:pathLst>
            </a:custGeom>
            <a:noFill/>
            <a:ln w="7143">
              <a:solidFill>
                <a:srgbClr val="484848"/>
              </a:solidFill>
            </a:ln>
          </p:spPr>
          <p:txBody>
            <a:bodyPr rtlCol="0" anchor="ctr"/>
            <a:lstStyle/>
            <a:p>
              <a:pPr algn="ctr"/>
              <a:endParaRPr/>
            </a:p>
          </p:txBody>
        </p:sp>
      </p:grpSp>
      <p:grpSp>
        <p:nvGrpSpPr>
          <p:cNvPr id="23" name="Group 24">
            <a:extLst>
              <a:ext uri="{FF2B5EF4-FFF2-40B4-BE49-F238E27FC236}">
                <a16:creationId xmlns:a16="http://schemas.microsoft.com/office/drawing/2014/main" id="{859AFF61-2503-74CF-958E-923CE3E66840}"/>
              </a:ext>
            </a:extLst>
          </p:cNvPr>
          <p:cNvGrpSpPr/>
          <p:nvPr/>
        </p:nvGrpSpPr>
        <p:grpSpPr>
          <a:xfrm>
            <a:off x="9193550" y="3592672"/>
            <a:ext cx="872849" cy="605230"/>
            <a:chOff x="4485557" y="2454135"/>
            <a:chExt cx="872849" cy="605230"/>
          </a:xfrm>
        </p:grpSpPr>
        <p:sp>
          <p:nvSpPr>
            <p:cNvPr id="24" name="Rounded Rectangle 20">
              <a:extLst>
                <a:ext uri="{FF2B5EF4-FFF2-40B4-BE49-F238E27FC236}">
                  <a16:creationId xmlns:a16="http://schemas.microsoft.com/office/drawing/2014/main" id="{AA96B80F-7B0F-BFDB-C5BB-5A1E1B31388B}"/>
                </a:ext>
              </a:extLst>
            </p:cNvPr>
            <p:cNvSpPr/>
            <p:nvPr/>
          </p:nvSpPr>
          <p:spPr>
            <a:xfrm>
              <a:off x="4491324" y="2478538"/>
              <a:ext cx="861182" cy="580824"/>
            </a:xfrm>
            <a:custGeom>
              <a:avLst/>
              <a:gdLst/>
              <a:ahLst/>
              <a:cxnLst/>
              <a:rect l="0" t="0" r="0" b="0"/>
              <a:pathLst>
                <a:path w="861182" h="580824">
                  <a:moveTo>
                    <a:pt x="601717" y="192673"/>
                  </a:moveTo>
                  <a:cubicBezTo>
                    <a:pt x="601717" y="226794"/>
                    <a:pt x="561713" y="256251"/>
                    <a:pt x="503839" y="269996"/>
                  </a:cubicBezTo>
                  <a:cubicBezTo>
                    <a:pt x="481545" y="264701"/>
                    <a:pt x="456599" y="261738"/>
                    <a:pt x="430269" y="261738"/>
                  </a:cubicBezTo>
                  <a:cubicBezTo>
                    <a:pt x="403936" y="261738"/>
                    <a:pt x="378990" y="264702"/>
                    <a:pt x="356696" y="269997"/>
                  </a:cubicBezTo>
                  <a:cubicBezTo>
                    <a:pt x="298822" y="256252"/>
                    <a:pt x="258817" y="226794"/>
                    <a:pt x="258817" y="192673"/>
                  </a:cubicBezTo>
                  <a:cubicBezTo>
                    <a:pt x="258817" y="145408"/>
                    <a:pt x="335579" y="107091"/>
                    <a:pt x="430267" y="107091"/>
                  </a:cubicBezTo>
                  <a:cubicBezTo>
                    <a:pt x="524954" y="107091"/>
                    <a:pt x="601717" y="145408"/>
                    <a:pt x="601717" y="192673"/>
                  </a:cubicBezTo>
                  <a:close/>
                  <a:moveTo>
                    <a:pt x="155352" y="357030"/>
                  </a:moveTo>
                  <a:lnTo>
                    <a:pt x="151492" y="361250"/>
                  </a:lnTo>
                  <a:lnTo>
                    <a:pt x="151492" y="471531"/>
                  </a:lnTo>
                  <a:lnTo>
                    <a:pt x="66851" y="485626"/>
                  </a:lnTo>
                  <a:lnTo>
                    <a:pt x="66851" y="314178"/>
                  </a:lnTo>
                  <a:lnTo>
                    <a:pt x="155352" y="299440"/>
                  </a:lnTo>
                  <a:close/>
                  <a:moveTo>
                    <a:pt x="92847" y="266254"/>
                  </a:moveTo>
                  <a:lnTo>
                    <a:pt x="38994" y="290004"/>
                  </a:lnTo>
                  <a:lnTo>
                    <a:pt x="38994" y="403147"/>
                  </a:lnTo>
                  <a:lnTo>
                    <a:pt x="5" y="401242"/>
                  </a:lnTo>
                  <a:lnTo>
                    <a:pt x="0" y="229800"/>
                  </a:lnTo>
                  <a:lnTo>
                    <a:pt x="92847" y="234322"/>
                  </a:lnTo>
                  <a:close/>
                  <a:moveTo>
                    <a:pt x="86001" y="175104"/>
                  </a:moveTo>
                  <a:lnTo>
                    <a:pt x="83239" y="188084"/>
                  </a:lnTo>
                  <a:lnTo>
                    <a:pt x="7622" y="199948"/>
                  </a:lnTo>
                  <a:lnTo>
                    <a:pt x="7622" y="139124"/>
                  </a:lnTo>
                  <a:lnTo>
                    <a:pt x="88761" y="162125"/>
                  </a:lnTo>
                  <a:close/>
                  <a:moveTo>
                    <a:pt x="131010" y="106371"/>
                  </a:moveTo>
                  <a:lnTo>
                    <a:pt x="130698" y="106639"/>
                  </a:lnTo>
                  <a:lnTo>
                    <a:pt x="130386" y="106909"/>
                  </a:lnTo>
                  <a:lnTo>
                    <a:pt x="130368" y="106924"/>
                  </a:lnTo>
                  <a:cubicBezTo>
                    <a:pt x="127050" y="109788"/>
                    <a:pt x="123647" y="112724"/>
                    <a:pt x="117609" y="117935"/>
                  </a:cubicBezTo>
                  <a:lnTo>
                    <a:pt x="88381" y="116254"/>
                  </a:lnTo>
                  <a:lnTo>
                    <a:pt x="88381" y="57844"/>
                  </a:lnTo>
                  <a:lnTo>
                    <a:pt x="143787" y="95344"/>
                  </a:lnTo>
                  <a:cubicBezTo>
                    <a:pt x="137738" y="100564"/>
                    <a:pt x="134333" y="103502"/>
                    <a:pt x="131010" y="106371"/>
                  </a:cubicBezTo>
                  <a:close/>
                  <a:moveTo>
                    <a:pt x="228330" y="52793"/>
                  </a:moveTo>
                  <a:lnTo>
                    <a:pt x="228330" y="0"/>
                  </a:lnTo>
                  <a:lnTo>
                    <a:pt x="248418" y="45518"/>
                  </a:lnTo>
                  <a:close/>
                  <a:moveTo>
                    <a:pt x="265476" y="517668"/>
                  </a:moveTo>
                  <a:lnTo>
                    <a:pt x="196623" y="549119"/>
                  </a:lnTo>
                  <a:lnTo>
                    <a:pt x="196623" y="377671"/>
                  </a:lnTo>
                  <a:lnTo>
                    <a:pt x="265476" y="346220"/>
                  </a:lnTo>
                  <a:close/>
                  <a:moveTo>
                    <a:pt x="404151" y="538028"/>
                  </a:moveTo>
                  <a:lnTo>
                    <a:pt x="366858" y="580753"/>
                  </a:lnTo>
                  <a:lnTo>
                    <a:pt x="366858" y="409305"/>
                  </a:lnTo>
                  <a:lnTo>
                    <a:pt x="404151" y="366580"/>
                  </a:lnTo>
                  <a:close/>
                  <a:moveTo>
                    <a:pt x="493504" y="580824"/>
                  </a:moveTo>
                  <a:lnTo>
                    <a:pt x="456400" y="538057"/>
                  </a:lnTo>
                  <a:lnTo>
                    <a:pt x="456400" y="366609"/>
                  </a:lnTo>
                  <a:lnTo>
                    <a:pt x="493504" y="409376"/>
                  </a:lnTo>
                  <a:close/>
                  <a:moveTo>
                    <a:pt x="663888" y="549384"/>
                  </a:moveTo>
                  <a:lnTo>
                    <a:pt x="595177" y="517857"/>
                  </a:lnTo>
                  <a:lnTo>
                    <a:pt x="595177" y="346409"/>
                  </a:lnTo>
                  <a:lnTo>
                    <a:pt x="663888" y="377936"/>
                  </a:lnTo>
                  <a:close/>
                  <a:moveTo>
                    <a:pt x="793941" y="486038"/>
                  </a:moveTo>
                  <a:lnTo>
                    <a:pt x="709093" y="471801"/>
                  </a:lnTo>
                  <a:lnTo>
                    <a:pt x="709093" y="361568"/>
                  </a:lnTo>
                  <a:lnTo>
                    <a:pt x="705508" y="357625"/>
                  </a:lnTo>
                  <a:lnTo>
                    <a:pt x="705508" y="299751"/>
                  </a:lnTo>
                  <a:lnTo>
                    <a:pt x="793941" y="314591"/>
                  </a:lnTo>
                  <a:close/>
                  <a:moveTo>
                    <a:pt x="861182" y="401738"/>
                  </a:moveTo>
                  <a:lnTo>
                    <a:pt x="821911" y="403605"/>
                  </a:lnTo>
                  <a:lnTo>
                    <a:pt x="821911" y="290448"/>
                  </a:lnTo>
                  <a:lnTo>
                    <a:pt x="768313" y="266701"/>
                  </a:lnTo>
                  <a:lnTo>
                    <a:pt x="768313" y="234705"/>
                  </a:lnTo>
                  <a:lnTo>
                    <a:pt x="861182" y="230290"/>
                  </a:lnTo>
                  <a:close/>
                  <a:moveTo>
                    <a:pt x="772742" y="162518"/>
                  </a:moveTo>
                  <a:lnTo>
                    <a:pt x="853990" y="139611"/>
                  </a:lnTo>
                  <a:lnTo>
                    <a:pt x="853990" y="200480"/>
                  </a:lnTo>
                  <a:lnTo>
                    <a:pt x="778143" y="188483"/>
                  </a:lnTo>
                  <a:lnTo>
                    <a:pt x="775443" y="175500"/>
                  </a:lnTo>
                  <a:close/>
                  <a:moveTo>
                    <a:pt x="773604" y="58236"/>
                  </a:moveTo>
                  <a:lnTo>
                    <a:pt x="773604" y="116632"/>
                  </a:lnTo>
                  <a:lnTo>
                    <a:pt x="744099" y="118294"/>
                  </a:lnTo>
                  <a:cubicBezTo>
                    <a:pt x="738081" y="113071"/>
                    <a:pt x="734691" y="110130"/>
                    <a:pt x="731383" y="107261"/>
                  </a:cubicBezTo>
                  <a:lnTo>
                    <a:pt x="731324" y="107209"/>
                  </a:lnTo>
                  <a:lnTo>
                    <a:pt x="731076" y="106994"/>
                  </a:lnTo>
                  <a:cubicBezTo>
                    <a:pt x="727660" y="104031"/>
                    <a:pt x="724247" y="101070"/>
                    <a:pt x="718028" y="95672"/>
                  </a:cubicBezTo>
                  <a:close/>
                  <a:moveTo>
                    <a:pt x="633914" y="53109"/>
                  </a:moveTo>
                  <a:lnTo>
                    <a:pt x="613621" y="45724"/>
                  </a:lnTo>
                  <a:lnTo>
                    <a:pt x="633914" y="229"/>
                  </a:lnTo>
                  <a:close/>
                  <a:moveTo>
                    <a:pt x="772742" y="162518"/>
                  </a:moveTo>
                  <a:cubicBezTo>
                    <a:pt x="774030" y="168705"/>
                    <a:pt x="774736" y="172103"/>
                    <a:pt x="775443" y="175500"/>
                  </a:cubicBezTo>
                  <a:cubicBezTo>
                    <a:pt x="776149" y="178898"/>
                    <a:pt x="776856" y="182296"/>
                    <a:pt x="778143" y="188483"/>
                  </a:cubicBezTo>
                  <a:moveTo>
                    <a:pt x="731383" y="107261"/>
                  </a:moveTo>
                  <a:cubicBezTo>
                    <a:pt x="731363" y="107243"/>
                    <a:pt x="731344" y="107226"/>
                    <a:pt x="731324" y="107209"/>
                  </a:cubicBezTo>
                  <a:cubicBezTo>
                    <a:pt x="731241" y="107138"/>
                    <a:pt x="731159" y="107066"/>
                    <a:pt x="731076" y="106994"/>
                  </a:cubicBezTo>
                  <a:moveTo>
                    <a:pt x="633914" y="53109"/>
                  </a:moveTo>
                  <a:cubicBezTo>
                    <a:pt x="628652" y="51194"/>
                    <a:pt x="623186" y="49205"/>
                    <a:pt x="613621" y="45724"/>
                  </a:cubicBezTo>
                  <a:moveTo>
                    <a:pt x="228330" y="52793"/>
                  </a:moveTo>
                  <a:cubicBezTo>
                    <a:pt x="233529" y="50911"/>
                    <a:pt x="238983" y="48935"/>
                    <a:pt x="248418" y="45518"/>
                  </a:cubicBezTo>
                  <a:moveTo>
                    <a:pt x="83239" y="188084"/>
                  </a:moveTo>
                  <a:cubicBezTo>
                    <a:pt x="84555" y="181898"/>
                    <a:pt x="85278" y="178501"/>
                    <a:pt x="86001" y="175104"/>
                  </a:cubicBezTo>
                  <a:cubicBezTo>
                    <a:pt x="86723" y="171708"/>
                    <a:pt x="87446" y="168311"/>
                    <a:pt x="88761" y="162125"/>
                  </a:cubicBezTo>
                  <a:moveTo>
                    <a:pt x="130386" y="106909"/>
                  </a:moveTo>
                  <a:cubicBezTo>
                    <a:pt x="130490" y="106819"/>
                    <a:pt x="130594" y="106729"/>
                    <a:pt x="130698" y="106639"/>
                  </a:cubicBezTo>
                  <a:cubicBezTo>
                    <a:pt x="130802" y="106550"/>
                    <a:pt x="130906" y="106460"/>
                    <a:pt x="131010" y="106371"/>
                  </a:cubicBezTo>
                </a:path>
              </a:pathLst>
            </a:custGeom>
            <a:noFill/>
            <a:ln w="7143">
              <a:solidFill>
                <a:srgbClr val="484848"/>
              </a:solidFill>
            </a:ln>
          </p:spPr>
          <p:txBody>
            <a:bodyPr rtlCol="0" anchor="ctr"/>
            <a:lstStyle/>
            <a:p>
              <a:pPr algn="ctr"/>
              <a:endParaRPr/>
            </a:p>
          </p:txBody>
        </p:sp>
        <p:sp>
          <p:nvSpPr>
            <p:cNvPr id="25" name="Rounded Rectangle 21">
              <a:extLst>
                <a:ext uri="{FF2B5EF4-FFF2-40B4-BE49-F238E27FC236}">
                  <a16:creationId xmlns:a16="http://schemas.microsoft.com/office/drawing/2014/main" id="{8E3DC7F9-EC58-F4BB-33FA-EC4D30D16419}"/>
                </a:ext>
              </a:extLst>
            </p:cNvPr>
            <p:cNvSpPr/>
            <p:nvPr/>
          </p:nvSpPr>
          <p:spPr>
            <a:xfrm>
              <a:off x="4485557" y="2680591"/>
              <a:ext cx="872849" cy="378774"/>
            </a:xfrm>
            <a:custGeom>
              <a:avLst/>
              <a:gdLst/>
              <a:ahLst/>
              <a:cxnLst/>
              <a:rect l="0" t="0" r="0" b="0"/>
              <a:pathLst>
                <a:path w="872849" h="378774">
                  <a:moveTo>
                    <a:pt x="499270" y="207326"/>
                  </a:moveTo>
                  <a:cubicBezTo>
                    <a:pt x="522301" y="204897"/>
                    <a:pt x="524354" y="204679"/>
                    <a:pt x="537249" y="203317"/>
                  </a:cubicBezTo>
                  <a:lnTo>
                    <a:pt x="553893" y="201559"/>
                  </a:lnTo>
                  <a:lnTo>
                    <a:pt x="553893" y="326239"/>
                  </a:lnTo>
                  <a:lnTo>
                    <a:pt x="553893" y="373007"/>
                  </a:lnTo>
                  <a:lnTo>
                    <a:pt x="537249" y="374765"/>
                  </a:lnTo>
                  <a:cubicBezTo>
                    <a:pt x="524354" y="376127"/>
                    <a:pt x="522301" y="376345"/>
                    <a:pt x="499270" y="378774"/>
                  </a:cubicBezTo>
                  <a:close/>
                  <a:moveTo>
                    <a:pt x="318024" y="326056"/>
                  </a:moveTo>
                  <a:lnTo>
                    <a:pt x="318024" y="201424"/>
                  </a:lnTo>
                  <a:lnTo>
                    <a:pt x="345326" y="204338"/>
                  </a:lnTo>
                  <a:lnTo>
                    <a:pt x="372622" y="207255"/>
                  </a:lnTo>
                  <a:lnTo>
                    <a:pt x="372622" y="378703"/>
                  </a:lnTo>
                  <a:lnTo>
                    <a:pt x="345326" y="375786"/>
                  </a:lnTo>
                  <a:lnTo>
                    <a:pt x="318024" y="372872"/>
                  </a:lnTo>
                  <a:close/>
                  <a:moveTo>
                    <a:pt x="157257" y="269481"/>
                  </a:moveTo>
                  <a:lnTo>
                    <a:pt x="157257" y="159200"/>
                  </a:lnTo>
                  <a:lnTo>
                    <a:pt x="174164" y="165351"/>
                  </a:lnTo>
                  <a:cubicBezTo>
                    <a:pt x="182232" y="168286"/>
                    <a:pt x="185404" y="169440"/>
                    <a:pt x="202389" y="175620"/>
                  </a:cubicBezTo>
                  <a:lnTo>
                    <a:pt x="202389" y="347069"/>
                  </a:lnTo>
                  <a:cubicBezTo>
                    <a:pt x="185404" y="340888"/>
                    <a:pt x="182232" y="339734"/>
                    <a:pt x="174164" y="336799"/>
                  </a:cubicBezTo>
                  <a:lnTo>
                    <a:pt x="157257" y="330648"/>
                  </a:lnTo>
                  <a:close/>
                  <a:moveTo>
                    <a:pt x="44759" y="201097"/>
                  </a:moveTo>
                  <a:lnTo>
                    <a:pt x="44759" y="87954"/>
                  </a:lnTo>
                  <a:lnTo>
                    <a:pt x="53812" y="95811"/>
                  </a:lnTo>
                  <a:lnTo>
                    <a:pt x="53928" y="95912"/>
                  </a:lnTo>
                  <a:cubicBezTo>
                    <a:pt x="59910" y="101105"/>
                    <a:pt x="61288" y="102300"/>
                    <a:pt x="72616" y="112128"/>
                  </a:cubicBezTo>
                  <a:lnTo>
                    <a:pt x="72616" y="283576"/>
                  </a:lnTo>
                  <a:cubicBezTo>
                    <a:pt x="61288" y="273748"/>
                    <a:pt x="59910" y="272553"/>
                    <a:pt x="53928" y="267361"/>
                  </a:cubicBezTo>
                  <a:lnTo>
                    <a:pt x="53812" y="267260"/>
                  </a:lnTo>
                  <a:lnTo>
                    <a:pt x="44759" y="259402"/>
                  </a:lnTo>
                  <a:close/>
                  <a:moveTo>
                    <a:pt x="2875" y="185273"/>
                  </a:moveTo>
                  <a:cubicBezTo>
                    <a:pt x="2238" y="182208"/>
                    <a:pt x="1596" y="179119"/>
                    <a:pt x="0" y="171448"/>
                  </a:cubicBezTo>
                  <a:lnTo>
                    <a:pt x="0" y="0"/>
                  </a:lnTo>
                  <a:cubicBezTo>
                    <a:pt x="1600" y="7690"/>
                    <a:pt x="2242" y="10775"/>
                    <a:pt x="2880" y="13849"/>
                  </a:cubicBezTo>
                  <a:lnTo>
                    <a:pt x="2885" y="13872"/>
                  </a:lnTo>
                  <a:cubicBezTo>
                    <a:pt x="3526" y="16953"/>
                    <a:pt x="4166" y="20033"/>
                    <a:pt x="5771" y="27744"/>
                  </a:cubicBezTo>
                  <a:lnTo>
                    <a:pt x="5765" y="27750"/>
                  </a:lnTo>
                  <a:lnTo>
                    <a:pt x="5771" y="199192"/>
                  </a:lnTo>
                  <a:cubicBezTo>
                    <a:pt x="4166" y="191482"/>
                    <a:pt x="3526" y="188400"/>
                    <a:pt x="2885" y="185320"/>
                  </a:cubicBezTo>
                  <a:close/>
                  <a:moveTo>
                    <a:pt x="866948" y="28240"/>
                  </a:moveTo>
                  <a:lnTo>
                    <a:pt x="869899" y="14370"/>
                  </a:lnTo>
                  <a:lnTo>
                    <a:pt x="872849" y="501"/>
                  </a:lnTo>
                  <a:lnTo>
                    <a:pt x="872849" y="171949"/>
                  </a:lnTo>
                  <a:lnTo>
                    <a:pt x="869899" y="185818"/>
                  </a:lnTo>
                  <a:lnTo>
                    <a:pt x="866948" y="199688"/>
                  </a:lnTo>
                  <a:close/>
                  <a:moveTo>
                    <a:pt x="799706" y="112541"/>
                  </a:moveTo>
                  <a:lnTo>
                    <a:pt x="813691" y="100470"/>
                  </a:lnTo>
                  <a:lnTo>
                    <a:pt x="827675" y="88398"/>
                  </a:lnTo>
                  <a:lnTo>
                    <a:pt x="827675" y="201555"/>
                  </a:lnTo>
                  <a:lnTo>
                    <a:pt x="827675" y="259846"/>
                  </a:lnTo>
                  <a:lnTo>
                    <a:pt x="813691" y="271917"/>
                  </a:lnTo>
                  <a:lnTo>
                    <a:pt x="799706" y="283989"/>
                  </a:lnTo>
                  <a:close/>
                  <a:moveTo>
                    <a:pt x="669654" y="175887"/>
                  </a:moveTo>
                  <a:lnTo>
                    <a:pt x="692255" y="167703"/>
                  </a:lnTo>
                  <a:lnTo>
                    <a:pt x="714858" y="159518"/>
                  </a:lnTo>
                  <a:lnTo>
                    <a:pt x="714858" y="269751"/>
                  </a:lnTo>
                  <a:lnTo>
                    <a:pt x="714858" y="330966"/>
                  </a:lnTo>
                  <a:lnTo>
                    <a:pt x="692255" y="339151"/>
                  </a:lnTo>
                  <a:lnTo>
                    <a:pt x="669654" y="347334"/>
                  </a:lnTo>
                  <a:close/>
                  <a:moveTo>
                    <a:pt x="2885" y="185320"/>
                  </a:moveTo>
                  <a:cubicBezTo>
                    <a:pt x="2882" y="185305"/>
                    <a:pt x="2879" y="185288"/>
                    <a:pt x="2875" y="185273"/>
                  </a:cubicBezTo>
                  <a:moveTo>
                    <a:pt x="53812" y="267260"/>
                  </a:moveTo>
                  <a:cubicBezTo>
                    <a:pt x="53851" y="267294"/>
                    <a:pt x="53890" y="267327"/>
                    <a:pt x="53928" y="267361"/>
                  </a:cubicBezTo>
                  <a:moveTo>
                    <a:pt x="157257" y="330648"/>
                  </a:moveTo>
                  <a:cubicBezTo>
                    <a:pt x="165357" y="333595"/>
                    <a:pt x="170317" y="335400"/>
                    <a:pt x="174164" y="336799"/>
                  </a:cubicBezTo>
                  <a:moveTo>
                    <a:pt x="318024" y="372872"/>
                  </a:moveTo>
                  <a:cubicBezTo>
                    <a:pt x="333201" y="374492"/>
                    <a:pt x="339264" y="375139"/>
                    <a:pt x="345326" y="375786"/>
                  </a:cubicBezTo>
                  <a:cubicBezTo>
                    <a:pt x="351388" y="376434"/>
                    <a:pt x="357451" y="377082"/>
                    <a:pt x="372622" y="378703"/>
                  </a:cubicBezTo>
                  <a:moveTo>
                    <a:pt x="553893" y="373007"/>
                  </a:moveTo>
                  <a:cubicBezTo>
                    <a:pt x="546561" y="373781"/>
                    <a:pt x="541355" y="374331"/>
                    <a:pt x="537249" y="374765"/>
                  </a:cubicBezTo>
                  <a:moveTo>
                    <a:pt x="669654" y="347334"/>
                  </a:moveTo>
                  <a:cubicBezTo>
                    <a:pt x="682216" y="342786"/>
                    <a:pt x="687236" y="340969"/>
                    <a:pt x="692255" y="339151"/>
                  </a:cubicBezTo>
                  <a:cubicBezTo>
                    <a:pt x="697274" y="337334"/>
                    <a:pt x="702294" y="335516"/>
                    <a:pt x="714858" y="330966"/>
                  </a:cubicBezTo>
                  <a:moveTo>
                    <a:pt x="799706" y="283989"/>
                  </a:moveTo>
                  <a:cubicBezTo>
                    <a:pt x="807479" y="277280"/>
                    <a:pt x="810585" y="274599"/>
                    <a:pt x="813691" y="271917"/>
                  </a:cubicBezTo>
                  <a:cubicBezTo>
                    <a:pt x="816797" y="269237"/>
                    <a:pt x="819902" y="266556"/>
                    <a:pt x="827675" y="259846"/>
                  </a:cubicBezTo>
                  <a:moveTo>
                    <a:pt x="866948" y="199688"/>
                  </a:moveTo>
                  <a:cubicBezTo>
                    <a:pt x="868588" y="191979"/>
                    <a:pt x="869243" y="188898"/>
                    <a:pt x="869899" y="185818"/>
                  </a:cubicBezTo>
                  <a:cubicBezTo>
                    <a:pt x="870553" y="182738"/>
                    <a:pt x="871208" y="179657"/>
                    <a:pt x="872849" y="171949"/>
                  </a:cubicBezTo>
                  <a:moveTo>
                    <a:pt x="53812" y="95811"/>
                  </a:moveTo>
                  <a:cubicBezTo>
                    <a:pt x="53851" y="95846"/>
                    <a:pt x="53890" y="95879"/>
                    <a:pt x="53928" y="95912"/>
                  </a:cubicBezTo>
                  <a:moveTo>
                    <a:pt x="157257" y="159200"/>
                  </a:moveTo>
                  <a:cubicBezTo>
                    <a:pt x="165357" y="162147"/>
                    <a:pt x="170317" y="163951"/>
                    <a:pt x="174164" y="165351"/>
                  </a:cubicBezTo>
                  <a:moveTo>
                    <a:pt x="372622" y="207255"/>
                  </a:moveTo>
                  <a:cubicBezTo>
                    <a:pt x="357451" y="205634"/>
                    <a:pt x="351388" y="204986"/>
                    <a:pt x="345326" y="204338"/>
                  </a:cubicBezTo>
                  <a:cubicBezTo>
                    <a:pt x="339264" y="203691"/>
                    <a:pt x="333201" y="203044"/>
                    <a:pt x="318024" y="201424"/>
                  </a:cubicBezTo>
                  <a:moveTo>
                    <a:pt x="553893" y="201559"/>
                  </a:moveTo>
                  <a:cubicBezTo>
                    <a:pt x="546561" y="202333"/>
                    <a:pt x="541355" y="202883"/>
                    <a:pt x="537249" y="203317"/>
                  </a:cubicBezTo>
                  <a:moveTo>
                    <a:pt x="714858" y="159518"/>
                  </a:moveTo>
                  <a:cubicBezTo>
                    <a:pt x="702294" y="164068"/>
                    <a:pt x="697274" y="165886"/>
                    <a:pt x="692255" y="167703"/>
                  </a:cubicBezTo>
                  <a:cubicBezTo>
                    <a:pt x="687236" y="169521"/>
                    <a:pt x="682216" y="171338"/>
                    <a:pt x="669654" y="175887"/>
                  </a:cubicBezTo>
                  <a:moveTo>
                    <a:pt x="827675" y="88398"/>
                  </a:moveTo>
                  <a:cubicBezTo>
                    <a:pt x="819902" y="95108"/>
                    <a:pt x="816797" y="97789"/>
                    <a:pt x="813691" y="100470"/>
                  </a:cubicBezTo>
                  <a:cubicBezTo>
                    <a:pt x="810585" y="103150"/>
                    <a:pt x="807479" y="105832"/>
                    <a:pt x="799706" y="112541"/>
                  </a:cubicBezTo>
                  <a:moveTo>
                    <a:pt x="872849" y="501"/>
                  </a:moveTo>
                  <a:cubicBezTo>
                    <a:pt x="871208" y="8209"/>
                    <a:pt x="870553" y="11289"/>
                    <a:pt x="869899" y="14370"/>
                  </a:cubicBezTo>
                  <a:cubicBezTo>
                    <a:pt x="869243" y="17450"/>
                    <a:pt x="868588" y="20531"/>
                    <a:pt x="866948" y="28240"/>
                  </a:cubicBezTo>
                </a:path>
              </a:pathLst>
            </a:custGeom>
            <a:noFill/>
            <a:ln w="7143">
              <a:solidFill>
                <a:srgbClr val="484848"/>
              </a:solidFill>
            </a:ln>
          </p:spPr>
          <p:txBody>
            <a:bodyPr rtlCol="0" anchor="ctr"/>
            <a:lstStyle/>
            <a:p>
              <a:pPr algn="ctr"/>
              <a:endParaRPr/>
            </a:p>
          </p:txBody>
        </p:sp>
        <p:sp>
          <p:nvSpPr>
            <p:cNvPr id="26" name="Rounded Rectangle 22">
              <a:extLst>
                <a:ext uri="{FF2B5EF4-FFF2-40B4-BE49-F238E27FC236}">
                  <a16:creationId xmlns:a16="http://schemas.microsoft.com/office/drawing/2014/main" id="{F1EE16D3-601A-AB2C-1A33-5F23B532021F}"/>
                </a:ext>
              </a:extLst>
            </p:cNvPr>
            <p:cNvSpPr/>
            <p:nvPr/>
          </p:nvSpPr>
          <p:spPr>
            <a:xfrm>
              <a:off x="4584174" y="2712863"/>
              <a:ext cx="675464" cy="303735"/>
            </a:xfrm>
            <a:custGeom>
              <a:avLst/>
              <a:gdLst/>
              <a:ahLst/>
              <a:cxnLst/>
              <a:rect l="0" t="0" r="0" b="0"/>
              <a:pathLst>
                <a:path w="675464" h="303735">
                  <a:moveTo>
                    <a:pt x="311302" y="132258"/>
                  </a:moveTo>
                  <a:lnTo>
                    <a:pt x="337658" y="132272"/>
                  </a:lnTo>
                  <a:lnTo>
                    <a:pt x="363552" y="132287"/>
                  </a:lnTo>
                  <a:lnTo>
                    <a:pt x="363552" y="303735"/>
                  </a:lnTo>
                  <a:lnTo>
                    <a:pt x="337658" y="303720"/>
                  </a:lnTo>
                  <a:lnTo>
                    <a:pt x="311302" y="303706"/>
                  </a:lnTo>
                  <a:close/>
                  <a:moveTo>
                    <a:pt x="172628" y="111897"/>
                  </a:moveTo>
                  <a:lnTo>
                    <a:pt x="196479" y="117220"/>
                  </a:lnTo>
                  <a:lnTo>
                    <a:pt x="220331" y="122541"/>
                  </a:lnTo>
                  <a:lnTo>
                    <a:pt x="219411" y="169152"/>
                  </a:lnTo>
                  <a:lnTo>
                    <a:pt x="219411" y="293784"/>
                  </a:lnTo>
                  <a:lnTo>
                    <a:pt x="196479" y="288668"/>
                  </a:lnTo>
                  <a:lnTo>
                    <a:pt x="172628" y="283345"/>
                  </a:lnTo>
                  <a:close/>
                  <a:moveTo>
                    <a:pt x="62504" y="122707"/>
                  </a:moveTo>
                  <a:lnTo>
                    <a:pt x="62504" y="65118"/>
                  </a:lnTo>
                  <a:lnTo>
                    <a:pt x="97424" y="84537"/>
                  </a:lnTo>
                  <a:close/>
                  <a:moveTo>
                    <a:pt x="16086" y="24837"/>
                  </a:moveTo>
                  <a:lnTo>
                    <a:pt x="0" y="31931"/>
                  </a:lnTo>
                  <a:lnTo>
                    <a:pt x="0" y="0"/>
                  </a:lnTo>
                  <a:cubicBezTo>
                    <a:pt x="5974" y="9228"/>
                    <a:pt x="7749" y="11969"/>
                    <a:pt x="11876" y="18339"/>
                  </a:cubicBezTo>
                  <a:lnTo>
                    <a:pt x="12050" y="18606"/>
                  </a:lnTo>
                  <a:close/>
                  <a:moveTo>
                    <a:pt x="675464" y="383"/>
                  </a:moveTo>
                  <a:lnTo>
                    <a:pt x="675464" y="32379"/>
                  </a:lnTo>
                  <a:lnTo>
                    <a:pt x="659264" y="25201"/>
                  </a:lnTo>
                  <a:cubicBezTo>
                    <a:pt x="663024" y="19442"/>
                    <a:pt x="665132" y="16211"/>
                    <a:pt x="667197" y="13047"/>
                  </a:cubicBezTo>
                  <a:lnTo>
                    <a:pt x="667363" y="12793"/>
                  </a:lnTo>
                  <a:cubicBezTo>
                    <a:pt x="669482" y="9545"/>
                    <a:pt x="671602" y="6298"/>
                    <a:pt x="675464" y="383"/>
                  </a:cubicBezTo>
                  <a:close/>
                  <a:moveTo>
                    <a:pt x="612659" y="65430"/>
                  </a:moveTo>
                  <a:lnTo>
                    <a:pt x="612659" y="123303"/>
                  </a:lnTo>
                  <a:lnTo>
                    <a:pt x="577656" y="84810"/>
                  </a:lnTo>
                  <a:lnTo>
                    <a:pt x="595195" y="75099"/>
                  </a:lnTo>
                  <a:close/>
                  <a:moveTo>
                    <a:pt x="455280" y="293967"/>
                  </a:moveTo>
                  <a:lnTo>
                    <a:pt x="455280" y="169286"/>
                  </a:lnTo>
                  <a:lnTo>
                    <a:pt x="454573" y="122676"/>
                  </a:lnTo>
                  <a:lnTo>
                    <a:pt x="478451" y="117381"/>
                  </a:lnTo>
                  <a:lnTo>
                    <a:pt x="502328" y="112087"/>
                  </a:lnTo>
                  <a:lnTo>
                    <a:pt x="502328" y="283535"/>
                  </a:lnTo>
                  <a:lnTo>
                    <a:pt x="478451" y="288829"/>
                  </a:lnTo>
                  <a:close/>
                  <a:moveTo>
                    <a:pt x="172628" y="283345"/>
                  </a:moveTo>
                  <a:cubicBezTo>
                    <a:pt x="183995" y="285882"/>
                    <a:pt x="190238" y="287274"/>
                    <a:pt x="196479" y="288668"/>
                  </a:cubicBezTo>
                  <a:cubicBezTo>
                    <a:pt x="202551" y="290022"/>
                    <a:pt x="208623" y="291377"/>
                    <a:pt x="219411" y="293784"/>
                  </a:cubicBezTo>
                  <a:moveTo>
                    <a:pt x="311302" y="303706"/>
                  </a:moveTo>
                  <a:cubicBezTo>
                    <a:pt x="323894" y="303713"/>
                    <a:pt x="330745" y="303717"/>
                    <a:pt x="337658" y="303720"/>
                  </a:cubicBezTo>
                  <a:cubicBezTo>
                    <a:pt x="344419" y="303724"/>
                    <a:pt x="351240" y="303728"/>
                    <a:pt x="363552" y="303735"/>
                  </a:cubicBezTo>
                  <a:moveTo>
                    <a:pt x="502328" y="283535"/>
                  </a:moveTo>
                  <a:cubicBezTo>
                    <a:pt x="490947" y="286058"/>
                    <a:pt x="484698" y="287444"/>
                    <a:pt x="478451" y="288829"/>
                  </a:cubicBezTo>
                  <a:cubicBezTo>
                    <a:pt x="472333" y="290186"/>
                    <a:pt x="466216" y="291543"/>
                    <a:pt x="455280" y="293967"/>
                  </a:cubicBezTo>
                  <a:moveTo>
                    <a:pt x="11876" y="18339"/>
                  </a:moveTo>
                  <a:cubicBezTo>
                    <a:pt x="11933" y="18427"/>
                    <a:pt x="11991" y="18516"/>
                    <a:pt x="12050" y="18606"/>
                  </a:cubicBezTo>
                  <a:moveTo>
                    <a:pt x="220331" y="122541"/>
                  </a:moveTo>
                  <a:cubicBezTo>
                    <a:pt x="208964" y="120006"/>
                    <a:pt x="202721" y="118612"/>
                    <a:pt x="196479" y="117220"/>
                  </a:cubicBezTo>
                  <a:cubicBezTo>
                    <a:pt x="190238" y="115827"/>
                    <a:pt x="183995" y="114434"/>
                    <a:pt x="172628" y="111897"/>
                  </a:cubicBezTo>
                  <a:moveTo>
                    <a:pt x="363552" y="132287"/>
                  </a:moveTo>
                  <a:cubicBezTo>
                    <a:pt x="351240" y="132280"/>
                    <a:pt x="344419" y="132276"/>
                    <a:pt x="337658" y="132272"/>
                  </a:cubicBezTo>
                  <a:cubicBezTo>
                    <a:pt x="330745" y="132268"/>
                    <a:pt x="323894" y="132265"/>
                    <a:pt x="311302" y="132258"/>
                  </a:cubicBezTo>
                  <a:moveTo>
                    <a:pt x="502328" y="112087"/>
                  </a:moveTo>
                  <a:cubicBezTo>
                    <a:pt x="490947" y="114610"/>
                    <a:pt x="484698" y="115996"/>
                    <a:pt x="478451" y="117381"/>
                  </a:cubicBezTo>
                  <a:cubicBezTo>
                    <a:pt x="472202" y="118767"/>
                    <a:pt x="465954" y="120153"/>
                    <a:pt x="454573" y="122676"/>
                  </a:cubicBezTo>
                  <a:moveTo>
                    <a:pt x="577656" y="84810"/>
                  </a:moveTo>
                  <a:cubicBezTo>
                    <a:pt x="586020" y="80178"/>
                    <a:pt x="590603" y="77642"/>
                    <a:pt x="595195" y="75099"/>
                  </a:cubicBezTo>
                  <a:cubicBezTo>
                    <a:pt x="599762" y="72570"/>
                    <a:pt x="604339" y="70036"/>
                    <a:pt x="612659" y="65430"/>
                  </a:cubicBezTo>
                  <a:moveTo>
                    <a:pt x="667197" y="13047"/>
                  </a:moveTo>
                  <a:cubicBezTo>
                    <a:pt x="667252" y="12963"/>
                    <a:pt x="667308" y="12878"/>
                    <a:pt x="667363" y="12793"/>
                  </a:cubicBezTo>
                </a:path>
              </a:pathLst>
            </a:custGeom>
            <a:noFill/>
            <a:ln w="7143">
              <a:solidFill>
                <a:srgbClr val="484848"/>
              </a:solidFill>
            </a:ln>
          </p:spPr>
          <p:txBody>
            <a:bodyPr rtlCol="0" anchor="ctr"/>
            <a:lstStyle/>
            <a:p>
              <a:pPr algn="ctr"/>
              <a:endParaRPr/>
            </a:p>
          </p:txBody>
        </p:sp>
        <p:sp>
          <p:nvSpPr>
            <p:cNvPr id="27" name="Rounded Rectangle 23">
              <a:extLst>
                <a:ext uri="{FF2B5EF4-FFF2-40B4-BE49-F238E27FC236}">
                  <a16:creationId xmlns:a16="http://schemas.microsoft.com/office/drawing/2014/main" id="{A3374802-E21D-4BD8-2EBB-B6A5AB65074E}"/>
                </a:ext>
              </a:extLst>
            </p:cNvPr>
            <p:cNvSpPr/>
            <p:nvPr/>
          </p:nvSpPr>
          <p:spPr>
            <a:xfrm>
              <a:off x="4485557" y="2454135"/>
              <a:ext cx="872849" cy="433781"/>
            </a:xfrm>
            <a:custGeom>
              <a:avLst/>
              <a:gdLst/>
              <a:ahLst/>
              <a:cxnLst/>
              <a:rect l="0" t="0" r="0" b="0"/>
              <a:pathLst>
                <a:path w="872849" h="433781">
                  <a:moveTo>
                    <a:pt x="2880" y="240304"/>
                  </a:moveTo>
                  <a:cubicBezTo>
                    <a:pt x="2242" y="237230"/>
                    <a:pt x="1600" y="234145"/>
                    <a:pt x="0" y="226454"/>
                  </a:cubicBezTo>
                  <a:lnTo>
                    <a:pt x="13387" y="224354"/>
                  </a:lnTo>
                  <a:lnTo>
                    <a:pt x="89005" y="212489"/>
                  </a:lnTo>
                  <a:cubicBezTo>
                    <a:pt x="90320" y="206303"/>
                    <a:pt x="91042" y="202907"/>
                    <a:pt x="91765" y="199509"/>
                  </a:cubicBezTo>
                  <a:cubicBezTo>
                    <a:pt x="92488" y="196113"/>
                    <a:pt x="93211" y="192716"/>
                    <a:pt x="94527" y="186530"/>
                  </a:cubicBezTo>
                  <a:lnTo>
                    <a:pt x="13387" y="163529"/>
                  </a:lnTo>
                  <a:cubicBezTo>
                    <a:pt x="17148" y="157768"/>
                    <a:pt x="19144" y="154710"/>
                    <a:pt x="20754" y="152243"/>
                  </a:cubicBezTo>
                  <a:cubicBezTo>
                    <a:pt x="23264" y="148398"/>
                    <a:pt x="24837" y="145988"/>
                    <a:pt x="30700" y="137010"/>
                  </a:cubicBezTo>
                  <a:lnTo>
                    <a:pt x="94147" y="140660"/>
                  </a:lnTo>
                  <a:lnTo>
                    <a:pt x="123374" y="142341"/>
                  </a:lnTo>
                  <a:cubicBezTo>
                    <a:pt x="129423" y="137119"/>
                    <a:pt x="132828" y="134182"/>
                    <a:pt x="136151" y="131314"/>
                  </a:cubicBezTo>
                  <a:cubicBezTo>
                    <a:pt x="136256" y="131224"/>
                    <a:pt x="136359" y="131134"/>
                    <a:pt x="136463" y="131044"/>
                  </a:cubicBezTo>
                  <a:cubicBezTo>
                    <a:pt x="136567" y="130955"/>
                    <a:pt x="136671" y="130865"/>
                    <a:pt x="136775" y="130776"/>
                  </a:cubicBezTo>
                  <a:cubicBezTo>
                    <a:pt x="140099" y="127907"/>
                    <a:pt x="143503" y="124969"/>
                    <a:pt x="149552" y="119749"/>
                  </a:cubicBezTo>
                  <a:lnTo>
                    <a:pt x="94147" y="82249"/>
                  </a:lnTo>
                  <a:cubicBezTo>
                    <a:pt x="110978" y="72931"/>
                    <a:pt x="111447" y="72671"/>
                    <a:pt x="122044" y="66804"/>
                  </a:cubicBezTo>
                  <a:lnTo>
                    <a:pt x="131553" y="61541"/>
                  </a:lnTo>
                  <a:lnTo>
                    <a:pt x="211880" y="85243"/>
                  </a:lnTo>
                  <a:cubicBezTo>
                    <a:pt x="222605" y="81359"/>
                    <a:pt x="228186" y="79338"/>
                    <a:pt x="234095" y="77199"/>
                  </a:cubicBezTo>
                  <a:cubicBezTo>
                    <a:pt x="239294" y="75316"/>
                    <a:pt x="244747" y="73340"/>
                    <a:pt x="254184" y="69923"/>
                  </a:cubicBezTo>
                  <a:lnTo>
                    <a:pt x="234095" y="24404"/>
                  </a:lnTo>
                  <a:lnTo>
                    <a:pt x="285122" y="13089"/>
                  </a:lnTo>
                  <a:lnTo>
                    <a:pt x="339212" y="51067"/>
                  </a:lnTo>
                  <a:cubicBezTo>
                    <a:pt x="363577" y="48494"/>
                    <a:pt x="365967" y="48242"/>
                    <a:pt x="390332" y="45668"/>
                  </a:cubicBezTo>
                  <a:lnTo>
                    <a:pt x="409023" y="0"/>
                  </a:lnTo>
                  <a:lnTo>
                    <a:pt x="464850" y="31"/>
                  </a:lnTo>
                  <a:lnTo>
                    <a:pt x="483348" y="45718"/>
                  </a:lnTo>
                  <a:cubicBezTo>
                    <a:pt x="495525" y="47018"/>
                    <a:pt x="502211" y="47732"/>
                    <a:pt x="508896" y="48447"/>
                  </a:cubicBezTo>
                  <a:cubicBezTo>
                    <a:pt x="515582" y="49161"/>
                    <a:pt x="522268" y="49875"/>
                    <a:pt x="534444" y="51174"/>
                  </a:cubicBezTo>
                  <a:lnTo>
                    <a:pt x="588704" y="13258"/>
                  </a:lnTo>
                  <a:lnTo>
                    <a:pt x="639679" y="24634"/>
                  </a:lnTo>
                  <a:lnTo>
                    <a:pt x="619386" y="70130"/>
                  </a:lnTo>
                  <a:cubicBezTo>
                    <a:pt x="628951" y="73610"/>
                    <a:pt x="634418" y="75599"/>
                    <a:pt x="639679" y="77514"/>
                  </a:cubicBezTo>
                  <a:cubicBezTo>
                    <a:pt x="642501" y="78541"/>
                    <a:pt x="645263" y="79546"/>
                    <a:pt x="648566" y="80749"/>
                  </a:cubicBezTo>
                  <a:cubicBezTo>
                    <a:pt x="652070" y="82024"/>
                    <a:pt x="656182" y="83520"/>
                    <a:pt x="661620" y="85500"/>
                  </a:cubicBezTo>
                  <a:lnTo>
                    <a:pt x="742057" y="61890"/>
                  </a:lnTo>
                  <a:cubicBezTo>
                    <a:pt x="757717" y="70601"/>
                    <a:pt x="759174" y="71411"/>
                    <a:pt x="767883" y="76255"/>
                  </a:cubicBezTo>
                  <a:lnTo>
                    <a:pt x="779369" y="82641"/>
                  </a:lnTo>
                  <a:lnTo>
                    <a:pt x="723793" y="120077"/>
                  </a:lnTo>
                  <a:cubicBezTo>
                    <a:pt x="730013" y="125475"/>
                    <a:pt x="733425" y="128436"/>
                    <a:pt x="736841" y="131399"/>
                  </a:cubicBezTo>
                  <a:cubicBezTo>
                    <a:pt x="736924" y="131471"/>
                    <a:pt x="737007" y="131543"/>
                    <a:pt x="737090" y="131615"/>
                  </a:cubicBezTo>
                  <a:cubicBezTo>
                    <a:pt x="740416" y="134500"/>
                    <a:pt x="743811" y="137445"/>
                    <a:pt x="749865" y="142699"/>
                  </a:cubicBezTo>
                  <a:lnTo>
                    <a:pt x="779369" y="141037"/>
                  </a:lnTo>
                  <a:lnTo>
                    <a:pt x="842564" y="137477"/>
                  </a:lnTo>
                  <a:cubicBezTo>
                    <a:pt x="847343" y="144857"/>
                    <a:pt x="849251" y="147803"/>
                    <a:pt x="851162" y="150751"/>
                  </a:cubicBezTo>
                  <a:cubicBezTo>
                    <a:pt x="853071" y="153696"/>
                    <a:pt x="854981" y="156643"/>
                    <a:pt x="859756" y="164016"/>
                  </a:cubicBezTo>
                  <a:lnTo>
                    <a:pt x="778507" y="186923"/>
                  </a:lnTo>
                  <a:cubicBezTo>
                    <a:pt x="779795" y="193110"/>
                    <a:pt x="780501" y="196508"/>
                    <a:pt x="781208" y="199905"/>
                  </a:cubicBezTo>
                  <a:cubicBezTo>
                    <a:pt x="781914" y="203303"/>
                    <a:pt x="782621" y="206701"/>
                    <a:pt x="783908" y="212888"/>
                  </a:cubicBezTo>
                  <a:lnTo>
                    <a:pt x="859756" y="224885"/>
                  </a:lnTo>
                  <a:lnTo>
                    <a:pt x="872849" y="226955"/>
                  </a:lnTo>
                  <a:cubicBezTo>
                    <a:pt x="871208" y="234664"/>
                    <a:pt x="870553" y="237744"/>
                    <a:pt x="869899" y="240825"/>
                  </a:cubicBezTo>
                  <a:cubicBezTo>
                    <a:pt x="869243" y="243905"/>
                    <a:pt x="868588" y="246986"/>
                    <a:pt x="866948" y="254695"/>
                  </a:cubicBezTo>
                  <a:lnTo>
                    <a:pt x="774077" y="259110"/>
                  </a:lnTo>
                  <a:cubicBezTo>
                    <a:pt x="770215" y="265026"/>
                    <a:pt x="768095" y="268273"/>
                    <a:pt x="765976" y="271521"/>
                  </a:cubicBezTo>
                  <a:cubicBezTo>
                    <a:pt x="765921" y="271606"/>
                    <a:pt x="765866" y="271690"/>
                    <a:pt x="765810" y="271774"/>
                  </a:cubicBezTo>
                  <a:cubicBezTo>
                    <a:pt x="763745" y="274939"/>
                    <a:pt x="761638" y="278170"/>
                    <a:pt x="757877" y="283928"/>
                  </a:cubicBezTo>
                  <a:lnTo>
                    <a:pt x="774077" y="291106"/>
                  </a:lnTo>
                  <a:lnTo>
                    <a:pt x="827675" y="314853"/>
                  </a:lnTo>
                  <a:cubicBezTo>
                    <a:pt x="819902" y="321563"/>
                    <a:pt x="816797" y="324244"/>
                    <a:pt x="813691" y="326925"/>
                  </a:cubicBezTo>
                  <a:cubicBezTo>
                    <a:pt x="810585" y="329605"/>
                    <a:pt x="807479" y="332287"/>
                    <a:pt x="799706" y="338996"/>
                  </a:cubicBezTo>
                  <a:lnTo>
                    <a:pt x="711272" y="324156"/>
                  </a:lnTo>
                  <a:cubicBezTo>
                    <a:pt x="702952" y="328762"/>
                    <a:pt x="698375" y="331297"/>
                    <a:pt x="693808" y="333826"/>
                  </a:cubicBezTo>
                  <a:cubicBezTo>
                    <a:pt x="689216" y="336369"/>
                    <a:pt x="684634" y="338906"/>
                    <a:pt x="676269" y="343537"/>
                  </a:cubicBezTo>
                  <a:lnTo>
                    <a:pt x="711272" y="382030"/>
                  </a:lnTo>
                  <a:lnTo>
                    <a:pt x="714858" y="385973"/>
                  </a:lnTo>
                  <a:cubicBezTo>
                    <a:pt x="702294" y="390523"/>
                    <a:pt x="697274" y="392341"/>
                    <a:pt x="692255" y="394158"/>
                  </a:cubicBezTo>
                  <a:cubicBezTo>
                    <a:pt x="687236" y="395976"/>
                    <a:pt x="682216" y="397793"/>
                    <a:pt x="669654" y="402341"/>
                  </a:cubicBezTo>
                  <a:lnTo>
                    <a:pt x="600941" y="370813"/>
                  </a:lnTo>
                  <a:cubicBezTo>
                    <a:pt x="589560" y="373338"/>
                    <a:pt x="583312" y="374723"/>
                    <a:pt x="577064" y="376108"/>
                  </a:cubicBezTo>
                  <a:cubicBezTo>
                    <a:pt x="570816" y="377494"/>
                    <a:pt x="564567" y="378880"/>
                    <a:pt x="553186" y="381403"/>
                  </a:cubicBezTo>
                  <a:lnTo>
                    <a:pt x="553893" y="428014"/>
                  </a:lnTo>
                  <a:cubicBezTo>
                    <a:pt x="546561" y="428788"/>
                    <a:pt x="541355" y="429338"/>
                    <a:pt x="537249" y="429772"/>
                  </a:cubicBezTo>
                  <a:cubicBezTo>
                    <a:pt x="524354" y="431134"/>
                    <a:pt x="522301" y="431352"/>
                    <a:pt x="499270" y="433781"/>
                  </a:cubicBezTo>
                  <a:lnTo>
                    <a:pt x="462165" y="391014"/>
                  </a:lnTo>
                  <a:cubicBezTo>
                    <a:pt x="449853" y="391007"/>
                    <a:pt x="443032" y="391004"/>
                    <a:pt x="436271" y="391000"/>
                  </a:cubicBezTo>
                  <a:cubicBezTo>
                    <a:pt x="429358" y="390996"/>
                    <a:pt x="422508" y="390992"/>
                    <a:pt x="409915" y="390986"/>
                  </a:cubicBezTo>
                  <a:lnTo>
                    <a:pt x="372622" y="433710"/>
                  </a:lnTo>
                  <a:cubicBezTo>
                    <a:pt x="357451" y="432089"/>
                    <a:pt x="351388" y="431441"/>
                    <a:pt x="345326" y="430793"/>
                  </a:cubicBezTo>
                  <a:cubicBezTo>
                    <a:pt x="339264" y="430146"/>
                    <a:pt x="333201" y="429499"/>
                    <a:pt x="318024" y="427879"/>
                  </a:cubicBezTo>
                  <a:lnTo>
                    <a:pt x="318945" y="381269"/>
                  </a:lnTo>
                  <a:cubicBezTo>
                    <a:pt x="307577" y="378733"/>
                    <a:pt x="301334" y="377340"/>
                    <a:pt x="295093" y="375947"/>
                  </a:cubicBezTo>
                  <a:cubicBezTo>
                    <a:pt x="288851" y="374554"/>
                    <a:pt x="282608" y="373161"/>
                    <a:pt x="271241" y="370625"/>
                  </a:cubicBezTo>
                  <a:lnTo>
                    <a:pt x="202389" y="402075"/>
                  </a:lnTo>
                  <a:cubicBezTo>
                    <a:pt x="185404" y="395895"/>
                    <a:pt x="182232" y="394741"/>
                    <a:pt x="174164" y="391806"/>
                  </a:cubicBezTo>
                  <a:cubicBezTo>
                    <a:pt x="170317" y="390406"/>
                    <a:pt x="165357" y="388602"/>
                    <a:pt x="157257" y="385655"/>
                  </a:cubicBezTo>
                  <a:lnTo>
                    <a:pt x="161118" y="381435"/>
                  </a:lnTo>
                  <a:lnTo>
                    <a:pt x="196037" y="343264"/>
                  </a:lnTo>
                  <a:lnTo>
                    <a:pt x="161118" y="323845"/>
                  </a:lnTo>
                  <a:lnTo>
                    <a:pt x="72616" y="338583"/>
                  </a:lnTo>
                  <a:cubicBezTo>
                    <a:pt x="61288" y="328755"/>
                    <a:pt x="59910" y="327559"/>
                    <a:pt x="53928" y="322367"/>
                  </a:cubicBezTo>
                  <a:cubicBezTo>
                    <a:pt x="53890" y="322334"/>
                    <a:pt x="53851" y="322301"/>
                    <a:pt x="53812" y="322266"/>
                  </a:cubicBezTo>
                  <a:lnTo>
                    <a:pt x="44759" y="314409"/>
                  </a:lnTo>
                  <a:lnTo>
                    <a:pt x="98613" y="290659"/>
                  </a:lnTo>
                  <a:lnTo>
                    <a:pt x="114700" y="283564"/>
                  </a:lnTo>
                  <a:lnTo>
                    <a:pt x="110663" y="277333"/>
                  </a:lnTo>
                  <a:cubicBezTo>
                    <a:pt x="110604" y="277244"/>
                    <a:pt x="110547" y="277154"/>
                    <a:pt x="110489" y="277066"/>
                  </a:cubicBezTo>
                  <a:cubicBezTo>
                    <a:pt x="106362" y="270696"/>
                    <a:pt x="104587" y="267956"/>
                    <a:pt x="98613" y="258727"/>
                  </a:cubicBezTo>
                  <a:lnTo>
                    <a:pt x="5765" y="254205"/>
                  </a:lnTo>
                  <a:lnTo>
                    <a:pt x="5771" y="254199"/>
                  </a:lnTo>
                  <a:cubicBezTo>
                    <a:pt x="4166" y="246488"/>
                    <a:pt x="3526" y="243408"/>
                    <a:pt x="2885" y="240327"/>
                  </a:cubicBezTo>
                  <a:close/>
                  <a:moveTo>
                    <a:pt x="436031" y="131492"/>
                  </a:moveTo>
                  <a:cubicBezTo>
                    <a:pt x="341344" y="131492"/>
                    <a:pt x="264581" y="169809"/>
                    <a:pt x="264581" y="217074"/>
                  </a:cubicBezTo>
                  <a:cubicBezTo>
                    <a:pt x="264581" y="264339"/>
                    <a:pt x="341344" y="302656"/>
                    <a:pt x="436031" y="302656"/>
                  </a:cubicBezTo>
                  <a:cubicBezTo>
                    <a:pt x="530719" y="302656"/>
                    <a:pt x="607481" y="264339"/>
                    <a:pt x="607481" y="217074"/>
                  </a:cubicBezTo>
                  <a:cubicBezTo>
                    <a:pt x="607481" y="169809"/>
                    <a:pt x="530719" y="131492"/>
                    <a:pt x="436031" y="131492"/>
                  </a:cubicBezTo>
                  <a:close/>
                  <a:moveTo>
                    <a:pt x="110490" y="277066"/>
                  </a:moveTo>
                  <a:lnTo>
                    <a:pt x="110663" y="277333"/>
                  </a:lnTo>
                  <a:moveTo>
                    <a:pt x="53928" y="322367"/>
                  </a:moveTo>
                  <a:lnTo>
                    <a:pt x="53812" y="322266"/>
                  </a:lnTo>
                  <a:moveTo>
                    <a:pt x="174164" y="391806"/>
                  </a:moveTo>
                  <a:lnTo>
                    <a:pt x="157257" y="385655"/>
                  </a:lnTo>
                  <a:moveTo>
                    <a:pt x="271241" y="370625"/>
                  </a:moveTo>
                  <a:lnTo>
                    <a:pt x="295093" y="375947"/>
                  </a:lnTo>
                  <a:lnTo>
                    <a:pt x="318945" y="381269"/>
                  </a:lnTo>
                  <a:moveTo>
                    <a:pt x="318024" y="427879"/>
                  </a:moveTo>
                  <a:lnTo>
                    <a:pt x="345326" y="430793"/>
                  </a:lnTo>
                  <a:lnTo>
                    <a:pt x="372622" y="433710"/>
                  </a:lnTo>
                  <a:moveTo>
                    <a:pt x="409915" y="390986"/>
                  </a:moveTo>
                  <a:lnTo>
                    <a:pt x="436271" y="391000"/>
                  </a:lnTo>
                  <a:lnTo>
                    <a:pt x="462165" y="391014"/>
                  </a:lnTo>
                  <a:moveTo>
                    <a:pt x="537249" y="429772"/>
                  </a:moveTo>
                  <a:lnTo>
                    <a:pt x="553893" y="428014"/>
                  </a:lnTo>
                  <a:moveTo>
                    <a:pt x="553186" y="381403"/>
                  </a:moveTo>
                  <a:lnTo>
                    <a:pt x="577064" y="376108"/>
                  </a:lnTo>
                  <a:lnTo>
                    <a:pt x="600941" y="370813"/>
                  </a:lnTo>
                  <a:moveTo>
                    <a:pt x="669654" y="402341"/>
                  </a:moveTo>
                  <a:lnTo>
                    <a:pt x="692255" y="394158"/>
                  </a:lnTo>
                  <a:lnTo>
                    <a:pt x="714858" y="385973"/>
                  </a:lnTo>
                  <a:moveTo>
                    <a:pt x="676269" y="343537"/>
                  </a:moveTo>
                  <a:lnTo>
                    <a:pt x="693808" y="333826"/>
                  </a:lnTo>
                  <a:lnTo>
                    <a:pt x="711272" y="324156"/>
                  </a:lnTo>
                  <a:moveTo>
                    <a:pt x="799706" y="338996"/>
                  </a:moveTo>
                  <a:lnTo>
                    <a:pt x="813691" y="326925"/>
                  </a:lnTo>
                  <a:lnTo>
                    <a:pt x="827675" y="314853"/>
                  </a:lnTo>
                  <a:moveTo>
                    <a:pt x="765976" y="271521"/>
                  </a:moveTo>
                  <a:lnTo>
                    <a:pt x="765810" y="271774"/>
                  </a:lnTo>
                  <a:moveTo>
                    <a:pt x="866948" y="254695"/>
                  </a:moveTo>
                  <a:lnTo>
                    <a:pt x="869899" y="240825"/>
                  </a:lnTo>
                  <a:lnTo>
                    <a:pt x="872849" y="226955"/>
                  </a:lnTo>
                  <a:moveTo>
                    <a:pt x="778507" y="186923"/>
                  </a:moveTo>
                  <a:lnTo>
                    <a:pt x="781208" y="199905"/>
                  </a:lnTo>
                  <a:lnTo>
                    <a:pt x="783908" y="212888"/>
                  </a:lnTo>
                  <a:moveTo>
                    <a:pt x="737090" y="131615"/>
                  </a:moveTo>
                  <a:lnTo>
                    <a:pt x="736841" y="131399"/>
                  </a:lnTo>
                  <a:moveTo>
                    <a:pt x="639679" y="77514"/>
                  </a:moveTo>
                  <a:lnTo>
                    <a:pt x="619386" y="70130"/>
                  </a:lnTo>
                  <a:moveTo>
                    <a:pt x="254184" y="69923"/>
                  </a:moveTo>
                  <a:lnTo>
                    <a:pt x="234095" y="77199"/>
                  </a:lnTo>
                  <a:moveTo>
                    <a:pt x="94527" y="186530"/>
                  </a:moveTo>
                  <a:lnTo>
                    <a:pt x="91765" y="199509"/>
                  </a:lnTo>
                  <a:lnTo>
                    <a:pt x="89005" y="212489"/>
                  </a:lnTo>
                  <a:moveTo>
                    <a:pt x="136775" y="130776"/>
                  </a:moveTo>
                  <a:lnTo>
                    <a:pt x="136463" y="131044"/>
                  </a:lnTo>
                  <a:lnTo>
                    <a:pt x="136151" y="131314"/>
                  </a:lnTo>
                </a:path>
              </a:pathLst>
            </a:custGeom>
            <a:noFill/>
            <a:ln w="7143">
              <a:solidFill>
                <a:srgbClr val="484848"/>
              </a:solidFill>
            </a:ln>
          </p:spPr>
          <p:txBody>
            <a:bodyPr rtlCol="0" anchor="ctr"/>
            <a:lstStyle/>
            <a:p>
              <a:pPr algn="ctr"/>
              <a:endParaRPr/>
            </a:p>
          </p:txBody>
        </p:sp>
      </p:grpSp>
      <p:grpSp>
        <p:nvGrpSpPr>
          <p:cNvPr id="28" name="Group 29">
            <a:extLst>
              <a:ext uri="{FF2B5EF4-FFF2-40B4-BE49-F238E27FC236}">
                <a16:creationId xmlns:a16="http://schemas.microsoft.com/office/drawing/2014/main" id="{42438451-B135-6BB1-C897-7380FCFCA0FD}"/>
              </a:ext>
            </a:extLst>
          </p:cNvPr>
          <p:cNvGrpSpPr/>
          <p:nvPr/>
        </p:nvGrpSpPr>
        <p:grpSpPr>
          <a:xfrm>
            <a:off x="8172451" y="3678140"/>
            <a:ext cx="628650" cy="378084"/>
            <a:chOff x="3464458" y="2539603"/>
            <a:chExt cx="628650" cy="378084"/>
          </a:xfrm>
        </p:grpSpPr>
        <p:sp>
          <p:nvSpPr>
            <p:cNvPr id="29" name="Rounded Rectangle 25">
              <a:extLst>
                <a:ext uri="{FF2B5EF4-FFF2-40B4-BE49-F238E27FC236}">
                  <a16:creationId xmlns:a16="http://schemas.microsoft.com/office/drawing/2014/main" id="{14A108FF-2C1E-A4E0-6F32-4A3A8BB82950}"/>
                </a:ext>
              </a:extLst>
            </p:cNvPr>
            <p:cNvSpPr/>
            <p:nvPr/>
          </p:nvSpPr>
          <p:spPr>
            <a:xfrm>
              <a:off x="3464458" y="2738632"/>
              <a:ext cx="628650" cy="179055"/>
            </a:xfrm>
            <a:custGeom>
              <a:avLst/>
              <a:gdLst/>
              <a:ahLst/>
              <a:cxnLst/>
              <a:rect l="0" t="0" r="0" b="0"/>
              <a:pathLst>
                <a:path w="628650" h="179055">
                  <a:moveTo>
                    <a:pt x="290998" y="121905"/>
                  </a:moveTo>
                  <a:lnTo>
                    <a:pt x="337651" y="121905"/>
                  </a:lnTo>
                  <a:lnTo>
                    <a:pt x="337651" y="179055"/>
                  </a:lnTo>
                  <a:lnTo>
                    <a:pt x="290998" y="179055"/>
                  </a:lnTo>
                  <a:close/>
                  <a:moveTo>
                    <a:pt x="224071" y="124366"/>
                  </a:moveTo>
                  <a:lnTo>
                    <a:pt x="224071" y="67216"/>
                  </a:lnTo>
                  <a:lnTo>
                    <a:pt x="234749" y="68940"/>
                  </a:lnTo>
                  <a:cubicBezTo>
                    <a:pt x="243881" y="70414"/>
                    <a:pt x="250106" y="71419"/>
                    <a:pt x="262230" y="73376"/>
                  </a:cubicBezTo>
                  <a:lnTo>
                    <a:pt x="262230" y="130526"/>
                  </a:lnTo>
                  <a:cubicBezTo>
                    <a:pt x="250467" y="128627"/>
                    <a:pt x="244257" y="127624"/>
                    <a:pt x="235556" y="126220"/>
                  </a:cubicBezTo>
                  <a:lnTo>
                    <a:pt x="234749" y="126090"/>
                  </a:lnTo>
                  <a:close/>
                  <a:moveTo>
                    <a:pt x="105650" y="141592"/>
                  </a:moveTo>
                  <a:lnTo>
                    <a:pt x="105650" y="84442"/>
                  </a:lnTo>
                  <a:lnTo>
                    <a:pt x="124524" y="91257"/>
                  </a:lnTo>
                  <a:lnTo>
                    <a:pt x="143397" y="98071"/>
                  </a:lnTo>
                  <a:lnTo>
                    <a:pt x="143397" y="155221"/>
                  </a:lnTo>
                  <a:lnTo>
                    <a:pt x="124524" y="148407"/>
                  </a:lnTo>
                  <a:close/>
                  <a:moveTo>
                    <a:pt x="116186" y="69726"/>
                  </a:moveTo>
                  <a:lnTo>
                    <a:pt x="116186" y="20651"/>
                  </a:lnTo>
                  <a:cubicBezTo>
                    <a:pt x="122785" y="25166"/>
                    <a:pt x="126559" y="27746"/>
                    <a:pt x="131220" y="30933"/>
                  </a:cubicBezTo>
                  <a:lnTo>
                    <a:pt x="139772" y="36780"/>
                  </a:lnTo>
                  <a:close/>
                  <a:moveTo>
                    <a:pt x="0" y="57150"/>
                  </a:moveTo>
                  <a:lnTo>
                    <a:pt x="0" y="0"/>
                  </a:lnTo>
                  <a:lnTo>
                    <a:pt x="5239" y="8013"/>
                  </a:lnTo>
                  <a:lnTo>
                    <a:pt x="5253" y="8033"/>
                  </a:lnTo>
                  <a:cubicBezTo>
                    <a:pt x="7958" y="12170"/>
                    <a:pt x="9326" y="14263"/>
                    <a:pt x="14419" y="22049"/>
                  </a:cubicBezTo>
                  <a:lnTo>
                    <a:pt x="14419" y="79199"/>
                  </a:lnTo>
                  <a:cubicBezTo>
                    <a:pt x="9319" y="71401"/>
                    <a:pt x="7954" y="69313"/>
                    <a:pt x="5239" y="65163"/>
                  </a:cubicBezTo>
                  <a:close/>
                  <a:moveTo>
                    <a:pt x="614230" y="79199"/>
                  </a:moveTo>
                  <a:lnTo>
                    <a:pt x="614230" y="22049"/>
                  </a:lnTo>
                  <a:lnTo>
                    <a:pt x="619737" y="13627"/>
                  </a:lnTo>
                  <a:cubicBezTo>
                    <a:pt x="622278" y="9740"/>
                    <a:pt x="623718" y="7538"/>
                    <a:pt x="628650" y="0"/>
                  </a:cubicBezTo>
                  <a:lnTo>
                    <a:pt x="628650" y="57150"/>
                  </a:lnTo>
                  <a:cubicBezTo>
                    <a:pt x="623718" y="64688"/>
                    <a:pt x="622278" y="66890"/>
                    <a:pt x="619737" y="70777"/>
                  </a:cubicBezTo>
                  <a:close/>
                  <a:moveTo>
                    <a:pt x="513215" y="70777"/>
                  </a:moveTo>
                  <a:lnTo>
                    <a:pt x="488877" y="36780"/>
                  </a:lnTo>
                  <a:cubicBezTo>
                    <a:pt x="495438" y="32292"/>
                    <a:pt x="499206" y="29716"/>
                    <a:pt x="503829" y="26554"/>
                  </a:cubicBezTo>
                  <a:lnTo>
                    <a:pt x="503834" y="26551"/>
                  </a:lnTo>
                  <a:lnTo>
                    <a:pt x="512463" y="20651"/>
                  </a:lnTo>
                  <a:close/>
                  <a:moveTo>
                    <a:pt x="485252" y="155221"/>
                  </a:moveTo>
                  <a:lnTo>
                    <a:pt x="485252" y="98071"/>
                  </a:lnTo>
                  <a:lnTo>
                    <a:pt x="504125" y="91257"/>
                  </a:lnTo>
                  <a:lnTo>
                    <a:pt x="522999" y="84442"/>
                  </a:lnTo>
                  <a:lnTo>
                    <a:pt x="522999" y="141592"/>
                  </a:lnTo>
                  <a:lnTo>
                    <a:pt x="504125" y="148407"/>
                  </a:lnTo>
                  <a:close/>
                  <a:moveTo>
                    <a:pt x="366419" y="130526"/>
                  </a:moveTo>
                  <a:lnTo>
                    <a:pt x="366419" y="73376"/>
                  </a:lnTo>
                  <a:lnTo>
                    <a:pt x="377019" y="71666"/>
                  </a:lnTo>
                  <a:cubicBezTo>
                    <a:pt x="386193" y="70184"/>
                    <a:pt x="392419" y="69180"/>
                    <a:pt x="404578" y="67216"/>
                  </a:cubicBezTo>
                  <a:lnTo>
                    <a:pt x="404578" y="124366"/>
                  </a:lnTo>
                  <a:cubicBezTo>
                    <a:pt x="392419" y="126330"/>
                    <a:pt x="386193" y="127334"/>
                    <a:pt x="377019" y="128816"/>
                  </a:cubicBezTo>
                  <a:close/>
                  <a:moveTo>
                    <a:pt x="614230" y="79199"/>
                  </a:moveTo>
                  <a:cubicBezTo>
                    <a:pt x="616795" y="75277"/>
                    <a:pt x="618415" y="72799"/>
                    <a:pt x="619737" y="70777"/>
                  </a:cubicBezTo>
                  <a:moveTo>
                    <a:pt x="522999" y="141592"/>
                  </a:moveTo>
                  <a:cubicBezTo>
                    <a:pt x="513187" y="145135"/>
                    <a:pt x="508656" y="146770"/>
                    <a:pt x="504125" y="148407"/>
                  </a:cubicBezTo>
                  <a:cubicBezTo>
                    <a:pt x="499594" y="150043"/>
                    <a:pt x="495063" y="151678"/>
                    <a:pt x="485252" y="155221"/>
                  </a:cubicBezTo>
                  <a:moveTo>
                    <a:pt x="224071" y="124366"/>
                  </a:moveTo>
                  <a:cubicBezTo>
                    <a:pt x="228198" y="125032"/>
                    <a:pt x="231642" y="125588"/>
                    <a:pt x="234749" y="126090"/>
                  </a:cubicBezTo>
                  <a:cubicBezTo>
                    <a:pt x="235020" y="126133"/>
                    <a:pt x="235289" y="126176"/>
                    <a:pt x="235556" y="126220"/>
                  </a:cubicBezTo>
                  <a:moveTo>
                    <a:pt x="105650" y="141592"/>
                  </a:moveTo>
                  <a:cubicBezTo>
                    <a:pt x="115462" y="145135"/>
                    <a:pt x="119993" y="146770"/>
                    <a:pt x="124524" y="148407"/>
                  </a:cubicBezTo>
                  <a:cubicBezTo>
                    <a:pt x="129055" y="150043"/>
                    <a:pt x="133586" y="151678"/>
                    <a:pt x="143397" y="155221"/>
                  </a:cubicBezTo>
                  <a:moveTo>
                    <a:pt x="5239" y="65163"/>
                  </a:moveTo>
                  <a:cubicBezTo>
                    <a:pt x="3966" y="63214"/>
                    <a:pt x="2394" y="60811"/>
                    <a:pt x="0" y="57150"/>
                  </a:cubicBezTo>
                  <a:moveTo>
                    <a:pt x="614230" y="22049"/>
                  </a:moveTo>
                  <a:cubicBezTo>
                    <a:pt x="616795" y="18127"/>
                    <a:pt x="618415" y="15649"/>
                    <a:pt x="619737" y="13627"/>
                  </a:cubicBezTo>
                  <a:moveTo>
                    <a:pt x="512463" y="20651"/>
                  </a:moveTo>
                  <a:cubicBezTo>
                    <a:pt x="508982" y="23031"/>
                    <a:pt x="506288" y="24873"/>
                    <a:pt x="503834" y="26551"/>
                  </a:cubicBezTo>
                  <a:moveTo>
                    <a:pt x="522999" y="84442"/>
                  </a:moveTo>
                  <a:cubicBezTo>
                    <a:pt x="513187" y="87985"/>
                    <a:pt x="508656" y="89620"/>
                    <a:pt x="504125" y="91257"/>
                  </a:cubicBezTo>
                  <a:cubicBezTo>
                    <a:pt x="499594" y="92893"/>
                    <a:pt x="495063" y="94528"/>
                    <a:pt x="485252" y="98071"/>
                  </a:cubicBezTo>
                  <a:moveTo>
                    <a:pt x="224071" y="67216"/>
                  </a:moveTo>
                  <a:cubicBezTo>
                    <a:pt x="228198" y="67882"/>
                    <a:pt x="231642" y="68438"/>
                    <a:pt x="234749" y="68940"/>
                  </a:cubicBezTo>
                  <a:moveTo>
                    <a:pt x="143397" y="98071"/>
                  </a:moveTo>
                  <a:cubicBezTo>
                    <a:pt x="133586" y="94528"/>
                    <a:pt x="129055" y="92893"/>
                    <a:pt x="124524" y="91257"/>
                  </a:cubicBezTo>
                  <a:cubicBezTo>
                    <a:pt x="119993" y="89620"/>
                    <a:pt x="115462" y="87985"/>
                    <a:pt x="105650" y="84442"/>
                  </a:cubicBezTo>
                  <a:moveTo>
                    <a:pt x="139772" y="36780"/>
                  </a:moveTo>
                  <a:cubicBezTo>
                    <a:pt x="136327" y="34425"/>
                    <a:pt x="133652" y="32596"/>
                    <a:pt x="131220" y="30933"/>
                  </a:cubicBezTo>
                  <a:moveTo>
                    <a:pt x="5239" y="8013"/>
                  </a:moveTo>
                  <a:cubicBezTo>
                    <a:pt x="3966" y="6064"/>
                    <a:pt x="2394" y="3661"/>
                    <a:pt x="0" y="0"/>
                  </a:cubicBezTo>
                </a:path>
              </a:pathLst>
            </a:custGeom>
            <a:noFill/>
            <a:ln w="7143">
              <a:solidFill>
                <a:srgbClr val="484848"/>
              </a:solidFill>
            </a:ln>
          </p:spPr>
          <p:txBody>
            <a:bodyPr rtlCol="0" anchor="ctr"/>
            <a:lstStyle/>
            <a:p>
              <a:pPr algn="ctr"/>
              <a:endParaRPr/>
            </a:p>
          </p:txBody>
        </p:sp>
        <p:sp>
          <p:nvSpPr>
            <p:cNvPr id="30" name="Rounded Rectangle 26">
              <a:extLst>
                <a:ext uri="{FF2B5EF4-FFF2-40B4-BE49-F238E27FC236}">
                  <a16:creationId xmlns:a16="http://schemas.microsoft.com/office/drawing/2014/main" id="{AFE71034-78C0-ADAD-54AA-BB830D34881B}"/>
                </a:ext>
              </a:extLst>
            </p:cNvPr>
            <p:cNvSpPr/>
            <p:nvPr/>
          </p:nvSpPr>
          <p:spPr>
            <a:xfrm>
              <a:off x="3464458" y="2577065"/>
              <a:ext cx="628650" cy="340620"/>
            </a:xfrm>
            <a:custGeom>
              <a:avLst/>
              <a:gdLst/>
              <a:ahLst/>
              <a:cxnLst/>
              <a:rect l="0" t="0" r="0" b="0"/>
              <a:pathLst>
                <a:path w="628650" h="340620">
                  <a:moveTo>
                    <a:pt x="262230" y="234942"/>
                  </a:moveTo>
                  <a:lnTo>
                    <a:pt x="290998" y="283470"/>
                  </a:lnTo>
                  <a:lnTo>
                    <a:pt x="290998" y="340620"/>
                  </a:lnTo>
                  <a:lnTo>
                    <a:pt x="262230" y="292092"/>
                  </a:lnTo>
                  <a:close/>
                  <a:moveTo>
                    <a:pt x="143397" y="259636"/>
                  </a:moveTo>
                  <a:lnTo>
                    <a:pt x="224071" y="228781"/>
                  </a:lnTo>
                  <a:lnTo>
                    <a:pt x="224071" y="285931"/>
                  </a:lnTo>
                  <a:lnTo>
                    <a:pt x="143397" y="316786"/>
                  </a:lnTo>
                  <a:close/>
                  <a:moveTo>
                    <a:pt x="116186" y="231291"/>
                  </a:moveTo>
                  <a:lnTo>
                    <a:pt x="110348" y="239447"/>
                  </a:lnTo>
                  <a:lnTo>
                    <a:pt x="14419" y="240765"/>
                  </a:lnTo>
                  <a:lnTo>
                    <a:pt x="14419" y="183615"/>
                  </a:lnTo>
                  <a:lnTo>
                    <a:pt x="116186" y="182217"/>
                  </a:lnTo>
                  <a:close/>
                  <a:moveTo>
                    <a:pt x="29332" y="151578"/>
                  </a:moveTo>
                  <a:lnTo>
                    <a:pt x="0" y="141592"/>
                  </a:lnTo>
                  <a:lnTo>
                    <a:pt x="0" y="84442"/>
                  </a:lnTo>
                  <a:lnTo>
                    <a:pt x="83980" y="113034"/>
                  </a:lnTo>
                  <a:lnTo>
                    <a:pt x="83980" y="132974"/>
                  </a:lnTo>
                  <a:close/>
                  <a:moveTo>
                    <a:pt x="110348" y="63711"/>
                  </a:moveTo>
                  <a:lnTo>
                    <a:pt x="105650" y="57150"/>
                  </a:lnTo>
                  <a:lnTo>
                    <a:pt x="105650" y="0"/>
                  </a:lnTo>
                  <a:lnTo>
                    <a:pt x="139772" y="47662"/>
                  </a:lnTo>
                  <a:cubicBezTo>
                    <a:pt x="133182" y="52171"/>
                    <a:pt x="129409" y="54750"/>
                    <a:pt x="124756" y="57932"/>
                  </a:cubicBezTo>
                  <a:lnTo>
                    <a:pt x="116186" y="63791"/>
                  </a:lnTo>
                  <a:close/>
                  <a:moveTo>
                    <a:pt x="614230" y="89352"/>
                  </a:moveTo>
                  <a:lnTo>
                    <a:pt x="628650" y="84442"/>
                  </a:lnTo>
                  <a:lnTo>
                    <a:pt x="628650" y="141592"/>
                  </a:lnTo>
                  <a:lnTo>
                    <a:pt x="599317" y="151578"/>
                  </a:lnTo>
                  <a:lnTo>
                    <a:pt x="544669" y="132974"/>
                  </a:lnTo>
                  <a:lnTo>
                    <a:pt x="544669" y="113034"/>
                  </a:lnTo>
                  <a:close/>
                  <a:moveTo>
                    <a:pt x="522999" y="57150"/>
                  </a:moveTo>
                  <a:lnTo>
                    <a:pt x="518301" y="63711"/>
                  </a:lnTo>
                  <a:lnTo>
                    <a:pt x="512463" y="63791"/>
                  </a:lnTo>
                  <a:cubicBezTo>
                    <a:pt x="505954" y="59338"/>
                    <a:pt x="502194" y="56767"/>
                    <a:pt x="497620" y="53640"/>
                  </a:cubicBezTo>
                  <a:lnTo>
                    <a:pt x="497523" y="53574"/>
                  </a:lnTo>
                  <a:lnTo>
                    <a:pt x="488877" y="47662"/>
                  </a:lnTo>
                  <a:lnTo>
                    <a:pt x="522999" y="0"/>
                  </a:lnTo>
                  <a:close/>
                  <a:moveTo>
                    <a:pt x="614230" y="240765"/>
                  </a:moveTo>
                  <a:lnTo>
                    <a:pt x="518301" y="239447"/>
                  </a:lnTo>
                  <a:lnTo>
                    <a:pt x="513215" y="232343"/>
                  </a:lnTo>
                  <a:lnTo>
                    <a:pt x="512463" y="182217"/>
                  </a:lnTo>
                  <a:lnTo>
                    <a:pt x="614230" y="183615"/>
                  </a:lnTo>
                  <a:close/>
                  <a:moveTo>
                    <a:pt x="404578" y="228781"/>
                  </a:moveTo>
                  <a:lnTo>
                    <a:pt x="485252" y="259636"/>
                  </a:lnTo>
                  <a:lnTo>
                    <a:pt x="485252" y="316786"/>
                  </a:lnTo>
                  <a:lnTo>
                    <a:pt x="404578" y="285931"/>
                  </a:lnTo>
                  <a:close/>
                  <a:moveTo>
                    <a:pt x="337651" y="283470"/>
                  </a:moveTo>
                  <a:lnTo>
                    <a:pt x="366419" y="234942"/>
                  </a:lnTo>
                  <a:lnTo>
                    <a:pt x="366419" y="292092"/>
                  </a:lnTo>
                  <a:lnTo>
                    <a:pt x="337651" y="340620"/>
                  </a:lnTo>
                  <a:close/>
                  <a:moveTo>
                    <a:pt x="124756" y="57932"/>
                  </a:moveTo>
                  <a:cubicBezTo>
                    <a:pt x="122319" y="59598"/>
                    <a:pt x="119639" y="61430"/>
                    <a:pt x="116186" y="63791"/>
                  </a:cubicBezTo>
                  <a:moveTo>
                    <a:pt x="488877" y="47662"/>
                  </a:moveTo>
                  <a:cubicBezTo>
                    <a:pt x="492366" y="50048"/>
                    <a:pt x="495065" y="51893"/>
                    <a:pt x="497523" y="53574"/>
                  </a:cubicBezTo>
                  <a:cubicBezTo>
                    <a:pt x="497555" y="53596"/>
                    <a:pt x="497587" y="53618"/>
                    <a:pt x="497620" y="53640"/>
                  </a:cubicBezTo>
                </a:path>
              </a:pathLst>
            </a:custGeom>
            <a:noFill/>
            <a:ln w="7143">
              <a:solidFill>
                <a:srgbClr val="484848"/>
              </a:solidFill>
            </a:ln>
          </p:spPr>
          <p:txBody>
            <a:bodyPr rtlCol="0" anchor="ctr"/>
            <a:lstStyle/>
            <a:p>
              <a:pPr algn="ctr"/>
              <a:endParaRPr/>
            </a:p>
          </p:txBody>
        </p:sp>
        <p:sp>
          <p:nvSpPr>
            <p:cNvPr id="31" name="Rounded Rectangle 27">
              <a:extLst>
                <a:ext uri="{FF2B5EF4-FFF2-40B4-BE49-F238E27FC236}">
                  <a16:creationId xmlns:a16="http://schemas.microsoft.com/office/drawing/2014/main" id="{80A80879-2CD1-1946-A516-6D019292844C}"/>
                </a:ext>
              </a:extLst>
            </p:cNvPr>
            <p:cNvSpPr/>
            <p:nvPr/>
          </p:nvSpPr>
          <p:spPr>
            <a:xfrm>
              <a:off x="3607333" y="2614486"/>
              <a:ext cx="342900" cy="114593"/>
            </a:xfrm>
            <a:custGeom>
              <a:avLst/>
              <a:gdLst/>
              <a:ahLst/>
              <a:cxnLst/>
              <a:rect l="0" t="0" r="0" b="0"/>
              <a:pathLst>
                <a:path w="342900" h="114593">
                  <a:moveTo>
                    <a:pt x="9789" y="114157"/>
                  </a:moveTo>
                  <a:cubicBezTo>
                    <a:pt x="3449" y="105220"/>
                    <a:pt x="0" y="95602"/>
                    <a:pt x="0" y="85582"/>
                  </a:cubicBezTo>
                  <a:cubicBezTo>
                    <a:pt x="0" y="38317"/>
                    <a:pt x="76761" y="0"/>
                    <a:pt x="171450" y="0"/>
                  </a:cubicBezTo>
                  <a:cubicBezTo>
                    <a:pt x="266138" y="0"/>
                    <a:pt x="342900" y="38317"/>
                    <a:pt x="342900" y="85582"/>
                  </a:cubicBezTo>
                  <a:cubicBezTo>
                    <a:pt x="342900" y="95602"/>
                    <a:pt x="339450" y="105220"/>
                    <a:pt x="333110" y="114157"/>
                  </a:cubicBezTo>
                  <a:moveTo>
                    <a:pt x="333110" y="114157"/>
                  </a:moveTo>
                  <a:cubicBezTo>
                    <a:pt x="317597" y="92291"/>
                    <a:pt x="284786" y="74511"/>
                    <a:pt x="242887" y="64911"/>
                  </a:cubicBezTo>
                  <a:cubicBezTo>
                    <a:pt x="221140" y="59929"/>
                    <a:pt x="196944" y="57151"/>
                    <a:pt x="171450" y="57151"/>
                  </a:cubicBezTo>
                  <a:cubicBezTo>
                    <a:pt x="150518" y="57151"/>
                    <a:pt x="130462" y="59023"/>
                    <a:pt x="111918" y="62451"/>
                  </a:cubicBezTo>
                  <a:cubicBezTo>
                    <a:pt x="64360" y="71242"/>
                    <a:pt x="26743" y="90259"/>
                    <a:pt x="9789" y="114157"/>
                  </a:cubicBezTo>
                  <a:moveTo>
                    <a:pt x="9789" y="114157"/>
                  </a:moveTo>
                  <a:cubicBezTo>
                    <a:pt x="10038" y="114507"/>
                    <a:pt x="9532" y="113808"/>
                    <a:pt x="9789" y="114157"/>
                  </a:cubicBezTo>
                  <a:close/>
                  <a:moveTo>
                    <a:pt x="333110" y="114157"/>
                  </a:moveTo>
                  <a:cubicBezTo>
                    <a:pt x="333433" y="113723"/>
                    <a:pt x="332800" y="114593"/>
                    <a:pt x="333110" y="114157"/>
                  </a:cubicBezTo>
                  <a:close/>
                </a:path>
              </a:pathLst>
            </a:custGeom>
            <a:noFill/>
            <a:ln w="7143">
              <a:solidFill>
                <a:srgbClr val="484848"/>
              </a:solidFill>
            </a:ln>
          </p:spPr>
          <p:txBody>
            <a:bodyPr rtlCol="0" anchor="ctr"/>
            <a:lstStyle/>
            <a:p>
              <a:pPr algn="ctr"/>
              <a:endParaRPr/>
            </a:p>
          </p:txBody>
        </p:sp>
        <p:sp>
          <p:nvSpPr>
            <p:cNvPr id="32" name="Rounded Rectangle 28">
              <a:extLst>
                <a:ext uri="{FF2B5EF4-FFF2-40B4-BE49-F238E27FC236}">
                  <a16:creationId xmlns:a16="http://schemas.microsoft.com/office/drawing/2014/main" id="{CE9D8CEA-57F8-F5DA-3EEF-7D81F096B601}"/>
                </a:ext>
              </a:extLst>
            </p:cNvPr>
            <p:cNvSpPr/>
            <p:nvPr/>
          </p:nvSpPr>
          <p:spPr>
            <a:xfrm>
              <a:off x="3464458" y="2539603"/>
              <a:ext cx="628649" cy="320932"/>
            </a:xfrm>
            <a:custGeom>
              <a:avLst/>
              <a:gdLst/>
              <a:ahLst/>
              <a:cxnLst/>
              <a:rect l="0" t="0" r="0" b="0"/>
              <a:pathLst>
                <a:path w="628649" h="320932">
                  <a:moveTo>
                    <a:pt x="628649" y="121905"/>
                  </a:moveTo>
                  <a:lnTo>
                    <a:pt x="544669" y="150495"/>
                  </a:lnTo>
                  <a:lnTo>
                    <a:pt x="544669" y="170436"/>
                  </a:lnTo>
                  <a:lnTo>
                    <a:pt x="628649" y="199027"/>
                  </a:lnTo>
                  <a:cubicBezTo>
                    <a:pt x="623718" y="206565"/>
                    <a:pt x="622278" y="208767"/>
                    <a:pt x="619737" y="212655"/>
                  </a:cubicBezTo>
                  <a:cubicBezTo>
                    <a:pt x="618415" y="214677"/>
                    <a:pt x="616795" y="217154"/>
                    <a:pt x="614230" y="221077"/>
                  </a:cubicBezTo>
                  <a:lnTo>
                    <a:pt x="512463" y="219678"/>
                  </a:lnTo>
                  <a:cubicBezTo>
                    <a:pt x="508982" y="222059"/>
                    <a:pt x="506288" y="223901"/>
                    <a:pt x="503834" y="225578"/>
                  </a:cubicBezTo>
                  <a:lnTo>
                    <a:pt x="503829" y="225582"/>
                  </a:lnTo>
                  <a:cubicBezTo>
                    <a:pt x="499206" y="228743"/>
                    <a:pt x="495438" y="231320"/>
                    <a:pt x="488877" y="235808"/>
                  </a:cubicBezTo>
                  <a:lnTo>
                    <a:pt x="522999" y="283470"/>
                  </a:lnTo>
                  <a:cubicBezTo>
                    <a:pt x="513187" y="287012"/>
                    <a:pt x="508656" y="288648"/>
                    <a:pt x="504125" y="290284"/>
                  </a:cubicBezTo>
                  <a:cubicBezTo>
                    <a:pt x="499594" y="291920"/>
                    <a:pt x="495063" y="293556"/>
                    <a:pt x="485252" y="297098"/>
                  </a:cubicBezTo>
                  <a:lnTo>
                    <a:pt x="404578" y="266243"/>
                  </a:lnTo>
                  <a:cubicBezTo>
                    <a:pt x="392419" y="268206"/>
                    <a:pt x="386193" y="269212"/>
                    <a:pt x="377019" y="270693"/>
                  </a:cubicBezTo>
                  <a:lnTo>
                    <a:pt x="366419" y="272404"/>
                  </a:lnTo>
                  <a:lnTo>
                    <a:pt x="337651" y="320932"/>
                  </a:lnTo>
                  <a:lnTo>
                    <a:pt x="290998" y="320932"/>
                  </a:lnTo>
                  <a:lnTo>
                    <a:pt x="262230" y="272404"/>
                  </a:lnTo>
                  <a:cubicBezTo>
                    <a:pt x="250106" y="270446"/>
                    <a:pt x="243881" y="269441"/>
                    <a:pt x="234749" y="267967"/>
                  </a:cubicBezTo>
                  <a:cubicBezTo>
                    <a:pt x="231642" y="267465"/>
                    <a:pt x="228198" y="266909"/>
                    <a:pt x="224071" y="266243"/>
                  </a:cubicBezTo>
                  <a:lnTo>
                    <a:pt x="143397" y="297098"/>
                  </a:lnTo>
                  <a:cubicBezTo>
                    <a:pt x="133586" y="293556"/>
                    <a:pt x="129055" y="291920"/>
                    <a:pt x="124524" y="290284"/>
                  </a:cubicBezTo>
                  <a:cubicBezTo>
                    <a:pt x="119993" y="288648"/>
                    <a:pt x="115462" y="287012"/>
                    <a:pt x="105650" y="283470"/>
                  </a:cubicBezTo>
                  <a:lnTo>
                    <a:pt x="139772" y="235808"/>
                  </a:lnTo>
                  <a:cubicBezTo>
                    <a:pt x="136327" y="233452"/>
                    <a:pt x="133652" y="231624"/>
                    <a:pt x="131220" y="229961"/>
                  </a:cubicBezTo>
                  <a:cubicBezTo>
                    <a:pt x="126559" y="226774"/>
                    <a:pt x="122785" y="224193"/>
                    <a:pt x="116186" y="219678"/>
                  </a:cubicBezTo>
                  <a:lnTo>
                    <a:pt x="14419" y="221077"/>
                  </a:lnTo>
                  <a:cubicBezTo>
                    <a:pt x="9326" y="213291"/>
                    <a:pt x="7958" y="211197"/>
                    <a:pt x="5253" y="207061"/>
                  </a:cubicBezTo>
                  <a:lnTo>
                    <a:pt x="5239" y="207040"/>
                  </a:lnTo>
                  <a:cubicBezTo>
                    <a:pt x="3966" y="205092"/>
                    <a:pt x="2394" y="202689"/>
                    <a:pt x="0" y="199027"/>
                  </a:cubicBezTo>
                  <a:lnTo>
                    <a:pt x="83980" y="170436"/>
                  </a:lnTo>
                  <a:lnTo>
                    <a:pt x="83980" y="150495"/>
                  </a:lnTo>
                  <a:lnTo>
                    <a:pt x="0" y="121905"/>
                  </a:lnTo>
                  <a:cubicBezTo>
                    <a:pt x="5088" y="114126"/>
                    <a:pt x="6458" y="112030"/>
                    <a:pt x="9159" y="107901"/>
                  </a:cubicBezTo>
                  <a:cubicBezTo>
                    <a:pt x="10437" y="105946"/>
                    <a:pt x="12012" y="103537"/>
                    <a:pt x="14419" y="99856"/>
                  </a:cubicBezTo>
                  <a:lnTo>
                    <a:pt x="116186" y="101253"/>
                  </a:lnTo>
                  <a:cubicBezTo>
                    <a:pt x="119639" y="98892"/>
                    <a:pt x="122319" y="97060"/>
                    <a:pt x="124756" y="95393"/>
                  </a:cubicBezTo>
                  <a:cubicBezTo>
                    <a:pt x="129409" y="92212"/>
                    <a:pt x="133182" y="89633"/>
                    <a:pt x="139772" y="85123"/>
                  </a:cubicBezTo>
                  <a:lnTo>
                    <a:pt x="105650" y="37461"/>
                  </a:lnTo>
                  <a:cubicBezTo>
                    <a:pt x="115462" y="33920"/>
                    <a:pt x="119993" y="32284"/>
                    <a:pt x="124524" y="30648"/>
                  </a:cubicBezTo>
                  <a:cubicBezTo>
                    <a:pt x="129055" y="29012"/>
                    <a:pt x="133586" y="27375"/>
                    <a:pt x="143397" y="23834"/>
                  </a:cubicBezTo>
                  <a:lnTo>
                    <a:pt x="224071" y="54688"/>
                  </a:lnTo>
                  <a:cubicBezTo>
                    <a:pt x="236095" y="52747"/>
                    <a:pt x="242317" y="51742"/>
                    <a:pt x="251325" y="50289"/>
                  </a:cubicBezTo>
                  <a:lnTo>
                    <a:pt x="262230" y="48527"/>
                  </a:lnTo>
                  <a:lnTo>
                    <a:pt x="290998" y="0"/>
                  </a:lnTo>
                  <a:lnTo>
                    <a:pt x="337651" y="0"/>
                  </a:lnTo>
                  <a:lnTo>
                    <a:pt x="366419" y="48527"/>
                  </a:lnTo>
                  <a:cubicBezTo>
                    <a:pt x="382667" y="51152"/>
                    <a:pt x="388321" y="52064"/>
                    <a:pt x="404578" y="54688"/>
                  </a:cubicBezTo>
                  <a:lnTo>
                    <a:pt x="485252" y="23834"/>
                  </a:lnTo>
                  <a:cubicBezTo>
                    <a:pt x="495063" y="27375"/>
                    <a:pt x="499594" y="29012"/>
                    <a:pt x="504125" y="30648"/>
                  </a:cubicBezTo>
                  <a:cubicBezTo>
                    <a:pt x="508656" y="32284"/>
                    <a:pt x="513187" y="33920"/>
                    <a:pt x="522999" y="37461"/>
                  </a:cubicBezTo>
                  <a:lnTo>
                    <a:pt x="488877" y="85123"/>
                  </a:lnTo>
                  <a:cubicBezTo>
                    <a:pt x="492366" y="87509"/>
                    <a:pt x="495065" y="89355"/>
                    <a:pt x="497523" y="91036"/>
                  </a:cubicBezTo>
                  <a:cubicBezTo>
                    <a:pt x="497555" y="91058"/>
                    <a:pt x="497587" y="91079"/>
                    <a:pt x="497620" y="91101"/>
                  </a:cubicBezTo>
                  <a:cubicBezTo>
                    <a:pt x="502194" y="94229"/>
                    <a:pt x="505954" y="96800"/>
                    <a:pt x="512463" y="101253"/>
                  </a:cubicBezTo>
                  <a:lnTo>
                    <a:pt x="614230" y="99856"/>
                  </a:lnTo>
                  <a:cubicBezTo>
                    <a:pt x="619160" y="107392"/>
                    <a:pt x="620600" y="109594"/>
                    <a:pt x="623140" y="113480"/>
                  </a:cubicBezTo>
                  <a:cubicBezTo>
                    <a:pt x="624462" y="115503"/>
                    <a:pt x="626083" y="117981"/>
                    <a:pt x="628649" y="121905"/>
                  </a:cubicBezTo>
                  <a:close/>
                  <a:moveTo>
                    <a:pt x="142874" y="160466"/>
                  </a:moveTo>
                  <a:cubicBezTo>
                    <a:pt x="142874" y="170487"/>
                    <a:pt x="146324" y="180105"/>
                    <a:pt x="152664" y="189041"/>
                  </a:cubicBezTo>
                  <a:cubicBezTo>
                    <a:pt x="176228" y="222256"/>
                    <a:pt x="239711" y="246048"/>
                    <a:pt x="314324" y="246048"/>
                  </a:cubicBezTo>
                  <a:cubicBezTo>
                    <a:pt x="388938" y="246048"/>
                    <a:pt x="452421" y="222256"/>
                    <a:pt x="475985" y="189041"/>
                  </a:cubicBezTo>
                  <a:cubicBezTo>
                    <a:pt x="482325" y="180105"/>
                    <a:pt x="485774" y="170487"/>
                    <a:pt x="485774" y="160466"/>
                  </a:cubicBezTo>
                  <a:cubicBezTo>
                    <a:pt x="485774" y="113201"/>
                    <a:pt x="409013" y="74884"/>
                    <a:pt x="314324" y="74884"/>
                  </a:cubicBezTo>
                  <a:cubicBezTo>
                    <a:pt x="219636" y="74884"/>
                    <a:pt x="142874" y="113201"/>
                    <a:pt x="142874" y="160466"/>
                  </a:cubicBezTo>
                  <a:close/>
                </a:path>
              </a:pathLst>
            </a:custGeom>
            <a:noFill/>
            <a:ln w="7143">
              <a:solidFill>
                <a:srgbClr val="484848"/>
              </a:solidFill>
            </a:ln>
          </p:spPr>
          <p:txBody>
            <a:bodyPr rtlCol="0" anchor="ctr"/>
            <a:lstStyle/>
            <a:p>
              <a:pPr algn="ctr"/>
              <a:endParaRPr/>
            </a:p>
          </p:txBody>
        </p:sp>
      </p:grpSp>
      <p:grpSp>
        <p:nvGrpSpPr>
          <p:cNvPr id="33" name="Group 34">
            <a:extLst>
              <a:ext uri="{FF2B5EF4-FFF2-40B4-BE49-F238E27FC236}">
                <a16:creationId xmlns:a16="http://schemas.microsoft.com/office/drawing/2014/main" id="{0E46FE2E-299F-5AB8-CE41-AC175DA75A86}"/>
              </a:ext>
            </a:extLst>
          </p:cNvPr>
          <p:cNvGrpSpPr/>
          <p:nvPr/>
        </p:nvGrpSpPr>
        <p:grpSpPr>
          <a:xfrm>
            <a:off x="6970720" y="3625561"/>
            <a:ext cx="746118" cy="482681"/>
            <a:chOff x="2262727" y="2487024"/>
            <a:chExt cx="746118" cy="482681"/>
          </a:xfrm>
        </p:grpSpPr>
        <p:sp>
          <p:nvSpPr>
            <p:cNvPr id="34" name="Rounded Rectangle 30">
              <a:extLst>
                <a:ext uri="{FF2B5EF4-FFF2-40B4-BE49-F238E27FC236}">
                  <a16:creationId xmlns:a16="http://schemas.microsoft.com/office/drawing/2014/main" id="{887C29A8-700E-875B-8053-2AD6CD1B324A}"/>
                </a:ext>
              </a:extLst>
            </p:cNvPr>
            <p:cNvSpPr/>
            <p:nvPr/>
          </p:nvSpPr>
          <p:spPr>
            <a:xfrm>
              <a:off x="2262727" y="2686505"/>
              <a:ext cx="746118" cy="283200"/>
            </a:xfrm>
            <a:custGeom>
              <a:avLst/>
              <a:gdLst/>
              <a:ahLst/>
              <a:cxnLst/>
              <a:rect l="0" t="0" r="0" b="0"/>
              <a:pathLst>
                <a:path w="746118" h="283200">
                  <a:moveTo>
                    <a:pt x="74252" y="144552"/>
                  </a:moveTo>
                  <a:lnTo>
                    <a:pt x="74252" y="98832"/>
                  </a:lnTo>
                  <a:cubicBezTo>
                    <a:pt x="88837" y="107205"/>
                    <a:pt x="90405" y="108105"/>
                    <a:pt x="99928" y="113571"/>
                  </a:cubicBezTo>
                  <a:lnTo>
                    <a:pt x="108510" y="118496"/>
                  </a:lnTo>
                  <a:lnTo>
                    <a:pt x="108510" y="232796"/>
                  </a:lnTo>
                  <a:lnTo>
                    <a:pt x="99928" y="227871"/>
                  </a:lnTo>
                  <a:cubicBezTo>
                    <a:pt x="90405" y="222405"/>
                    <a:pt x="88837" y="221505"/>
                    <a:pt x="74252" y="213132"/>
                  </a:cubicBezTo>
                  <a:close/>
                  <a:moveTo>
                    <a:pt x="453631" y="168803"/>
                  </a:moveTo>
                  <a:lnTo>
                    <a:pt x="478674" y="165121"/>
                  </a:lnTo>
                  <a:lnTo>
                    <a:pt x="503718" y="161437"/>
                  </a:lnTo>
                  <a:lnTo>
                    <a:pt x="503718" y="220563"/>
                  </a:lnTo>
                  <a:lnTo>
                    <a:pt x="503718" y="275737"/>
                  </a:lnTo>
                  <a:lnTo>
                    <a:pt x="478674" y="279421"/>
                  </a:lnTo>
                  <a:lnTo>
                    <a:pt x="453631" y="283103"/>
                  </a:lnTo>
                  <a:close/>
                  <a:moveTo>
                    <a:pt x="638314" y="118178"/>
                  </a:moveTo>
                  <a:lnTo>
                    <a:pt x="672455" y="98474"/>
                  </a:lnTo>
                  <a:lnTo>
                    <a:pt x="672455" y="98508"/>
                  </a:lnTo>
                  <a:lnTo>
                    <a:pt x="672455" y="144166"/>
                  </a:lnTo>
                  <a:lnTo>
                    <a:pt x="672455" y="212774"/>
                  </a:lnTo>
                  <a:lnTo>
                    <a:pt x="638314" y="232478"/>
                  </a:lnTo>
                  <a:close/>
                  <a:moveTo>
                    <a:pt x="738764" y="112723"/>
                  </a:moveTo>
                  <a:lnTo>
                    <a:pt x="738764" y="25784"/>
                  </a:lnTo>
                  <a:lnTo>
                    <a:pt x="746118" y="0"/>
                  </a:lnTo>
                  <a:lnTo>
                    <a:pt x="746118" y="114300"/>
                  </a:lnTo>
                  <a:lnTo>
                    <a:pt x="738764" y="140084"/>
                  </a:lnTo>
                  <a:close/>
                  <a:moveTo>
                    <a:pt x="0" y="448"/>
                  </a:moveTo>
                  <a:cubicBezTo>
                    <a:pt x="1984" y="7253"/>
                    <a:pt x="2868" y="10292"/>
                    <a:pt x="3751" y="13327"/>
                  </a:cubicBezTo>
                  <a:lnTo>
                    <a:pt x="3754" y="13336"/>
                  </a:lnTo>
                  <a:cubicBezTo>
                    <a:pt x="4639" y="16374"/>
                    <a:pt x="5523" y="19412"/>
                    <a:pt x="7509" y="26224"/>
                  </a:cubicBezTo>
                  <a:lnTo>
                    <a:pt x="7509" y="113127"/>
                  </a:lnTo>
                  <a:lnTo>
                    <a:pt x="7509" y="140524"/>
                  </a:lnTo>
                  <a:cubicBezTo>
                    <a:pt x="5528" y="133730"/>
                    <a:pt x="4643" y="130690"/>
                    <a:pt x="3761" y="127659"/>
                  </a:cubicBezTo>
                  <a:lnTo>
                    <a:pt x="3754" y="127636"/>
                  </a:lnTo>
                  <a:cubicBezTo>
                    <a:pt x="2869" y="124598"/>
                    <a:pt x="1985" y="121559"/>
                    <a:pt x="0" y="114748"/>
                  </a:cubicBezTo>
                  <a:close/>
                  <a:moveTo>
                    <a:pt x="243360" y="220825"/>
                  </a:moveTo>
                  <a:lnTo>
                    <a:pt x="243360" y="161593"/>
                  </a:lnTo>
                  <a:lnTo>
                    <a:pt x="256026" y="163438"/>
                  </a:lnTo>
                  <a:lnTo>
                    <a:pt x="256291" y="163477"/>
                  </a:lnTo>
                  <a:cubicBezTo>
                    <a:pt x="269894" y="165459"/>
                    <a:pt x="272338" y="165815"/>
                    <a:pt x="293491" y="168900"/>
                  </a:cubicBezTo>
                  <a:lnTo>
                    <a:pt x="293491" y="175535"/>
                  </a:lnTo>
                  <a:lnTo>
                    <a:pt x="293491" y="283200"/>
                  </a:lnTo>
                  <a:cubicBezTo>
                    <a:pt x="272338" y="280115"/>
                    <a:pt x="269894" y="279759"/>
                    <a:pt x="256291" y="277777"/>
                  </a:cubicBezTo>
                  <a:lnTo>
                    <a:pt x="256026" y="277738"/>
                  </a:lnTo>
                  <a:lnTo>
                    <a:pt x="243360" y="275893"/>
                  </a:lnTo>
                  <a:close/>
                  <a:moveTo>
                    <a:pt x="99928" y="227871"/>
                  </a:moveTo>
                  <a:cubicBezTo>
                    <a:pt x="102227" y="229190"/>
                    <a:pt x="104989" y="230776"/>
                    <a:pt x="108510" y="232796"/>
                  </a:cubicBezTo>
                  <a:moveTo>
                    <a:pt x="243360" y="275893"/>
                  </a:moveTo>
                  <a:cubicBezTo>
                    <a:pt x="248568" y="276651"/>
                    <a:pt x="252641" y="277246"/>
                    <a:pt x="256026" y="277738"/>
                  </a:cubicBezTo>
                  <a:cubicBezTo>
                    <a:pt x="256114" y="277751"/>
                    <a:pt x="256203" y="277764"/>
                    <a:pt x="256291" y="277777"/>
                  </a:cubicBezTo>
                  <a:moveTo>
                    <a:pt x="453631" y="283103"/>
                  </a:moveTo>
                  <a:cubicBezTo>
                    <a:pt x="466865" y="281157"/>
                    <a:pt x="472770" y="280290"/>
                    <a:pt x="478674" y="279421"/>
                  </a:cubicBezTo>
                  <a:cubicBezTo>
                    <a:pt x="484578" y="278553"/>
                    <a:pt x="490482" y="277685"/>
                    <a:pt x="503718" y="275737"/>
                  </a:cubicBezTo>
                  <a:moveTo>
                    <a:pt x="74252" y="98832"/>
                  </a:moveTo>
                  <a:lnTo>
                    <a:pt x="74463" y="98675"/>
                  </a:lnTo>
                  <a:moveTo>
                    <a:pt x="99928" y="113571"/>
                  </a:moveTo>
                  <a:cubicBezTo>
                    <a:pt x="102227" y="114890"/>
                    <a:pt x="104989" y="116476"/>
                    <a:pt x="108510" y="118496"/>
                  </a:cubicBezTo>
                  <a:moveTo>
                    <a:pt x="256291" y="163477"/>
                  </a:moveTo>
                  <a:cubicBezTo>
                    <a:pt x="256203" y="163464"/>
                    <a:pt x="256114" y="163451"/>
                    <a:pt x="256026" y="163438"/>
                  </a:cubicBezTo>
                  <a:cubicBezTo>
                    <a:pt x="252641" y="162946"/>
                    <a:pt x="248568" y="162351"/>
                    <a:pt x="243360" y="161593"/>
                  </a:cubicBezTo>
                  <a:moveTo>
                    <a:pt x="503563" y="158040"/>
                  </a:moveTo>
                  <a:lnTo>
                    <a:pt x="503718" y="161437"/>
                  </a:lnTo>
                  <a:cubicBezTo>
                    <a:pt x="490482" y="163385"/>
                    <a:pt x="484578" y="164253"/>
                    <a:pt x="478674" y="165121"/>
                  </a:cubicBezTo>
                  <a:cubicBezTo>
                    <a:pt x="472770" y="165990"/>
                    <a:pt x="466865" y="166857"/>
                    <a:pt x="453631" y="168803"/>
                  </a:cubicBezTo>
                </a:path>
              </a:pathLst>
            </a:custGeom>
            <a:noFill/>
            <a:ln w="7143">
              <a:solidFill>
                <a:srgbClr val="484848"/>
              </a:solidFill>
            </a:ln>
          </p:spPr>
          <p:txBody>
            <a:bodyPr rtlCol="0" anchor="ctr"/>
            <a:lstStyle/>
            <a:p>
              <a:pPr algn="ctr"/>
              <a:endParaRPr/>
            </a:p>
          </p:txBody>
        </p:sp>
        <p:sp>
          <p:nvSpPr>
            <p:cNvPr id="35" name="Rounded Rectangle 31">
              <a:extLst>
                <a:ext uri="{FF2B5EF4-FFF2-40B4-BE49-F238E27FC236}">
                  <a16:creationId xmlns:a16="http://schemas.microsoft.com/office/drawing/2014/main" id="{9F4DE5E9-EECA-4099-6DC3-F04C0CE93A4C}"/>
                </a:ext>
              </a:extLst>
            </p:cNvPr>
            <p:cNvSpPr/>
            <p:nvPr/>
          </p:nvSpPr>
          <p:spPr>
            <a:xfrm>
              <a:off x="2469403" y="2781104"/>
              <a:ext cx="333342" cy="142197"/>
            </a:xfrm>
            <a:custGeom>
              <a:avLst/>
              <a:gdLst/>
              <a:ahLst/>
              <a:cxnLst/>
              <a:rect l="0" t="0" r="0" b="0"/>
              <a:pathLst>
                <a:path w="333342" h="142197">
                  <a:moveTo>
                    <a:pt x="0" y="18062"/>
                  </a:moveTo>
                  <a:lnTo>
                    <a:pt x="0" y="200"/>
                  </a:lnTo>
                  <a:lnTo>
                    <a:pt x="38839" y="12613"/>
                  </a:lnTo>
                  <a:lnTo>
                    <a:pt x="36960" y="60148"/>
                  </a:lnTo>
                  <a:lnTo>
                    <a:pt x="36690" y="66994"/>
                  </a:lnTo>
                  <a:lnTo>
                    <a:pt x="36690" y="126226"/>
                  </a:lnTo>
                  <a:lnTo>
                    <a:pt x="0" y="114500"/>
                  </a:lnTo>
                  <a:close/>
                  <a:moveTo>
                    <a:pt x="143688" y="90616"/>
                  </a:moveTo>
                  <a:lnTo>
                    <a:pt x="143688" y="27897"/>
                  </a:lnTo>
                  <a:lnTo>
                    <a:pt x="189814" y="27869"/>
                  </a:lnTo>
                  <a:lnTo>
                    <a:pt x="189814" y="91020"/>
                  </a:lnTo>
                  <a:lnTo>
                    <a:pt x="189814" y="142169"/>
                  </a:lnTo>
                  <a:lnTo>
                    <a:pt x="143688" y="142197"/>
                  </a:lnTo>
                  <a:close/>
                  <a:moveTo>
                    <a:pt x="297047" y="125965"/>
                  </a:moveTo>
                  <a:lnTo>
                    <a:pt x="297047" y="66838"/>
                  </a:lnTo>
                  <a:lnTo>
                    <a:pt x="296893" y="63441"/>
                  </a:lnTo>
                  <a:lnTo>
                    <a:pt x="294574" y="12459"/>
                  </a:lnTo>
                  <a:cubicBezTo>
                    <a:pt x="303050" y="9735"/>
                    <a:pt x="308495" y="7984"/>
                    <a:pt x="313938" y="6236"/>
                  </a:cubicBezTo>
                  <a:lnTo>
                    <a:pt x="314225" y="6143"/>
                  </a:lnTo>
                  <a:lnTo>
                    <a:pt x="314363" y="6099"/>
                  </a:lnTo>
                  <a:cubicBezTo>
                    <a:pt x="319679" y="4391"/>
                    <a:pt x="325066" y="2660"/>
                    <a:pt x="333342" y="0"/>
                  </a:cubicBezTo>
                  <a:lnTo>
                    <a:pt x="333342" y="31730"/>
                  </a:lnTo>
                  <a:lnTo>
                    <a:pt x="333342" y="114300"/>
                  </a:lnTo>
                  <a:cubicBezTo>
                    <a:pt x="324845" y="117031"/>
                    <a:pt x="319393" y="118783"/>
                    <a:pt x="313938" y="120536"/>
                  </a:cubicBezTo>
                  <a:close/>
                  <a:moveTo>
                    <a:pt x="313938" y="120536"/>
                  </a:moveTo>
                  <a:cubicBezTo>
                    <a:pt x="309044" y="122108"/>
                    <a:pt x="304147" y="123682"/>
                    <a:pt x="297047" y="125965"/>
                  </a:cubicBezTo>
                  <a:moveTo>
                    <a:pt x="314363" y="6099"/>
                  </a:moveTo>
                  <a:cubicBezTo>
                    <a:pt x="314317" y="6115"/>
                    <a:pt x="314271" y="6129"/>
                    <a:pt x="314225" y="6143"/>
                  </a:cubicBezTo>
                  <a:cubicBezTo>
                    <a:pt x="314129" y="6175"/>
                    <a:pt x="314034" y="6205"/>
                    <a:pt x="313938" y="6236"/>
                  </a:cubicBezTo>
                </a:path>
              </a:pathLst>
            </a:custGeom>
            <a:noFill/>
            <a:ln w="7143">
              <a:solidFill>
                <a:srgbClr val="484848"/>
              </a:solidFill>
            </a:ln>
          </p:spPr>
          <p:txBody>
            <a:bodyPr rtlCol="0" anchor="ctr"/>
            <a:lstStyle/>
            <a:p>
              <a:pPr algn="ctr"/>
              <a:endParaRPr/>
            </a:p>
          </p:txBody>
        </p:sp>
        <p:sp>
          <p:nvSpPr>
            <p:cNvPr id="36" name="Rounded Rectangle 32">
              <a:extLst>
                <a:ext uri="{FF2B5EF4-FFF2-40B4-BE49-F238E27FC236}">
                  <a16:creationId xmlns:a16="http://schemas.microsoft.com/office/drawing/2014/main" id="{3D2E9EBD-627A-C2A2-A6D9-B797FB40DA0C}"/>
                </a:ext>
              </a:extLst>
            </p:cNvPr>
            <p:cNvSpPr/>
            <p:nvPr/>
          </p:nvSpPr>
          <p:spPr>
            <a:xfrm>
              <a:off x="2270234" y="2523487"/>
              <a:ext cx="731255" cy="446217"/>
            </a:xfrm>
            <a:custGeom>
              <a:avLst/>
              <a:gdLst/>
              <a:ahLst/>
              <a:cxnLst/>
              <a:rect l="0" t="0" r="0" b="0"/>
              <a:pathLst>
                <a:path w="731255" h="446217">
                  <a:moveTo>
                    <a:pt x="167266" y="56253"/>
                  </a:moveTo>
                  <a:cubicBezTo>
                    <a:pt x="159284" y="60861"/>
                    <a:pt x="154758" y="63474"/>
                    <a:pt x="144303" y="69506"/>
                  </a:cubicBezTo>
                  <a:lnTo>
                    <a:pt x="141366" y="69265"/>
                  </a:lnTo>
                  <a:lnTo>
                    <a:pt x="141366" y="269"/>
                  </a:lnTo>
                  <a:lnTo>
                    <a:pt x="174455" y="52103"/>
                  </a:lnTo>
                  <a:close/>
                  <a:moveTo>
                    <a:pt x="631764" y="118770"/>
                  </a:moveTo>
                  <a:lnTo>
                    <a:pt x="715578" y="83979"/>
                  </a:lnTo>
                  <a:lnTo>
                    <a:pt x="715578" y="158079"/>
                  </a:lnTo>
                  <a:lnTo>
                    <a:pt x="638396" y="141534"/>
                  </a:lnTo>
                  <a:cubicBezTo>
                    <a:pt x="637116" y="137136"/>
                    <a:pt x="636239" y="134128"/>
                    <a:pt x="635409" y="131282"/>
                  </a:cubicBezTo>
                  <a:cubicBezTo>
                    <a:pt x="634360" y="127679"/>
                    <a:pt x="633385" y="124338"/>
                    <a:pt x="631764" y="118770"/>
                  </a:cubicBezTo>
                  <a:close/>
                  <a:moveTo>
                    <a:pt x="588754" y="0"/>
                  </a:moveTo>
                  <a:lnTo>
                    <a:pt x="588754" y="69032"/>
                  </a:lnTo>
                  <a:lnTo>
                    <a:pt x="586234" y="69241"/>
                  </a:lnTo>
                  <a:lnTo>
                    <a:pt x="555975" y="51873"/>
                  </a:lnTo>
                  <a:close/>
                  <a:moveTo>
                    <a:pt x="101001" y="281514"/>
                  </a:moveTo>
                  <a:lnTo>
                    <a:pt x="199161" y="257816"/>
                  </a:lnTo>
                  <a:lnTo>
                    <a:pt x="199161" y="275678"/>
                  </a:lnTo>
                  <a:lnTo>
                    <a:pt x="199161" y="372116"/>
                  </a:lnTo>
                  <a:lnTo>
                    <a:pt x="101001" y="395814"/>
                  </a:lnTo>
                  <a:close/>
                  <a:moveTo>
                    <a:pt x="127503" y="216688"/>
                  </a:moveTo>
                  <a:lnTo>
                    <a:pt x="97470" y="239010"/>
                  </a:lnTo>
                  <a:lnTo>
                    <a:pt x="66954" y="261692"/>
                  </a:lnTo>
                  <a:lnTo>
                    <a:pt x="66742" y="261849"/>
                  </a:lnTo>
                  <a:lnTo>
                    <a:pt x="66742" y="307569"/>
                  </a:lnTo>
                  <a:lnTo>
                    <a:pt x="0" y="303541"/>
                  </a:lnTo>
                  <a:lnTo>
                    <a:pt x="0" y="276144"/>
                  </a:lnTo>
                  <a:lnTo>
                    <a:pt x="0" y="189241"/>
                  </a:lnTo>
                  <a:lnTo>
                    <a:pt x="15051" y="190150"/>
                  </a:lnTo>
                  <a:lnTo>
                    <a:pt x="108281" y="195776"/>
                  </a:lnTo>
                  <a:cubicBezTo>
                    <a:pt x="113763" y="201739"/>
                    <a:pt x="116688" y="204920"/>
                    <a:pt x="120386" y="208945"/>
                  </a:cubicBezTo>
                  <a:lnTo>
                    <a:pt x="120404" y="208964"/>
                  </a:lnTo>
                  <a:close/>
                  <a:moveTo>
                    <a:pt x="285982" y="338551"/>
                  </a:moveTo>
                  <a:lnTo>
                    <a:pt x="285982" y="331917"/>
                  </a:lnTo>
                  <a:lnTo>
                    <a:pt x="342849" y="285513"/>
                  </a:lnTo>
                  <a:lnTo>
                    <a:pt x="342849" y="348233"/>
                  </a:lnTo>
                  <a:lnTo>
                    <a:pt x="342849" y="399813"/>
                  </a:lnTo>
                  <a:lnTo>
                    <a:pt x="285982" y="446217"/>
                  </a:lnTo>
                  <a:close/>
                  <a:moveTo>
                    <a:pt x="388975" y="348636"/>
                  </a:moveTo>
                  <a:lnTo>
                    <a:pt x="388975" y="285485"/>
                  </a:lnTo>
                  <a:lnTo>
                    <a:pt x="446122" y="331821"/>
                  </a:lnTo>
                  <a:lnTo>
                    <a:pt x="446122" y="446121"/>
                  </a:lnTo>
                  <a:lnTo>
                    <a:pt x="388975" y="399785"/>
                  </a:lnTo>
                  <a:close/>
                  <a:moveTo>
                    <a:pt x="532503" y="289346"/>
                  </a:moveTo>
                  <a:lnTo>
                    <a:pt x="532503" y="257616"/>
                  </a:lnTo>
                  <a:lnTo>
                    <a:pt x="630804" y="281195"/>
                  </a:lnTo>
                  <a:lnTo>
                    <a:pt x="630804" y="395495"/>
                  </a:lnTo>
                  <a:lnTo>
                    <a:pt x="532503" y="371916"/>
                  </a:lnTo>
                  <a:close/>
                  <a:moveTo>
                    <a:pt x="623015" y="195464"/>
                  </a:moveTo>
                  <a:lnTo>
                    <a:pt x="708173" y="190221"/>
                  </a:lnTo>
                  <a:lnTo>
                    <a:pt x="731255" y="188800"/>
                  </a:lnTo>
                  <a:lnTo>
                    <a:pt x="731255" y="275740"/>
                  </a:lnTo>
                  <a:lnTo>
                    <a:pt x="731255" y="303100"/>
                  </a:lnTo>
                  <a:lnTo>
                    <a:pt x="664945" y="307183"/>
                  </a:lnTo>
                  <a:lnTo>
                    <a:pt x="664945" y="261526"/>
                  </a:lnTo>
                  <a:lnTo>
                    <a:pt x="664945" y="261490"/>
                  </a:lnTo>
                  <a:lnTo>
                    <a:pt x="633214" y="238047"/>
                  </a:lnTo>
                  <a:lnTo>
                    <a:pt x="603914" y="216401"/>
                  </a:lnTo>
                  <a:cubicBezTo>
                    <a:pt x="608706" y="211147"/>
                    <a:pt x="611532" y="208049"/>
                    <a:pt x="614646" y="204637"/>
                  </a:cubicBezTo>
                  <a:close/>
                  <a:moveTo>
                    <a:pt x="95806" y="130541"/>
                  </a:moveTo>
                  <a:cubicBezTo>
                    <a:pt x="94899" y="133719"/>
                    <a:pt x="93987" y="136910"/>
                    <a:pt x="92576" y="141862"/>
                  </a:cubicBezTo>
                  <a:lnTo>
                    <a:pt x="36676" y="153927"/>
                  </a:lnTo>
                  <a:lnTo>
                    <a:pt x="15051" y="158596"/>
                  </a:lnTo>
                  <a:lnTo>
                    <a:pt x="15051" y="84396"/>
                  </a:lnTo>
                  <a:lnTo>
                    <a:pt x="36676" y="93325"/>
                  </a:lnTo>
                  <a:lnTo>
                    <a:pt x="99074" y="119089"/>
                  </a:lnTo>
                  <a:cubicBezTo>
                    <a:pt x="97652" y="124074"/>
                    <a:pt x="96738" y="127274"/>
                    <a:pt x="95825" y="130475"/>
                  </a:cubicBezTo>
                  <a:close/>
                  <a:moveTo>
                    <a:pt x="540377" y="149333"/>
                  </a:moveTo>
                  <a:cubicBezTo>
                    <a:pt x="540377" y="171299"/>
                    <a:pt x="523798" y="191331"/>
                    <a:pt x="496547" y="206483"/>
                  </a:cubicBezTo>
                  <a:cubicBezTo>
                    <a:pt x="465160" y="189031"/>
                    <a:pt x="419611" y="178051"/>
                    <a:pt x="368927" y="178051"/>
                  </a:cubicBezTo>
                  <a:cubicBezTo>
                    <a:pt x="318242" y="178051"/>
                    <a:pt x="272694" y="189031"/>
                    <a:pt x="241305" y="206483"/>
                  </a:cubicBezTo>
                  <a:cubicBezTo>
                    <a:pt x="214054" y="191331"/>
                    <a:pt x="197477" y="171299"/>
                    <a:pt x="197477" y="149333"/>
                  </a:cubicBezTo>
                  <a:cubicBezTo>
                    <a:pt x="197477" y="102068"/>
                    <a:pt x="274239" y="63751"/>
                    <a:pt x="368927" y="63751"/>
                  </a:cubicBezTo>
                  <a:cubicBezTo>
                    <a:pt x="463614" y="63751"/>
                    <a:pt x="540377" y="102068"/>
                    <a:pt x="540377" y="149333"/>
                  </a:cubicBezTo>
                  <a:close/>
                  <a:moveTo>
                    <a:pt x="95806" y="130541"/>
                  </a:moveTo>
                  <a:cubicBezTo>
                    <a:pt x="95812" y="130519"/>
                    <a:pt x="95818" y="130497"/>
                    <a:pt x="95825" y="130475"/>
                  </a:cubicBezTo>
                  <a:moveTo>
                    <a:pt x="127503" y="216688"/>
                  </a:moveTo>
                  <a:cubicBezTo>
                    <a:pt x="124577" y="213504"/>
                    <a:pt x="122380" y="211113"/>
                    <a:pt x="120404" y="208964"/>
                  </a:cubicBezTo>
                  <a:moveTo>
                    <a:pt x="614646" y="204637"/>
                  </a:moveTo>
                  <a:cubicBezTo>
                    <a:pt x="616966" y="202094"/>
                    <a:pt x="619445" y="199378"/>
                    <a:pt x="623015" y="195464"/>
                  </a:cubicBezTo>
                </a:path>
              </a:pathLst>
            </a:custGeom>
            <a:noFill/>
            <a:ln w="7143">
              <a:solidFill>
                <a:srgbClr val="484848"/>
              </a:solidFill>
            </a:ln>
          </p:spPr>
          <p:txBody>
            <a:bodyPr rtlCol="0" anchor="ctr"/>
            <a:lstStyle/>
            <a:p>
              <a:pPr algn="ctr"/>
              <a:endParaRPr/>
            </a:p>
          </p:txBody>
        </p:sp>
        <p:sp>
          <p:nvSpPr>
            <p:cNvPr id="37" name="Rounded Rectangle 33">
              <a:extLst>
                <a:ext uri="{FF2B5EF4-FFF2-40B4-BE49-F238E27FC236}">
                  <a16:creationId xmlns:a16="http://schemas.microsoft.com/office/drawing/2014/main" id="{6CB8271E-0E7A-1BAA-227B-2ADE80CC6599}"/>
                </a:ext>
              </a:extLst>
            </p:cNvPr>
            <p:cNvSpPr/>
            <p:nvPr/>
          </p:nvSpPr>
          <p:spPr>
            <a:xfrm>
              <a:off x="2262727" y="2487024"/>
              <a:ext cx="746118" cy="368381"/>
            </a:xfrm>
            <a:custGeom>
              <a:avLst/>
              <a:gdLst/>
              <a:ahLst/>
              <a:cxnLst/>
              <a:rect l="0" t="0" r="0" b="0"/>
              <a:pathLst>
                <a:path w="746118" h="368381">
                  <a:moveTo>
                    <a:pt x="398558" y="0"/>
                  </a:moveTo>
                  <a:lnTo>
                    <a:pt x="427222" y="52486"/>
                  </a:lnTo>
                  <a:lnTo>
                    <a:pt x="427924" y="52588"/>
                  </a:lnTo>
                  <a:cubicBezTo>
                    <a:pt x="446743" y="55330"/>
                    <a:pt x="452348" y="56147"/>
                    <a:pt x="471501" y="58941"/>
                  </a:cubicBezTo>
                  <a:lnTo>
                    <a:pt x="552286" y="22410"/>
                  </a:lnTo>
                  <a:cubicBezTo>
                    <a:pt x="571429" y="28529"/>
                    <a:pt x="573103" y="29063"/>
                    <a:pt x="586082" y="33210"/>
                  </a:cubicBezTo>
                  <a:lnTo>
                    <a:pt x="596264" y="36463"/>
                  </a:lnTo>
                  <a:lnTo>
                    <a:pt x="563484" y="88337"/>
                  </a:lnTo>
                  <a:lnTo>
                    <a:pt x="593743" y="105705"/>
                  </a:lnTo>
                  <a:lnTo>
                    <a:pt x="596264" y="105496"/>
                  </a:lnTo>
                  <a:lnTo>
                    <a:pt x="701320" y="96762"/>
                  </a:lnTo>
                  <a:cubicBezTo>
                    <a:pt x="707072" y="103020"/>
                    <a:pt x="709638" y="105811"/>
                    <a:pt x="712204" y="108602"/>
                  </a:cubicBezTo>
                  <a:cubicBezTo>
                    <a:pt x="714770" y="111392"/>
                    <a:pt x="717337" y="114184"/>
                    <a:pt x="723088" y="120442"/>
                  </a:cubicBezTo>
                  <a:lnTo>
                    <a:pt x="639274" y="155233"/>
                  </a:lnTo>
                  <a:cubicBezTo>
                    <a:pt x="640895" y="160802"/>
                    <a:pt x="641869" y="164143"/>
                    <a:pt x="642919" y="167745"/>
                  </a:cubicBezTo>
                  <a:cubicBezTo>
                    <a:pt x="643749" y="170591"/>
                    <a:pt x="644626" y="173599"/>
                    <a:pt x="645906" y="177998"/>
                  </a:cubicBezTo>
                  <a:lnTo>
                    <a:pt x="723088" y="194544"/>
                  </a:lnTo>
                  <a:lnTo>
                    <a:pt x="746118" y="199481"/>
                  </a:lnTo>
                  <a:lnTo>
                    <a:pt x="738764" y="225264"/>
                  </a:lnTo>
                  <a:lnTo>
                    <a:pt x="715682" y="226685"/>
                  </a:lnTo>
                  <a:lnTo>
                    <a:pt x="630524" y="231928"/>
                  </a:lnTo>
                  <a:cubicBezTo>
                    <a:pt x="626955" y="235841"/>
                    <a:pt x="624476" y="238559"/>
                    <a:pt x="622155" y="241101"/>
                  </a:cubicBezTo>
                  <a:cubicBezTo>
                    <a:pt x="619042" y="244513"/>
                    <a:pt x="616215" y="247611"/>
                    <a:pt x="611424" y="252864"/>
                  </a:cubicBezTo>
                  <a:lnTo>
                    <a:pt x="640723" y="274511"/>
                  </a:lnTo>
                  <a:lnTo>
                    <a:pt x="672455" y="297954"/>
                  </a:lnTo>
                  <a:lnTo>
                    <a:pt x="638314" y="317658"/>
                  </a:lnTo>
                  <a:lnTo>
                    <a:pt x="540013" y="294079"/>
                  </a:lnTo>
                  <a:cubicBezTo>
                    <a:pt x="531736" y="296740"/>
                    <a:pt x="526349" y="298471"/>
                    <a:pt x="521033" y="300180"/>
                  </a:cubicBezTo>
                  <a:cubicBezTo>
                    <a:pt x="520987" y="300194"/>
                    <a:pt x="520942" y="300208"/>
                    <a:pt x="520896" y="300224"/>
                  </a:cubicBezTo>
                  <a:cubicBezTo>
                    <a:pt x="520801" y="300254"/>
                    <a:pt x="520705" y="300286"/>
                    <a:pt x="520608" y="300316"/>
                  </a:cubicBezTo>
                  <a:cubicBezTo>
                    <a:pt x="515167" y="302065"/>
                    <a:pt x="509720" y="303815"/>
                    <a:pt x="501245" y="306540"/>
                  </a:cubicBezTo>
                  <a:lnTo>
                    <a:pt x="503563" y="357520"/>
                  </a:lnTo>
                  <a:lnTo>
                    <a:pt x="503718" y="360918"/>
                  </a:lnTo>
                  <a:cubicBezTo>
                    <a:pt x="490482" y="362866"/>
                    <a:pt x="484578" y="363734"/>
                    <a:pt x="478674" y="364602"/>
                  </a:cubicBezTo>
                  <a:cubicBezTo>
                    <a:pt x="472770" y="365471"/>
                    <a:pt x="466865" y="366339"/>
                    <a:pt x="453631" y="368285"/>
                  </a:cubicBezTo>
                  <a:lnTo>
                    <a:pt x="396484" y="321948"/>
                  </a:lnTo>
                  <a:lnTo>
                    <a:pt x="350359" y="321977"/>
                  </a:lnTo>
                  <a:lnTo>
                    <a:pt x="293491" y="368381"/>
                  </a:lnTo>
                  <a:cubicBezTo>
                    <a:pt x="272338" y="365297"/>
                    <a:pt x="269894" y="364940"/>
                    <a:pt x="256291" y="362958"/>
                  </a:cubicBezTo>
                  <a:cubicBezTo>
                    <a:pt x="256203" y="362945"/>
                    <a:pt x="256114" y="362932"/>
                    <a:pt x="256026" y="362919"/>
                  </a:cubicBezTo>
                  <a:cubicBezTo>
                    <a:pt x="252641" y="362426"/>
                    <a:pt x="248568" y="361832"/>
                    <a:pt x="243360" y="361074"/>
                  </a:cubicBezTo>
                  <a:lnTo>
                    <a:pt x="243631" y="354228"/>
                  </a:lnTo>
                  <a:lnTo>
                    <a:pt x="245509" y="306693"/>
                  </a:lnTo>
                  <a:lnTo>
                    <a:pt x="206670" y="294280"/>
                  </a:lnTo>
                  <a:lnTo>
                    <a:pt x="108510" y="317977"/>
                  </a:lnTo>
                  <a:cubicBezTo>
                    <a:pt x="104989" y="315956"/>
                    <a:pt x="102227" y="314371"/>
                    <a:pt x="99928" y="313052"/>
                  </a:cubicBezTo>
                  <a:cubicBezTo>
                    <a:pt x="90405" y="307587"/>
                    <a:pt x="88837" y="306686"/>
                    <a:pt x="74252" y="298313"/>
                  </a:cubicBezTo>
                  <a:lnTo>
                    <a:pt x="74463" y="298156"/>
                  </a:lnTo>
                  <a:lnTo>
                    <a:pt x="104979" y="275474"/>
                  </a:lnTo>
                  <a:lnTo>
                    <a:pt x="135013" y="253152"/>
                  </a:lnTo>
                  <a:cubicBezTo>
                    <a:pt x="132086" y="249968"/>
                    <a:pt x="129889" y="247577"/>
                    <a:pt x="127914" y="245427"/>
                  </a:cubicBezTo>
                  <a:lnTo>
                    <a:pt x="127895" y="245408"/>
                  </a:lnTo>
                  <a:cubicBezTo>
                    <a:pt x="124198" y="241384"/>
                    <a:pt x="121273" y="238203"/>
                    <a:pt x="115790" y="232240"/>
                  </a:cubicBezTo>
                  <a:lnTo>
                    <a:pt x="22560" y="226614"/>
                  </a:lnTo>
                  <a:lnTo>
                    <a:pt x="7509" y="225705"/>
                  </a:lnTo>
                  <a:cubicBezTo>
                    <a:pt x="5523" y="218894"/>
                    <a:pt x="4639" y="215855"/>
                    <a:pt x="3754" y="212817"/>
                  </a:cubicBezTo>
                  <a:lnTo>
                    <a:pt x="3751" y="212808"/>
                  </a:lnTo>
                  <a:cubicBezTo>
                    <a:pt x="2868" y="209772"/>
                    <a:pt x="1984" y="206734"/>
                    <a:pt x="0" y="199929"/>
                  </a:cubicBezTo>
                  <a:lnTo>
                    <a:pt x="22560" y="195059"/>
                  </a:lnTo>
                  <a:lnTo>
                    <a:pt x="44186" y="190391"/>
                  </a:lnTo>
                  <a:lnTo>
                    <a:pt x="100085" y="178326"/>
                  </a:lnTo>
                  <a:cubicBezTo>
                    <a:pt x="101497" y="173374"/>
                    <a:pt x="102408" y="170183"/>
                    <a:pt x="103315" y="167004"/>
                  </a:cubicBezTo>
                  <a:cubicBezTo>
                    <a:pt x="103322" y="166982"/>
                    <a:pt x="103328" y="166960"/>
                    <a:pt x="103334" y="166938"/>
                  </a:cubicBezTo>
                  <a:cubicBezTo>
                    <a:pt x="104248" y="163738"/>
                    <a:pt x="105161" y="160538"/>
                    <a:pt x="106583" y="155552"/>
                  </a:cubicBezTo>
                  <a:lnTo>
                    <a:pt x="44186" y="129789"/>
                  </a:lnTo>
                  <a:lnTo>
                    <a:pt x="22560" y="120860"/>
                  </a:lnTo>
                  <a:cubicBezTo>
                    <a:pt x="28274" y="114597"/>
                    <a:pt x="30823" y="111802"/>
                    <a:pt x="33372" y="109008"/>
                  </a:cubicBezTo>
                  <a:cubicBezTo>
                    <a:pt x="35921" y="106214"/>
                    <a:pt x="38469" y="103420"/>
                    <a:pt x="44186" y="97154"/>
                  </a:cubicBezTo>
                  <a:lnTo>
                    <a:pt x="148875" y="105730"/>
                  </a:lnTo>
                  <a:lnTo>
                    <a:pt x="151813" y="105970"/>
                  </a:lnTo>
                  <a:cubicBezTo>
                    <a:pt x="162267" y="99938"/>
                    <a:pt x="166794" y="97325"/>
                    <a:pt x="174775" y="92717"/>
                  </a:cubicBezTo>
                  <a:lnTo>
                    <a:pt x="181964" y="88567"/>
                  </a:lnTo>
                  <a:lnTo>
                    <a:pt x="148875" y="36733"/>
                  </a:lnTo>
                  <a:cubicBezTo>
                    <a:pt x="164622" y="31672"/>
                    <a:pt x="168524" y="30418"/>
                    <a:pt x="176663" y="27801"/>
                  </a:cubicBezTo>
                  <a:cubicBezTo>
                    <a:pt x="180513" y="26564"/>
                    <a:pt x="185313" y="25021"/>
                    <a:pt x="192765" y="22625"/>
                  </a:cubicBezTo>
                  <a:lnTo>
                    <a:pt x="273769" y="59057"/>
                  </a:lnTo>
                  <a:cubicBezTo>
                    <a:pt x="283443" y="57634"/>
                    <a:pt x="289658" y="56721"/>
                    <a:pt x="295868" y="55806"/>
                  </a:cubicBezTo>
                  <a:cubicBezTo>
                    <a:pt x="302092" y="54891"/>
                    <a:pt x="308310" y="53977"/>
                    <a:pt x="318005" y="52551"/>
                  </a:cubicBezTo>
                  <a:lnTo>
                    <a:pt x="346350" y="32"/>
                  </a:lnTo>
                  <a:cubicBezTo>
                    <a:pt x="364851" y="20"/>
                    <a:pt x="369593" y="17"/>
                    <a:pt x="379035" y="11"/>
                  </a:cubicBezTo>
                  <a:close/>
                  <a:moveTo>
                    <a:pt x="504057" y="242948"/>
                  </a:moveTo>
                  <a:cubicBezTo>
                    <a:pt x="531308" y="227795"/>
                    <a:pt x="547886" y="207763"/>
                    <a:pt x="547886" y="185798"/>
                  </a:cubicBezTo>
                  <a:cubicBezTo>
                    <a:pt x="547886" y="138533"/>
                    <a:pt x="471123" y="100216"/>
                    <a:pt x="376436" y="100216"/>
                  </a:cubicBezTo>
                  <a:cubicBezTo>
                    <a:pt x="281748" y="100216"/>
                    <a:pt x="204986" y="138533"/>
                    <a:pt x="204986" y="185798"/>
                  </a:cubicBezTo>
                  <a:cubicBezTo>
                    <a:pt x="204986" y="207763"/>
                    <a:pt x="221563" y="227795"/>
                    <a:pt x="248814" y="242948"/>
                  </a:cubicBezTo>
                  <a:cubicBezTo>
                    <a:pt x="280203" y="260401"/>
                    <a:pt x="325752" y="271379"/>
                    <a:pt x="376436" y="271379"/>
                  </a:cubicBezTo>
                  <a:cubicBezTo>
                    <a:pt x="427121" y="271379"/>
                    <a:pt x="472669" y="260401"/>
                    <a:pt x="504057" y="242948"/>
                  </a:cubicBezTo>
                  <a:close/>
                  <a:moveTo>
                    <a:pt x="103334" y="166938"/>
                  </a:moveTo>
                  <a:lnTo>
                    <a:pt x="103315" y="167004"/>
                  </a:lnTo>
                  <a:moveTo>
                    <a:pt x="127914" y="245427"/>
                  </a:moveTo>
                  <a:lnTo>
                    <a:pt x="135013" y="253152"/>
                  </a:lnTo>
                  <a:moveTo>
                    <a:pt x="99928" y="313052"/>
                  </a:moveTo>
                  <a:lnTo>
                    <a:pt x="108510" y="317977"/>
                  </a:lnTo>
                  <a:moveTo>
                    <a:pt x="243360" y="361074"/>
                  </a:moveTo>
                  <a:lnTo>
                    <a:pt x="256026" y="362919"/>
                  </a:lnTo>
                  <a:lnTo>
                    <a:pt x="256291" y="362958"/>
                  </a:lnTo>
                  <a:moveTo>
                    <a:pt x="453631" y="368285"/>
                  </a:moveTo>
                  <a:lnTo>
                    <a:pt x="478674" y="364602"/>
                  </a:lnTo>
                  <a:lnTo>
                    <a:pt x="503718" y="360918"/>
                  </a:lnTo>
                  <a:moveTo>
                    <a:pt x="520608" y="300316"/>
                  </a:moveTo>
                  <a:lnTo>
                    <a:pt x="520896" y="300224"/>
                  </a:lnTo>
                  <a:lnTo>
                    <a:pt x="521033" y="300180"/>
                  </a:lnTo>
                  <a:moveTo>
                    <a:pt x="672455" y="297954"/>
                  </a:moveTo>
                  <a:lnTo>
                    <a:pt x="672455" y="297989"/>
                  </a:lnTo>
                  <a:moveTo>
                    <a:pt x="630524" y="231928"/>
                  </a:moveTo>
                  <a:lnTo>
                    <a:pt x="622155" y="241101"/>
                  </a:lnTo>
                </a:path>
              </a:pathLst>
            </a:custGeom>
            <a:noFill/>
            <a:ln w="7143">
              <a:solidFill>
                <a:srgbClr val="484848"/>
              </a:solidFill>
            </a:ln>
          </p:spPr>
          <p:txBody>
            <a:bodyPr rtlCol="0" anchor="ctr"/>
            <a:lstStyle/>
            <a:p>
              <a:pPr algn="ctr"/>
              <a:endParaRPr/>
            </a:p>
          </p:txBody>
        </p:sp>
      </p:grpSp>
      <p:grpSp>
        <p:nvGrpSpPr>
          <p:cNvPr id="38" name="Group 39">
            <a:extLst>
              <a:ext uri="{FF2B5EF4-FFF2-40B4-BE49-F238E27FC236}">
                <a16:creationId xmlns:a16="http://schemas.microsoft.com/office/drawing/2014/main" id="{54235E4E-4C35-C7F7-1353-072212DABA35}"/>
              </a:ext>
            </a:extLst>
          </p:cNvPr>
          <p:cNvGrpSpPr/>
          <p:nvPr/>
        </p:nvGrpSpPr>
        <p:grpSpPr>
          <a:xfrm>
            <a:off x="6457951" y="3515541"/>
            <a:ext cx="628650" cy="389489"/>
            <a:chOff x="1749958" y="2377004"/>
            <a:chExt cx="628650" cy="389489"/>
          </a:xfrm>
        </p:grpSpPr>
        <p:sp>
          <p:nvSpPr>
            <p:cNvPr id="39" name="Rounded Rectangle 35">
              <a:extLst>
                <a:ext uri="{FF2B5EF4-FFF2-40B4-BE49-F238E27FC236}">
                  <a16:creationId xmlns:a16="http://schemas.microsoft.com/office/drawing/2014/main" id="{331F8E58-EF06-E850-0921-7B497BE9D34B}"/>
                </a:ext>
              </a:extLst>
            </p:cNvPr>
            <p:cNvSpPr/>
            <p:nvPr/>
          </p:nvSpPr>
          <p:spPr>
            <a:xfrm>
              <a:off x="1749958" y="2582037"/>
              <a:ext cx="522999" cy="184456"/>
            </a:xfrm>
            <a:custGeom>
              <a:avLst/>
              <a:gdLst/>
              <a:ahLst/>
              <a:cxnLst/>
              <a:rect l="0" t="0" r="0" b="0"/>
              <a:pathLst>
                <a:path w="522999" h="184456">
                  <a:moveTo>
                    <a:pt x="290998" y="125582"/>
                  </a:moveTo>
                  <a:lnTo>
                    <a:pt x="337651" y="125582"/>
                  </a:lnTo>
                  <a:lnTo>
                    <a:pt x="337651" y="184456"/>
                  </a:lnTo>
                  <a:lnTo>
                    <a:pt x="290998" y="184456"/>
                  </a:lnTo>
                  <a:close/>
                  <a:moveTo>
                    <a:pt x="224071" y="128117"/>
                  </a:moveTo>
                  <a:lnTo>
                    <a:pt x="224071" y="69243"/>
                  </a:lnTo>
                  <a:lnTo>
                    <a:pt x="234749" y="71019"/>
                  </a:lnTo>
                  <a:cubicBezTo>
                    <a:pt x="243881" y="72538"/>
                    <a:pt x="250106" y="73573"/>
                    <a:pt x="262230" y="75590"/>
                  </a:cubicBezTo>
                  <a:lnTo>
                    <a:pt x="262230" y="134463"/>
                  </a:lnTo>
                  <a:cubicBezTo>
                    <a:pt x="250467" y="132507"/>
                    <a:pt x="244257" y="131474"/>
                    <a:pt x="235556" y="130027"/>
                  </a:cubicBezTo>
                  <a:close/>
                  <a:moveTo>
                    <a:pt x="105650" y="145863"/>
                  </a:moveTo>
                  <a:lnTo>
                    <a:pt x="105650" y="86990"/>
                  </a:lnTo>
                  <a:lnTo>
                    <a:pt x="143397" y="101029"/>
                  </a:lnTo>
                  <a:lnTo>
                    <a:pt x="143397" y="159903"/>
                  </a:lnTo>
                  <a:close/>
                  <a:moveTo>
                    <a:pt x="116186" y="71830"/>
                  </a:moveTo>
                  <a:lnTo>
                    <a:pt x="116186" y="21274"/>
                  </a:lnTo>
                  <a:cubicBezTo>
                    <a:pt x="122785" y="25925"/>
                    <a:pt x="126559" y="28583"/>
                    <a:pt x="131220" y="31866"/>
                  </a:cubicBezTo>
                  <a:lnTo>
                    <a:pt x="139772" y="37890"/>
                  </a:lnTo>
                  <a:close/>
                  <a:moveTo>
                    <a:pt x="0" y="58873"/>
                  </a:moveTo>
                  <a:lnTo>
                    <a:pt x="0" y="0"/>
                  </a:lnTo>
                  <a:lnTo>
                    <a:pt x="5253" y="8275"/>
                  </a:lnTo>
                  <a:cubicBezTo>
                    <a:pt x="7958" y="12537"/>
                    <a:pt x="9326" y="14693"/>
                    <a:pt x="14419" y="22714"/>
                  </a:cubicBezTo>
                  <a:lnTo>
                    <a:pt x="14419" y="81588"/>
                  </a:lnTo>
                  <a:cubicBezTo>
                    <a:pt x="9319" y="73555"/>
                    <a:pt x="7954" y="71404"/>
                    <a:pt x="5239" y="67128"/>
                  </a:cubicBezTo>
                  <a:close/>
                  <a:moveTo>
                    <a:pt x="513215" y="72912"/>
                  </a:moveTo>
                  <a:lnTo>
                    <a:pt x="488877" y="37890"/>
                  </a:lnTo>
                  <a:cubicBezTo>
                    <a:pt x="495438" y="33266"/>
                    <a:pt x="499206" y="30612"/>
                    <a:pt x="503829" y="27355"/>
                  </a:cubicBezTo>
                  <a:lnTo>
                    <a:pt x="503834" y="27352"/>
                  </a:lnTo>
                  <a:lnTo>
                    <a:pt x="512463" y="21274"/>
                  </a:lnTo>
                  <a:close/>
                  <a:moveTo>
                    <a:pt x="366419" y="134463"/>
                  </a:moveTo>
                  <a:lnTo>
                    <a:pt x="366419" y="75590"/>
                  </a:lnTo>
                  <a:lnTo>
                    <a:pt x="377019" y="73827"/>
                  </a:lnTo>
                  <a:cubicBezTo>
                    <a:pt x="386193" y="72301"/>
                    <a:pt x="392419" y="71266"/>
                    <a:pt x="404578" y="69243"/>
                  </a:cubicBezTo>
                  <a:lnTo>
                    <a:pt x="404578" y="128117"/>
                  </a:lnTo>
                  <a:cubicBezTo>
                    <a:pt x="392419" y="130140"/>
                    <a:pt x="386193" y="131175"/>
                    <a:pt x="377019" y="132701"/>
                  </a:cubicBezTo>
                  <a:close/>
                  <a:moveTo>
                    <a:pt x="485252" y="101029"/>
                  </a:moveTo>
                  <a:cubicBezTo>
                    <a:pt x="495063" y="97380"/>
                    <a:pt x="499594" y="95695"/>
                    <a:pt x="504125" y="94009"/>
                  </a:cubicBezTo>
                  <a:cubicBezTo>
                    <a:pt x="508656" y="92324"/>
                    <a:pt x="513187" y="90639"/>
                    <a:pt x="522999" y="86990"/>
                  </a:cubicBezTo>
                  <a:lnTo>
                    <a:pt x="522999" y="91664"/>
                  </a:lnTo>
                  <a:lnTo>
                    <a:pt x="512772" y="93944"/>
                  </a:lnTo>
                  <a:lnTo>
                    <a:pt x="512772" y="149667"/>
                  </a:lnTo>
                  <a:lnTo>
                    <a:pt x="485252" y="159903"/>
                  </a:lnTo>
                  <a:close/>
                </a:path>
              </a:pathLst>
            </a:custGeom>
            <a:noFill/>
            <a:ln w="7143">
              <a:solidFill>
                <a:srgbClr val="484848"/>
              </a:solidFill>
            </a:ln>
          </p:spPr>
          <p:txBody>
            <a:bodyPr rtlCol="0" anchor="ctr"/>
            <a:lstStyle/>
            <a:p>
              <a:pPr algn="ctr"/>
              <a:endParaRPr/>
            </a:p>
          </p:txBody>
        </p:sp>
        <p:sp>
          <p:nvSpPr>
            <p:cNvPr id="40" name="Rounded Rectangle 36">
              <a:extLst>
                <a:ext uri="{FF2B5EF4-FFF2-40B4-BE49-F238E27FC236}">
                  <a16:creationId xmlns:a16="http://schemas.microsoft.com/office/drawing/2014/main" id="{1C0BDFD0-52E9-32EC-7632-5151115C4AB6}"/>
                </a:ext>
              </a:extLst>
            </p:cNvPr>
            <p:cNvSpPr/>
            <p:nvPr/>
          </p:nvSpPr>
          <p:spPr>
            <a:xfrm>
              <a:off x="1749958" y="2415597"/>
              <a:ext cx="628650" cy="350894"/>
            </a:xfrm>
            <a:custGeom>
              <a:avLst/>
              <a:gdLst/>
              <a:ahLst/>
              <a:cxnLst/>
              <a:rect l="0" t="0" r="0" b="0"/>
              <a:pathLst>
                <a:path w="628650" h="350894">
                  <a:moveTo>
                    <a:pt x="262230" y="242029"/>
                  </a:moveTo>
                  <a:lnTo>
                    <a:pt x="290998" y="292021"/>
                  </a:lnTo>
                  <a:lnTo>
                    <a:pt x="290998" y="350894"/>
                  </a:lnTo>
                  <a:lnTo>
                    <a:pt x="262230" y="300903"/>
                  </a:lnTo>
                  <a:close/>
                  <a:moveTo>
                    <a:pt x="143397" y="267467"/>
                  </a:moveTo>
                  <a:lnTo>
                    <a:pt x="224071" y="235682"/>
                  </a:lnTo>
                  <a:lnTo>
                    <a:pt x="224071" y="294556"/>
                  </a:lnTo>
                  <a:lnTo>
                    <a:pt x="143397" y="326341"/>
                  </a:lnTo>
                  <a:close/>
                  <a:moveTo>
                    <a:pt x="116186" y="238268"/>
                  </a:moveTo>
                  <a:lnTo>
                    <a:pt x="110348" y="246669"/>
                  </a:lnTo>
                  <a:lnTo>
                    <a:pt x="14419" y="248027"/>
                  </a:lnTo>
                  <a:lnTo>
                    <a:pt x="14419" y="189153"/>
                  </a:lnTo>
                  <a:lnTo>
                    <a:pt x="116186" y="187713"/>
                  </a:lnTo>
                  <a:close/>
                  <a:moveTo>
                    <a:pt x="29332" y="156151"/>
                  </a:moveTo>
                  <a:lnTo>
                    <a:pt x="0" y="145863"/>
                  </a:lnTo>
                  <a:lnTo>
                    <a:pt x="0" y="86990"/>
                  </a:lnTo>
                  <a:lnTo>
                    <a:pt x="83980" y="116443"/>
                  </a:lnTo>
                  <a:lnTo>
                    <a:pt x="83980" y="136985"/>
                  </a:lnTo>
                  <a:close/>
                  <a:moveTo>
                    <a:pt x="110348" y="65633"/>
                  </a:moveTo>
                  <a:lnTo>
                    <a:pt x="105650" y="58873"/>
                  </a:lnTo>
                  <a:lnTo>
                    <a:pt x="105650" y="0"/>
                  </a:lnTo>
                  <a:lnTo>
                    <a:pt x="139772" y="49099"/>
                  </a:lnTo>
                  <a:cubicBezTo>
                    <a:pt x="133182" y="53744"/>
                    <a:pt x="129409" y="56402"/>
                    <a:pt x="124756" y="59679"/>
                  </a:cubicBezTo>
                  <a:lnTo>
                    <a:pt x="116186" y="65715"/>
                  </a:lnTo>
                  <a:close/>
                  <a:moveTo>
                    <a:pt x="628650" y="86990"/>
                  </a:moveTo>
                  <a:lnTo>
                    <a:pt x="628650" y="145863"/>
                  </a:lnTo>
                  <a:lnTo>
                    <a:pt x="599317" y="156151"/>
                  </a:lnTo>
                  <a:lnTo>
                    <a:pt x="544669" y="136985"/>
                  </a:lnTo>
                  <a:lnTo>
                    <a:pt x="544669" y="116443"/>
                  </a:lnTo>
                  <a:close/>
                  <a:moveTo>
                    <a:pt x="522999" y="58873"/>
                  </a:moveTo>
                  <a:lnTo>
                    <a:pt x="518301" y="65633"/>
                  </a:lnTo>
                  <a:lnTo>
                    <a:pt x="512463" y="65715"/>
                  </a:lnTo>
                  <a:cubicBezTo>
                    <a:pt x="505954" y="61128"/>
                    <a:pt x="502194" y="58479"/>
                    <a:pt x="497620" y="55257"/>
                  </a:cubicBezTo>
                  <a:lnTo>
                    <a:pt x="497523" y="55190"/>
                  </a:lnTo>
                  <a:lnTo>
                    <a:pt x="488877" y="49099"/>
                  </a:lnTo>
                  <a:lnTo>
                    <a:pt x="522999" y="0"/>
                  </a:lnTo>
                  <a:close/>
                  <a:moveTo>
                    <a:pt x="404578" y="235682"/>
                  </a:moveTo>
                  <a:lnTo>
                    <a:pt x="485252" y="267467"/>
                  </a:lnTo>
                  <a:lnTo>
                    <a:pt x="485252" y="326341"/>
                  </a:lnTo>
                  <a:lnTo>
                    <a:pt x="404578" y="294556"/>
                  </a:lnTo>
                  <a:close/>
                  <a:moveTo>
                    <a:pt x="337651" y="292021"/>
                  </a:moveTo>
                  <a:lnTo>
                    <a:pt x="366419" y="242029"/>
                  </a:lnTo>
                  <a:lnTo>
                    <a:pt x="366419" y="300903"/>
                  </a:lnTo>
                  <a:lnTo>
                    <a:pt x="337651" y="350894"/>
                  </a:lnTo>
                  <a:close/>
                  <a:moveTo>
                    <a:pt x="535410" y="188038"/>
                  </a:moveTo>
                  <a:lnTo>
                    <a:pt x="535410" y="246911"/>
                  </a:lnTo>
                  <a:lnTo>
                    <a:pt x="518301" y="246669"/>
                  </a:lnTo>
                  <a:lnTo>
                    <a:pt x="513215" y="239351"/>
                  </a:lnTo>
                  <a:lnTo>
                    <a:pt x="512463" y="187713"/>
                  </a:lnTo>
                  <a:close/>
                  <a:moveTo>
                    <a:pt x="124756" y="59679"/>
                  </a:moveTo>
                  <a:cubicBezTo>
                    <a:pt x="122319" y="61396"/>
                    <a:pt x="119639" y="63283"/>
                    <a:pt x="116186" y="65716"/>
                  </a:cubicBezTo>
                  <a:moveTo>
                    <a:pt x="488877" y="49099"/>
                  </a:moveTo>
                  <a:cubicBezTo>
                    <a:pt x="492366" y="51557"/>
                    <a:pt x="495065" y="53458"/>
                    <a:pt x="497523" y="55190"/>
                  </a:cubicBezTo>
                  <a:cubicBezTo>
                    <a:pt x="497555" y="55212"/>
                    <a:pt x="497587" y="55235"/>
                    <a:pt x="497620" y="55257"/>
                  </a:cubicBezTo>
                </a:path>
              </a:pathLst>
            </a:custGeom>
            <a:noFill/>
            <a:ln w="7143">
              <a:solidFill>
                <a:srgbClr val="484848"/>
              </a:solidFill>
            </a:ln>
          </p:spPr>
          <p:txBody>
            <a:bodyPr rtlCol="0" anchor="ctr"/>
            <a:lstStyle/>
            <a:p>
              <a:pPr algn="ctr"/>
              <a:endParaRPr/>
            </a:p>
          </p:txBody>
        </p:sp>
        <p:sp>
          <p:nvSpPr>
            <p:cNvPr id="41" name="Rounded Rectangle 37">
              <a:extLst>
                <a:ext uri="{FF2B5EF4-FFF2-40B4-BE49-F238E27FC236}">
                  <a16:creationId xmlns:a16="http://schemas.microsoft.com/office/drawing/2014/main" id="{0D8E03F0-6BFA-06DA-9767-D78C5B43FB62}"/>
                </a:ext>
              </a:extLst>
            </p:cNvPr>
            <p:cNvSpPr/>
            <p:nvPr/>
          </p:nvSpPr>
          <p:spPr>
            <a:xfrm>
              <a:off x="1892833" y="2454147"/>
              <a:ext cx="342900" cy="118049"/>
            </a:xfrm>
            <a:custGeom>
              <a:avLst/>
              <a:gdLst/>
              <a:ahLst/>
              <a:cxnLst/>
              <a:rect l="0" t="0" r="0" b="0"/>
              <a:pathLst>
                <a:path w="342900" h="118049">
                  <a:moveTo>
                    <a:pt x="9789" y="117600"/>
                  </a:moveTo>
                  <a:cubicBezTo>
                    <a:pt x="3449" y="108394"/>
                    <a:pt x="0" y="98486"/>
                    <a:pt x="0" y="88163"/>
                  </a:cubicBezTo>
                  <a:cubicBezTo>
                    <a:pt x="0" y="39472"/>
                    <a:pt x="76761" y="0"/>
                    <a:pt x="171450" y="0"/>
                  </a:cubicBezTo>
                  <a:cubicBezTo>
                    <a:pt x="266138" y="0"/>
                    <a:pt x="342900" y="39472"/>
                    <a:pt x="342900" y="88163"/>
                  </a:cubicBezTo>
                  <a:cubicBezTo>
                    <a:pt x="342900" y="98486"/>
                    <a:pt x="339450" y="108394"/>
                    <a:pt x="333110" y="117600"/>
                  </a:cubicBezTo>
                  <a:moveTo>
                    <a:pt x="333110" y="117600"/>
                  </a:moveTo>
                  <a:cubicBezTo>
                    <a:pt x="317597" y="95075"/>
                    <a:pt x="284786" y="76758"/>
                    <a:pt x="242887" y="66869"/>
                  </a:cubicBezTo>
                  <a:cubicBezTo>
                    <a:pt x="221140" y="61737"/>
                    <a:pt x="196944" y="58875"/>
                    <a:pt x="171450" y="58875"/>
                  </a:cubicBezTo>
                  <a:cubicBezTo>
                    <a:pt x="150518" y="58875"/>
                    <a:pt x="130462" y="60803"/>
                    <a:pt x="111918" y="64335"/>
                  </a:cubicBezTo>
                  <a:cubicBezTo>
                    <a:pt x="64360" y="73391"/>
                    <a:pt x="26743" y="92982"/>
                    <a:pt x="9789" y="117600"/>
                  </a:cubicBezTo>
                  <a:moveTo>
                    <a:pt x="9789" y="117600"/>
                  </a:moveTo>
                  <a:cubicBezTo>
                    <a:pt x="10038" y="117961"/>
                    <a:pt x="9532" y="117241"/>
                    <a:pt x="9789" y="117600"/>
                  </a:cubicBezTo>
                  <a:close/>
                  <a:moveTo>
                    <a:pt x="333110" y="117600"/>
                  </a:moveTo>
                  <a:cubicBezTo>
                    <a:pt x="333433" y="117154"/>
                    <a:pt x="332800" y="118049"/>
                    <a:pt x="333110" y="117600"/>
                  </a:cubicBezTo>
                  <a:close/>
                </a:path>
              </a:pathLst>
            </a:custGeom>
            <a:noFill/>
            <a:ln w="7143">
              <a:solidFill>
                <a:srgbClr val="484848"/>
              </a:solidFill>
            </a:ln>
          </p:spPr>
          <p:txBody>
            <a:bodyPr rtlCol="0" anchor="ctr"/>
            <a:lstStyle/>
            <a:p>
              <a:pPr algn="ctr"/>
              <a:endParaRPr/>
            </a:p>
          </p:txBody>
        </p:sp>
        <p:sp>
          <p:nvSpPr>
            <p:cNvPr id="42" name="Rounded Rectangle 38">
              <a:extLst>
                <a:ext uri="{FF2B5EF4-FFF2-40B4-BE49-F238E27FC236}">
                  <a16:creationId xmlns:a16="http://schemas.microsoft.com/office/drawing/2014/main" id="{2942359C-BA4F-99CB-DAD2-9B7A543EE059}"/>
                </a:ext>
              </a:extLst>
            </p:cNvPr>
            <p:cNvSpPr/>
            <p:nvPr/>
          </p:nvSpPr>
          <p:spPr>
            <a:xfrm>
              <a:off x="1749958" y="2377004"/>
              <a:ext cx="628649" cy="330612"/>
            </a:xfrm>
            <a:custGeom>
              <a:avLst/>
              <a:gdLst/>
              <a:ahLst/>
              <a:cxnLst/>
              <a:rect l="0" t="0" r="0" b="0"/>
              <a:pathLst>
                <a:path w="628649" h="330612">
                  <a:moveTo>
                    <a:pt x="606318" y="197198"/>
                  </a:moveTo>
                  <a:lnTo>
                    <a:pt x="556970" y="193093"/>
                  </a:lnTo>
                  <a:lnTo>
                    <a:pt x="535278" y="217367"/>
                  </a:lnTo>
                  <a:lnTo>
                    <a:pt x="535278" y="226627"/>
                  </a:lnTo>
                  <a:lnTo>
                    <a:pt x="512463" y="226305"/>
                  </a:lnTo>
                  <a:lnTo>
                    <a:pt x="503834" y="232382"/>
                  </a:lnTo>
                  <a:lnTo>
                    <a:pt x="503829" y="232386"/>
                  </a:lnTo>
                  <a:cubicBezTo>
                    <a:pt x="499206" y="235643"/>
                    <a:pt x="495438" y="238297"/>
                    <a:pt x="488877" y="242921"/>
                  </a:cubicBezTo>
                  <a:lnTo>
                    <a:pt x="522999" y="292020"/>
                  </a:lnTo>
                  <a:lnTo>
                    <a:pt x="485252" y="306059"/>
                  </a:lnTo>
                  <a:lnTo>
                    <a:pt x="404578" y="274274"/>
                  </a:lnTo>
                  <a:cubicBezTo>
                    <a:pt x="392419" y="276296"/>
                    <a:pt x="386193" y="277332"/>
                    <a:pt x="377019" y="278858"/>
                  </a:cubicBezTo>
                  <a:lnTo>
                    <a:pt x="366419" y="280621"/>
                  </a:lnTo>
                  <a:lnTo>
                    <a:pt x="337651" y="330612"/>
                  </a:lnTo>
                  <a:lnTo>
                    <a:pt x="290998" y="330612"/>
                  </a:lnTo>
                  <a:lnTo>
                    <a:pt x="262230" y="280621"/>
                  </a:lnTo>
                  <a:cubicBezTo>
                    <a:pt x="250106" y="278603"/>
                    <a:pt x="243881" y="277568"/>
                    <a:pt x="234749" y="276050"/>
                  </a:cubicBezTo>
                  <a:lnTo>
                    <a:pt x="224071" y="274274"/>
                  </a:lnTo>
                  <a:lnTo>
                    <a:pt x="143397" y="306059"/>
                  </a:lnTo>
                  <a:lnTo>
                    <a:pt x="105650" y="292020"/>
                  </a:lnTo>
                  <a:lnTo>
                    <a:pt x="139772" y="242921"/>
                  </a:lnTo>
                  <a:lnTo>
                    <a:pt x="131220" y="236897"/>
                  </a:lnTo>
                  <a:cubicBezTo>
                    <a:pt x="126559" y="233614"/>
                    <a:pt x="122785" y="230956"/>
                    <a:pt x="116186" y="226305"/>
                  </a:cubicBezTo>
                  <a:lnTo>
                    <a:pt x="14419" y="227745"/>
                  </a:lnTo>
                  <a:cubicBezTo>
                    <a:pt x="9326" y="219724"/>
                    <a:pt x="7958" y="217568"/>
                    <a:pt x="5253" y="213306"/>
                  </a:cubicBezTo>
                  <a:lnTo>
                    <a:pt x="0" y="205031"/>
                  </a:lnTo>
                  <a:lnTo>
                    <a:pt x="83980" y="175577"/>
                  </a:lnTo>
                  <a:lnTo>
                    <a:pt x="83980" y="155035"/>
                  </a:lnTo>
                  <a:lnTo>
                    <a:pt x="0" y="125582"/>
                  </a:lnTo>
                  <a:cubicBezTo>
                    <a:pt x="5088" y="117569"/>
                    <a:pt x="6458" y="115409"/>
                    <a:pt x="9159" y="111155"/>
                  </a:cubicBezTo>
                  <a:lnTo>
                    <a:pt x="14419" y="102868"/>
                  </a:lnTo>
                  <a:lnTo>
                    <a:pt x="116186" y="104307"/>
                  </a:lnTo>
                  <a:lnTo>
                    <a:pt x="124756" y="98271"/>
                  </a:lnTo>
                  <a:cubicBezTo>
                    <a:pt x="129409" y="94993"/>
                    <a:pt x="133182" y="92336"/>
                    <a:pt x="139772" y="87691"/>
                  </a:cubicBezTo>
                  <a:lnTo>
                    <a:pt x="105650" y="38591"/>
                  </a:lnTo>
                  <a:lnTo>
                    <a:pt x="143397" y="24553"/>
                  </a:lnTo>
                  <a:lnTo>
                    <a:pt x="224071" y="56338"/>
                  </a:lnTo>
                  <a:cubicBezTo>
                    <a:pt x="236095" y="54338"/>
                    <a:pt x="242317" y="53303"/>
                    <a:pt x="251325" y="51805"/>
                  </a:cubicBezTo>
                  <a:lnTo>
                    <a:pt x="262230" y="49991"/>
                  </a:lnTo>
                  <a:lnTo>
                    <a:pt x="290998" y="0"/>
                  </a:lnTo>
                  <a:lnTo>
                    <a:pt x="337651" y="0"/>
                  </a:lnTo>
                  <a:lnTo>
                    <a:pt x="366419" y="49991"/>
                  </a:lnTo>
                  <a:cubicBezTo>
                    <a:pt x="378461" y="51995"/>
                    <a:pt x="384685" y="53030"/>
                    <a:pt x="393717" y="54532"/>
                  </a:cubicBezTo>
                  <a:lnTo>
                    <a:pt x="404578" y="56338"/>
                  </a:lnTo>
                  <a:lnTo>
                    <a:pt x="485252" y="24553"/>
                  </a:lnTo>
                  <a:lnTo>
                    <a:pt x="522999" y="38591"/>
                  </a:lnTo>
                  <a:lnTo>
                    <a:pt x="488877" y="87691"/>
                  </a:lnTo>
                  <a:lnTo>
                    <a:pt x="497620" y="93849"/>
                  </a:lnTo>
                  <a:lnTo>
                    <a:pt x="497632" y="93858"/>
                  </a:lnTo>
                  <a:cubicBezTo>
                    <a:pt x="502200" y="97076"/>
                    <a:pt x="505960" y="99724"/>
                    <a:pt x="512463" y="104307"/>
                  </a:cubicBezTo>
                  <a:lnTo>
                    <a:pt x="614230" y="102868"/>
                  </a:lnTo>
                  <a:cubicBezTo>
                    <a:pt x="619058" y="110472"/>
                    <a:pt x="620539" y="112805"/>
                    <a:pt x="622985" y="116659"/>
                  </a:cubicBezTo>
                  <a:lnTo>
                    <a:pt x="628649" y="125582"/>
                  </a:lnTo>
                  <a:lnTo>
                    <a:pt x="544669" y="155035"/>
                  </a:lnTo>
                  <a:lnTo>
                    <a:pt x="544669" y="175577"/>
                  </a:lnTo>
                  <a:close/>
                  <a:moveTo>
                    <a:pt x="485774" y="165306"/>
                  </a:moveTo>
                  <a:cubicBezTo>
                    <a:pt x="485774" y="116616"/>
                    <a:pt x="409013" y="77143"/>
                    <a:pt x="314324" y="77143"/>
                  </a:cubicBezTo>
                  <a:cubicBezTo>
                    <a:pt x="219636" y="77143"/>
                    <a:pt x="142874" y="116616"/>
                    <a:pt x="142874" y="165306"/>
                  </a:cubicBezTo>
                  <a:cubicBezTo>
                    <a:pt x="142874" y="175629"/>
                    <a:pt x="146324" y="185537"/>
                    <a:pt x="152664" y="194743"/>
                  </a:cubicBezTo>
                  <a:cubicBezTo>
                    <a:pt x="176228" y="228960"/>
                    <a:pt x="239711" y="253470"/>
                    <a:pt x="314324" y="253470"/>
                  </a:cubicBezTo>
                  <a:cubicBezTo>
                    <a:pt x="388938" y="253470"/>
                    <a:pt x="452421" y="228960"/>
                    <a:pt x="475985" y="194743"/>
                  </a:cubicBezTo>
                  <a:cubicBezTo>
                    <a:pt x="482325" y="185537"/>
                    <a:pt x="485774" y="175629"/>
                    <a:pt x="485774" y="165306"/>
                  </a:cubicBezTo>
                  <a:close/>
                </a:path>
              </a:pathLst>
            </a:custGeom>
            <a:noFill/>
            <a:ln w="7143">
              <a:solidFill>
                <a:srgbClr val="484848"/>
              </a:solidFill>
            </a:ln>
          </p:spPr>
          <p:txBody>
            <a:bodyPr rtlCol="0" anchor="ctr"/>
            <a:lstStyle/>
            <a:p>
              <a:pPr algn="ctr"/>
              <a:endParaRPr/>
            </a:p>
          </p:txBody>
        </p:sp>
      </p:grpSp>
      <p:grpSp>
        <p:nvGrpSpPr>
          <p:cNvPr id="43" name="Group 42">
            <a:extLst>
              <a:ext uri="{FF2B5EF4-FFF2-40B4-BE49-F238E27FC236}">
                <a16:creationId xmlns:a16="http://schemas.microsoft.com/office/drawing/2014/main" id="{0FD30069-4C26-B9F0-5F56-1F7C430CDEF1}"/>
              </a:ext>
            </a:extLst>
          </p:cNvPr>
          <p:cNvGrpSpPr/>
          <p:nvPr/>
        </p:nvGrpSpPr>
        <p:grpSpPr>
          <a:xfrm>
            <a:off x="7300002" y="4150244"/>
            <a:ext cx="87630" cy="247554"/>
            <a:chOff x="2592009" y="3011707"/>
            <a:chExt cx="87630" cy="247554"/>
          </a:xfrm>
        </p:grpSpPr>
        <p:sp>
          <p:nvSpPr>
            <p:cNvPr id="44" name="Rounded Rectangle 40">
              <a:extLst>
                <a:ext uri="{FF2B5EF4-FFF2-40B4-BE49-F238E27FC236}">
                  <a16:creationId xmlns:a16="http://schemas.microsoft.com/office/drawing/2014/main" id="{3129EA1D-F373-B6F4-D5AC-3CCAD34C4940}"/>
                </a:ext>
              </a:extLst>
            </p:cNvPr>
            <p:cNvSpPr/>
            <p:nvPr/>
          </p:nvSpPr>
          <p:spPr>
            <a:xfrm>
              <a:off x="2635824" y="3015517"/>
              <a:ext cx="9525" cy="243744"/>
            </a:xfrm>
            <a:custGeom>
              <a:avLst/>
              <a:gdLst/>
              <a:ahLst/>
              <a:cxnLst/>
              <a:rect l="0" t="0" r="0" b="0"/>
              <a:pathLst>
                <a:path w="9525" h="243744">
                  <a:moveTo>
                    <a:pt x="0" y="243744"/>
                  </a:moveTo>
                  <a:lnTo>
                    <a:pt x="0" y="0"/>
                  </a:lnTo>
                </a:path>
              </a:pathLst>
            </a:custGeom>
            <a:noFill/>
            <a:ln w="7143">
              <a:solidFill>
                <a:srgbClr val="484848"/>
              </a:solidFill>
            </a:ln>
          </p:spPr>
          <p:txBody>
            <a:bodyPr rtlCol="0" anchor="ctr"/>
            <a:lstStyle/>
            <a:p>
              <a:pPr algn="ctr"/>
              <a:endParaRPr/>
            </a:p>
          </p:txBody>
        </p:sp>
        <p:sp>
          <p:nvSpPr>
            <p:cNvPr id="45" name="Rounded Rectangle 41">
              <a:extLst>
                <a:ext uri="{FF2B5EF4-FFF2-40B4-BE49-F238E27FC236}">
                  <a16:creationId xmlns:a16="http://schemas.microsoft.com/office/drawing/2014/main" id="{7F65107A-8FA0-A33F-EE79-729263BF5208}"/>
                </a:ext>
              </a:extLst>
            </p:cNvPr>
            <p:cNvSpPr/>
            <p:nvPr/>
          </p:nvSpPr>
          <p:spPr>
            <a:xfrm>
              <a:off x="2592009" y="3011707"/>
              <a:ext cx="87630" cy="43815"/>
            </a:xfrm>
            <a:custGeom>
              <a:avLst/>
              <a:gdLst/>
              <a:ahLst/>
              <a:cxnLst/>
              <a:rect l="0" t="0" r="0" b="0"/>
              <a:pathLst>
                <a:path w="87630" h="43815">
                  <a:moveTo>
                    <a:pt x="0" y="43815"/>
                  </a:moveTo>
                  <a:lnTo>
                    <a:pt x="43815" y="0"/>
                  </a:lnTo>
                  <a:lnTo>
                    <a:pt x="87630" y="43815"/>
                  </a:lnTo>
                </a:path>
              </a:pathLst>
            </a:custGeom>
            <a:noFill/>
            <a:ln w="7143">
              <a:solidFill>
                <a:srgbClr val="484848"/>
              </a:solidFill>
            </a:ln>
          </p:spPr>
          <p:txBody>
            <a:bodyPr rtlCol="0" anchor="ctr"/>
            <a:lstStyle/>
            <a:p>
              <a:pPr algn="ctr"/>
              <a:endParaRPr/>
            </a:p>
          </p:txBody>
        </p:sp>
      </p:grpSp>
      <p:grpSp>
        <p:nvGrpSpPr>
          <p:cNvPr id="52" name="Group 51">
            <a:extLst>
              <a:ext uri="{FF2B5EF4-FFF2-40B4-BE49-F238E27FC236}">
                <a16:creationId xmlns:a16="http://schemas.microsoft.com/office/drawing/2014/main" id="{B63117BE-E659-1C25-D016-F0231AF695BF}"/>
              </a:ext>
            </a:extLst>
          </p:cNvPr>
          <p:cNvGrpSpPr/>
          <p:nvPr/>
        </p:nvGrpSpPr>
        <p:grpSpPr>
          <a:xfrm>
            <a:off x="10729003" y="4150244"/>
            <a:ext cx="87630" cy="247554"/>
            <a:chOff x="6021010" y="3011707"/>
            <a:chExt cx="87630" cy="247554"/>
          </a:xfrm>
        </p:grpSpPr>
        <p:sp>
          <p:nvSpPr>
            <p:cNvPr id="53" name="Rounded Rectangle 49">
              <a:extLst>
                <a:ext uri="{FF2B5EF4-FFF2-40B4-BE49-F238E27FC236}">
                  <a16:creationId xmlns:a16="http://schemas.microsoft.com/office/drawing/2014/main" id="{C6FC6040-3955-2133-1F8F-FBFC0725594B}"/>
                </a:ext>
              </a:extLst>
            </p:cNvPr>
            <p:cNvSpPr/>
            <p:nvPr/>
          </p:nvSpPr>
          <p:spPr>
            <a:xfrm>
              <a:off x="6064825" y="3015517"/>
              <a:ext cx="9525" cy="243744"/>
            </a:xfrm>
            <a:custGeom>
              <a:avLst/>
              <a:gdLst/>
              <a:ahLst/>
              <a:cxnLst/>
              <a:rect l="0" t="0" r="0" b="0"/>
              <a:pathLst>
                <a:path w="9525" h="243744">
                  <a:moveTo>
                    <a:pt x="0" y="243744"/>
                  </a:moveTo>
                  <a:lnTo>
                    <a:pt x="0" y="0"/>
                  </a:lnTo>
                </a:path>
              </a:pathLst>
            </a:custGeom>
            <a:noFill/>
            <a:ln w="7143">
              <a:solidFill>
                <a:srgbClr val="484848"/>
              </a:solidFill>
            </a:ln>
          </p:spPr>
          <p:txBody>
            <a:bodyPr rtlCol="0" anchor="ctr"/>
            <a:lstStyle/>
            <a:p>
              <a:pPr algn="ctr"/>
              <a:endParaRPr/>
            </a:p>
          </p:txBody>
        </p:sp>
        <p:sp>
          <p:nvSpPr>
            <p:cNvPr id="54" name="Rounded Rectangle 50">
              <a:extLst>
                <a:ext uri="{FF2B5EF4-FFF2-40B4-BE49-F238E27FC236}">
                  <a16:creationId xmlns:a16="http://schemas.microsoft.com/office/drawing/2014/main" id="{8B135B09-0C10-2B85-8F2E-74473976ADCA}"/>
                </a:ext>
              </a:extLst>
            </p:cNvPr>
            <p:cNvSpPr/>
            <p:nvPr/>
          </p:nvSpPr>
          <p:spPr>
            <a:xfrm>
              <a:off x="6021010" y="3011707"/>
              <a:ext cx="87630" cy="43815"/>
            </a:xfrm>
            <a:custGeom>
              <a:avLst/>
              <a:gdLst/>
              <a:ahLst/>
              <a:cxnLst/>
              <a:rect l="0" t="0" r="0" b="0"/>
              <a:pathLst>
                <a:path w="87630" h="43815">
                  <a:moveTo>
                    <a:pt x="0" y="43815"/>
                  </a:moveTo>
                  <a:lnTo>
                    <a:pt x="43815" y="0"/>
                  </a:lnTo>
                  <a:lnTo>
                    <a:pt x="87630" y="43815"/>
                  </a:lnTo>
                </a:path>
              </a:pathLst>
            </a:custGeom>
            <a:noFill/>
            <a:ln w="7143">
              <a:solidFill>
                <a:srgbClr val="484848"/>
              </a:solidFill>
            </a:ln>
          </p:spPr>
          <p:txBody>
            <a:bodyPr rtlCol="0" anchor="ctr"/>
            <a:lstStyle/>
            <a:p>
              <a:pPr algn="ctr"/>
              <a:endParaRPr/>
            </a:p>
          </p:txBody>
        </p:sp>
      </p:grpSp>
      <p:grpSp>
        <p:nvGrpSpPr>
          <p:cNvPr id="55" name="Group 54">
            <a:extLst>
              <a:ext uri="{FF2B5EF4-FFF2-40B4-BE49-F238E27FC236}">
                <a16:creationId xmlns:a16="http://schemas.microsoft.com/office/drawing/2014/main" id="{87B40752-87EA-968A-F4D5-603A3343D376}"/>
              </a:ext>
            </a:extLst>
          </p:cNvPr>
          <p:cNvGrpSpPr/>
          <p:nvPr/>
        </p:nvGrpSpPr>
        <p:grpSpPr>
          <a:xfrm>
            <a:off x="6728502" y="3083348"/>
            <a:ext cx="87629" cy="389572"/>
            <a:chOff x="2020509" y="1944811"/>
            <a:chExt cx="87629" cy="389572"/>
          </a:xfrm>
        </p:grpSpPr>
        <p:sp>
          <p:nvSpPr>
            <p:cNvPr id="56" name="Rounded Rectangle 52">
              <a:extLst>
                <a:ext uri="{FF2B5EF4-FFF2-40B4-BE49-F238E27FC236}">
                  <a16:creationId xmlns:a16="http://schemas.microsoft.com/office/drawing/2014/main" id="{01F8DE2E-4635-5281-7959-47B36936228A}"/>
                </a:ext>
              </a:extLst>
            </p:cNvPr>
            <p:cNvSpPr/>
            <p:nvPr/>
          </p:nvSpPr>
          <p:spPr>
            <a:xfrm>
              <a:off x="2064324" y="1944811"/>
              <a:ext cx="9525" cy="386524"/>
            </a:xfrm>
            <a:custGeom>
              <a:avLst/>
              <a:gdLst/>
              <a:ahLst/>
              <a:cxnLst/>
              <a:rect l="0" t="0" r="0" b="0"/>
              <a:pathLst>
                <a:path w="9525" h="386524">
                  <a:moveTo>
                    <a:pt x="0" y="386524"/>
                  </a:moveTo>
                  <a:lnTo>
                    <a:pt x="0" y="0"/>
                  </a:lnTo>
                </a:path>
              </a:pathLst>
            </a:custGeom>
            <a:noFill/>
            <a:ln w="7143">
              <a:solidFill>
                <a:srgbClr val="484848"/>
              </a:solidFill>
            </a:ln>
          </p:spPr>
          <p:txBody>
            <a:bodyPr rtlCol="0" anchor="ctr"/>
            <a:lstStyle/>
            <a:p>
              <a:pPr algn="ctr"/>
              <a:endParaRPr/>
            </a:p>
          </p:txBody>
        </p:sp>
        <p:sp>
          <p:nvSpPr>
            <p:cNvPr id="57" name="Rounded Rectangle 53">
              <a:extLst>
                <a:ext uri="{FF2B5EF4-FFF2-40B4-BE49-F238E27FC236}">
                  <a16:creationId xmlns:a16="http://schemas.microsoft.com/office/drawing/2014/main" id="{DBFD9F07-1EB2-DA7F-BF09-67E7B85781E8}"/>
                </a:ext>
              </a:extLst>
            </p:cNvPr>
            <p:cNvSpPr/>
            <p:nvPr/>
          </p:nvSpPr>
          <p:spPr>
            <a:xfrm>
              <a:off x="2020509" y="2290569"/>
              <a:ext cx="87629" cy="43814"/>
            </a:xfrm>
            <a:custGeom>
              <a:avLst/>
              <a:gdLst/>
              <a:ahLst/>
              <a:cxnLst/>
              <a:rect l="0" t="0" r="0" b="0"/>
              <a:pathLst>
                <a:path w="87629" h="43814">
                  <a:moveTo>
                    <a:pt x="87629" y="0"/>
                  </a:moveTo>
                  <a:lnTo>
                    <a:pt x="43814" y="43814"/>
                  </a:lnTo>
                  <a:lnTo>
                    <a:pt x="0" y="0"/>
                  </a:lnTo>
                </a:path>
              </a:pathLst>
            </a:custGeom>
            <a:noFill/>
            <a:ln w="7143">
              <a:solidFill>
                <a:srgbClr val="484848"/>
              </a:solidFill>
            </a:ln>
          </p:spPr>
          <p:txBody>
            <a:bodyPr rtlCol="0" anchor="ctr"/>
            <a:lstStyle/>
            <a:p>
              <a:pPr algn="ctr"/>
              <a:endParaRPr/>
            </a:p>
          </p:txBody>
        </p:sp>
      </p:grpSp>
      <p:grpSp>
        <p:nvGrpSpPr>
          <p:cNvPr id="61" name="Group 60">
            <a:extLst>
              <a:ext uri="{FF2B5EF4-FFF2-40B4-BE49-F238E27FC236}">
                <a16:creationId xmlns:a16="http://schemas.microsoft.com/office/drawing/2014/main" id="{F75BFD72-A44A-09AB-9DE8-268DA89A0480}"/>
              </a:ext>
            </a:extLst>
          </p:cNvPr>
          <p:cNvGrpSpPr/>
          <p:nvPr/>
        </p:nvGrpSpPr>
        <p:grpSpPr>
          <a:xfrm>
            <a:off x="9014503" y="3083348"/>
            <a:ext cx="87630" cy="303847"/>
            <a:chOff x="4306510" y="1944811"/>
            <a:chExt cx="87630" cy="303847"/>
          </a:xfrm>
        </p:grpSpPr>
        <p:sp>
          <p:nvSpPr>
            <p:cNvPr id="62" name="Rounded Rectangle 58">
              <a:extLst>
                <a:ext uri="{FF2B5EF4-FFF2-40B4-BE49-F238E27FC236}">
                  <a16:creationId xmlns:a16="http://schemas.microsoft.com/office/drawing/2014/main" id="{C8358553-A903-2F2C-F6C2-1936946D7F5C}"/>
                </a:ext>
              </a:extLst>
            </p:cNvPr>
            <p:cNvSpPr/>
            <p:nvPr/>
          </p:nvSpPr>
          <p:spPr>
            <a:xfrm>
              <a:off x="4350325" y="1944811"/>
              <a:ext cx="9525" cy="300799"/>
            </a:xfrm>
            <a:custGeom>
              <a:avLst/>
              <a:gdLst/>
              <a:ahLst/>
              <a:cxnLst/>
              <a:rect l="0" t="0" r="0" b="0"/>
              <a:pathLst>
                <a:path w="9525" h="300799">
                  <a:moveTo>
                    <a:pt x="0" y="300799"/>
                  </a:moveTo>
                  <a:lnTo>
                    <a:pt x="0" y="0"/>
                  </a:lnTo>
                </a:path>
              </a:pathLst>
            </a:custGeom>
            <a:noFill/>
            <a:ln w="7143">
              <a:solidFill>
                <a:srgbClr val="484848"/>
              </a:solidFill>
            </a:ln>
          </p:spPr>
          <p:txBody>
            <a:bodyPr rtlCol="0" anchor="ctr"/>
            <a:lstStyle/>
            <a:p>
              <a:pPr algn="ctr"/>
              <a:endParaRPr/>
            </a:p>
          </p:txBody>
        </p:sp>
        <p:sp>
          <p:nvSpPr>
            <p:cNvPr id="63" name="Rounded Rectangle 59">
              <a:extLst>
                <a:ext uri="{FF2B5EF4-FFF2-40B4-BE49-F238E27FC236}">
                  <a16:creationId xmlns:a16="http://schemas.microsoft.com/office/drawing/2014/main" id="{9C21EE26-3265-0E85-BF94-B728C3DE5B20}"/>
                </a:ext>
              </a:extLst>
            </p:cNvPr>
            <p:cNvSpPr/>
            <p:nvPr/>
          </p:nvSpPr>
          <p:spPr>
            <a:xfrm>
              <a:off x="4306510" y="2204844"/>
              <a:ext cx="87630" cy="43814"/>
            </a:xfrm>
            <a:custGeom>
              <a:avLst/>
              <a:gdLst/>
              <a:ahLst/>
              <a:cxnLst/>
              <a:rect l="0" t="0" r="0" b="0"/>
              <a:pathLst>
                <a:path w="87630" h="43814">
                  <a:moveTo>
                    <a:pt x="87630" y="0"/>
                  </a:moveTo>
                  <a:lnTo>
                    <a:pt x="43815" y="43814"/>
                  </a:lnTo>
                  <a:lnTo>
                    <a:pt x="0" y="0"/>
                  </a:lnTo>
                </a:path>
              </a:pathLst>
            </a:custGeom>
            <a:noFill/>
            <a:ln w="7143">
              <a:solidFill>
                <a:srgbClr val="484848"/>
              </a:solidFill>
            </a:ln>
          </p:spPr>
          <p:txBody>
            <a:bodyPr rtlCol="0" anchor="ctr"/>
            <a:lstStyle/>
            <a:p>
              <a:pPr algn="ctr"/>
              <a:endParaRPr/>
            </a:p>
          </p:txBody>
        </p:sp>
      </p:grpSp>
      <p:sp>
        <p:nvSpPr>
          <p:cNvPr id="72" name="TextBox 69">
            <a:extLst>
              <a:ext uri="{FF2B5EF4-FFF2-40B4-BE49-F238E27FC236}">
                <a16:creationId xmlns:a16="http://schemas.microsoft.com/office/drawing/2014/main" id="{ACFEFFD9-43AE-42AB-DEFA-392EAD588370}"/>
              </a:ext>
            </a:extLst>
          </p:cNvPr>
          <p:cNvSpPr txBox="1"/>
          <p:nvPr/>
        </p:nvSpPr>
        <p:spPr>
          <a:xfrm>
            <a:off x="7999271" y="2402589"/>
            <a:ext cx="2137144" cy="600164"/>
          </a:xfrm>
          <a:prstGeom prst="rect">
            <a:avLst/>
          </a:prstGeom>
          <a:noFill/>
          <a:ln>
            <a:noFill/>
          </a:ln>
        </p:spPr>
        <p:txBody>
          <a:bodyPr wrap="square" lIns="0" tIns="0" rIns="0" bIns="0" anchor="t">
            <a:spAutoFit/>
          </a:bodyPr>
          <a:lstStyle/>
          <a:p>
            <a:pPr algn="ctr"/>
            <a:r>
              <a:rPr sz="1300" b="1" cap="all" dirty="0">
                <a:solidFill>
                  <a:srgbClr val="484848"/>
                </a:solidFill>
                <a:latin typeface="Arial Nova" panose="020B0504020202020204" pitchFamily="34" charset="0"/>
              </a:rPr>
              <a:t>Generate</a:t>
            </a:r>
            <a:r>
              <a:rPr lang="en-GB" sz="1300" b="1" cap="all" dirty="0">
                <a:solidFill>
                  <a:srgbClr val="484848"/>
                </a:solidFill>
                <a:latin typeface="Arial Nova" panose="020B0504020202020204" pitchFamily="34" charset="0"/>
              </a:rPr>
              <a:t> </a:t>
            </a:r>
            <a:r>
              <a:rPr sz="1300" b="1" cap="all" dirty="0">
                <a:solidFill>
                  <a:srgbClr val="484848"/>
                </a:solidFill>
                <a:latin typeface="Arial Nova" panose="020B0504020202020204" pitchFamily="34" charset="0"/>
              </a:rPr>
              <a:t>Research-Based</a:t>
            </a:r>
            <a:r>
              <a:rPr lang="en-GB" sz="1300" b="1" cap="all" dirty="0">
                <a:solidFill>
                  <a:srgbClr val="484848"/>
                </a:solidFill>
                <a:latin typeface="Arial Nova" panose="020B0504020202020204" pitchFamily="34" charset="0"/>
              </a:rPr>
              <a:t> </a:t>
            </a:r>
            <a:r>
              <a:rPr sz="1300" b="1" cap="all" dirty="0">
                <a:solidFill>
                  <a:srgbClr val="484848"/>
                </a:solidFill>
                <a:latin typeface="Arial Nova" panose="020B0504020202020204" pitchFamily="34" charset="0"/>
              </a:rPr>
              <a:t>Solutions</a:t>
            </a:r>
            <a:r>
              <a:rPr lang="en-GB" sz="1300" b="1" cap="all" dirty="0">
                <a:solidFill>
                  <a:srgbClr val="484848"/>
                </a:solidFill>
                <a:latin typeface="Arial Nova" panose="020B0504020202020204" pitchFamily="34" charset="0"/>
              </a:rPr>
              <a:t>: development</a:t>
            </a:r>
            <a:endParaRPr sz="1300" b="1" cap="all" dirty="0">
              <a:solidFill>
                <a:srgbClr val="484848"/>
              </a:solidFill>
              <a:latin typeface="Arial Nova" panose="020B0504020202020204" pitchFamily="34" charset="0"/>
            </a:endParaRPr>
          </a:p>
        </p:txBody>
      </p:sp>
      <p:sp>
        <p:nvSpPr>
          <p:cNvPr id="74" name="TextBox 71">
            <a:extLst>
              <a:ext uri="{FF2B5EF4-FFF2-40B4-BE49-F238E27FC236}">
                <a16:creationId xmlns:a16="http://schemas.microsoft.com/office/drawing/2014/main" id="{ED5471E7-7D79-614F-8174-2DE67AAE3833}"/>
              </a:ext>
            </a:extLst>
          </p:cNvPr>
          <p:cNvSpPr txBox="1"/>
          <p:nvPr/>
        </p:nvSpPr>
        <p:spPr>
          <a:xfrm>
            <a:off x="5930923" y="2803199"/>
            <a:ext cx="1682705" cy="200055"/>
          </a:xfrm>
          <a:prstGeom prst="rect">
            <a:avLst/>
          </a:prstGeom>
          <a:noFill/>
          <a:ln>
            <a:noFill/>
          </a:ln>
        </p:spPr>
        <p:txBody>
          <a:bodyPr wrap="none" lIns="0" tIns="0" rIns="0" bIns="0" anchor="t">
            <a:spAutoFit/>
          </a:bodyPr>
          <a:lstStyle/>
          <a:p>
            <a:pPr algn="ctr"/>
            <a:r>
              <a:rPr lang="en-GB" sz="1300" b="1" cap="all" dirty="0">
                <a:solidFill>
                  <a:srgbClr val="484848"/>
                </a:solidFill>
                <a:latin typeface="Arial Nova" panose="020B0504020202020204" pitchFamily="34" charset="0"/>
              </a:rPr>
              <a:t>Literature review</a:t>
            </a:r>
            <a:endParaRPr sz="1300" b="1" cap="all" dirty="0">
              <a:solidFill>
                <a:srgbClr val="484848"/>
              </a:solidFill>
              <a:latin typeface="Arial Nova" panose="020B0504020202020204" pitchFamily="34" charset="0"/>
            </a:endParaRPr>
          </a:p>
        </p:txBody>
      </p:sp>
      <p:sp>
        <p:nvSpPr>
          <p:cNvPr id="80" name="TextBox 77">
            <a:extLst>
              <a:ext uri="{FF2B5EF4-FFF2-40B4-BE49-F238E27FC236}">
                <a16:creationId xmlns:a16="http://schemas.microsoft.com/office/drawing/2014/main" id="{61C54E8A-A14E-D2EE-59FD-8D5DD6066848}"/>
              </a:ext>
            </a:extLst>
          </p:cNvPr>
          <p:cNvSpPr txBox="1"/>
          <p:nvPr/>
        </p:nvSpPr>
        <p:spPr>
          <a:xfrm>
            <a:off x="6028931" y="4516228"/>
            <a:ext cx="2629695" cy="200055"/>
          </a:xfrm>
          <a:prstGeom prst="rect">
            <a:avLst/>
          </a:prstGeom>
          <a:noFill/>
          <a:ln>
            <a:noFill/>
          </a:ln>
        </p:spPr>
        <p:txBody>
          <a:bodyPr wrap="none" lIns="0" tIns="0" rIns="0" bIns="0" anchor="t">
            <a:spAutoFit/>
          </a:bodyPr>
          <a:lstStyle/>
          <a:p>
            <a:pPr algn="ctr"/>
            <a:r>
              <a:rPr lang="en-GB" sz="1300" b="1" cap="all" dirty="0">
                <a:solidFill>
                  <a:srgbClr val="484848"/>
                </a:solidFill>
                <a:latin typeface="Arial Nova" panose="020B0504020202020204" pitchFamily="34" charset="0"/>
              </a:rPr>
              <a:t>Needs and context analysis</a:t>
            </a:r>
            <a:endParaRPr sz="1300" b="1" cap="all" dirty="0">
              <a:solidFill>
                <a:srgbClr val="484848"/>
              </a:solidFill>
              <a:latin typeface="Arial Nova" panose="020B0504020202020204" pitchFamily="34" charset="0"/>
            </a:endParaRPr>
          </a:p>
        </p:txBody>
      </p:sp>
      <p:sp>
        <p:nvSpPr>
          <p:cNvPr id="84" name="TextBox 77">
            <a:extLst>
              <a:ext uri="{FF2B5EF4-FFF2-40B4-BE49-F238E27FC236}">
                <a16:creationId xmlns:a16="http://schemas.microsoft.com/office/drawing/2014/main" id="{0E98BC60-ED26-B379-370E-9CB321BC5DED}"/>
              </a:ext>
            </a:extLst>
          </p:cNvPr>
          <p:cNvSpPr txBox="1"/>
          <p:nvPr/>
        </p:nvSpPr>
        <p:spPr>
          <a:xfrm>
            <a:off x="10052368" y="4516228"/>
            <a:ext cx="1459951" cy="200055"/>
          </a:xfrm>
          <a:prstGeom prst="rect">
            <a:avLst/>
          </a:prstGeom>
          <a:noFill/>
          <a:ln>
            <a:noFill/>
          </a:ln>
        </p:spPr>
        <p:txBody>
          <a:bodyPr wrap="none" lIns="0" tIns="0" rIns="0" bIns="0" anchor="t">
            <a:spAutoFit/>
          </a:bodyPr>
          <a:lstStyle/>
          <a:p>
            <a:pPr algn="ctr"/>
            <a:r>
              <a:rPr lang="en-GB" sz="1300" b="1" cap="all" dirty="0">
                <a:solidFill>
                  <a:srgbClr val="484848"/>
                </a:solidFill>
                <a:latin typeface="Arial Nova" panose="020B0504020202020204" pitchFamily="34" charset="0"/>
              </a:rPr>
              <a:t>Implementation</a:t>
            </a:r>
            <a:endParaRPr sz="1300" b="1" cap="all" dirty="0">
              <a:solidFill>
                <a:srgbClr val="484848"/>
              </a:solidFill>
              <a:latin typeface="Arial Nova" panose="020B0504020202020204" pitchFamily="34" charset="0"/>
            </a:endParaRPr>
          </a:p>
        </p:txBody>
      </p:sp>
      <p:sp>
        <p:nvSpPr>
          <p:cNvPr id="91" name="Cím 1">
            <a:extLst>
              <a:ext uri="{FF2B5EF4-FFF2-40B4-BE49-F238E27FC236}">
                <a16:creationId xmlns:a16="http://schemas.microsoft.com/office/drawing/2014/main" id="{AD5BA045-E7E0-3553-99E8-402C7B1913C9}"/>
              </a:ext>
            </a:extLst>
          </p:cNvPr>
          <p:cNvSpPr>
            <a:spLocks noGrp="1"/>
          </p:cNvSpPr>
          <p:nvPr>
            <p:ph type="title"/>
          </p:nvPr>
        </p:nvSpPr>
        <p:spPr>
          <a:xfrm>
            <a:off x="679322" y="446101"/>
            <a:ext cx="11093578" cy="1080131"/>
          </a:xfrm>
        </p:spPr>
        <p:txBody>
          <a:bodyPr anchor="ctr">
            <a:normAutofit/>
          </a:bodyPr>
          <a:lstStyle/>
          <a:p>
            <a:r>
              <a:rPr lang="en-GB" sz="3200" cap="all" dirty="0">
                <a:solidFill>
                  <a:schemeClr val="bg1"/>
                </a:solidFill>
                <a:highlight>
                  <a:srgbClr val="000000"/>
                </a:highlight>
                <a:latin typeface="Arial Nova" panose="020B0504020202020204" pitchFamily="34" charset="0"/>
              </a:rPr>
              <a:t>1.</a:t>
            </a:r>
            <a:r>
              <a:rPr lang="en-GB" sz="3200" cap="all" dirty="0">
                <a:highlight>
                  <a:srgbClr val="000000"/>
                </a:highlight>
                <a:latin typeface="Arial Nova" panose="020B0504020202020204" pitchFamily="34" charset="0"/>
              </a:rPr>
              <a:t> </a:t>
            </a:r>
            <a:r>
              <a:rPr lang="en-GB" sz="3200" u="sng" cap="all" dirty="0">
                <a:latin typeface="Arial Nova" panose="020B0504020202020204" pitchFamily="34" charset="0"/>
              </a:rPr>
              <a:t>Research design</a:t>
            </a:r>
            <a:endParaRPr lang="hu-HU" sz="3200" u="sng" dirty="0"/>
          </a:p>
        </p:txBody>
      </p:sp>
      <p:sp>
        <p:nvSpPr>
          <p:cNvPr id="92" name="Szövegdoboz 91">
            <a:extLst>
              <a:ext uri="{FF2B5EF4-FFF2-40B4-BE49-F238E27FC236}">
                <a16:creationId xmlns:a16="http://schemas.microsoft.com/office/drawing/2014/main" id="{A7B2C378-023C-5DBF-F287-22754E149900}"/>
              </a:ext>
            </a:extLst>
          </p:cNvPr>
          <p:cNvSpPr txBox="1"/>
          <p:nvPr/>
        </p:nvSpPr>
        <p:spPr>
          <a:xfrm>
            <a:off x="5891212" y="5327481"/>
            <a:ext cx="1762125" cy="369332"/>
          </a:xfrm>
          <a:prstGeom prst="rect">
            <a:avLst/>
          </a:prstGeom>
          <a:solidFill>
            <a:srgbClr val="64A70B">
              <a:alpha val="60000"/>
            </a:srgbClr>
          </a:solidFill>
        </p:spPr>
        <p:txBody>
          <a:bodyPr wrap="square" rtlCol="0">
            <a:spAutoFit/>
          </a:bodyPr>
          <a:lstStyle/>
          <a:p>
            <a:pPr algn="ctr"/>
            <a:r>
              <a:rPr lang="en-GB" dirty="0">
                <a:latin typeface="Arial Nova Cond Light" panose="020B0306020202020204" pitchFamily="34" charset="0"/>
              </a:rPr>
              <a:t>Exploratory phase</a:t>
            </a:r>
            <a:endParaRPr lang="hu-HU" dirty="0">
              <a:latin typeface="Arial Nova Cond Light" panose="020B0306020202020204" pitchFamily="34" charset="0"/>
            </a:endParaRPr>
          </a:p>
        </p:txBody>
      </p:sp>
      <p:sp>
        <p:nvSpPr>
          <p:cNvPr id="94" name="Szövegdoboz 93">
            <a:extLst>
              <a:ext uri="{FF2B5EF4-FFF2-40B4-BE49-F238E27FC236}">
                <a16:creationId xmlns:a16="http://schemas.microsoft.com/office/drawing/2014/main" id="{927D5E83-40BA-E5F9-94CE-7F6C47745178}"/>
              </a:ext>
            </a:extLst>
          </p:cNvPr>
          <p:cNvSpPr txBox="1"/>
          <p:nvPr/>
        </p:nvSpPr>
        <p:spPr>
          <a:xfrm>
            <a:off x="7747353" y="1061244"/>
            <a:ext cx="2151455" cy="923330"/>
          </a:xfrm>
          <a:prstGeom prst="rect">
            <a:avLst/>
          </a:prstGeom>
          <a:solidFill>
            <a:srgbClr val="64A70B">
              <a:alpha val="60000"/>
            </a:srgbClr>
          </a:solidFill>
        </p:spPr>
        <p:txBody>
          <a:bodyPr wrap="square" rtlCol="0">
            <a:spAutoFit/>
          </a:bodyPr>
          <a:lstStyle/>
          <a:p>
            <a:pPr algn="ctr"/>
            <a:r>
              <a:rPr lang="en-GB" dirty="0">
                <a:latin typeface="Arial Nova Cond Light" panose="020B0306020202020204" pitchFamily="34" charset="0"/>
              </a:rPr>
              <a:t>Innovation and development</a:t>
            </a:r>
          </a:p>
          <a:p>
            <a:pPr algn="ctr"/>
            <a:r>
              <a:rPr lang="en-GB" dirty="0">
                <a:latin typeface="Arial Nova Cond Light" panose="020B0306020202020204" pitchFamily="34" charset="0"/>
              </a:rPr>
              <a:t>prototyping</a:t>
            </a:r>
            <a:endParaRPr lang="hu-HU" dirty="0">
              <a:latin typeface="Arial Nova Cond Light" panose="020B0306020202020204" pitchFamily="34" charset="0"/>
            </a:endParaRPr>
          </a:p>
        </p:txBody>
      </p:sp>
      <p:sp>
        <p:nvSpPr>
          <p:cNvPr id="95" name="Szövegdoboz 94">
            <a:extLst>
              <a:ext uri="{FF2B5EF4-FFF2-40B4-BE49-F238E27FC236}">
                <a16:creationId xmlns:a16="http://schemas.microsoft.com/office/drawing/2014/main" id="{FFFAEE7B-6516-0136-FF96-94E379D3396E}"/>
              </a:ext>
            </a:extLst>
          </p:cNvPr>
          <p:cNvSpPr txBox="1"/>
          <p:nvPr/>
        </p:nvSpPr>
        <p:spPr>
          <a:xfrm>
            <a:off x="9935570" y="5263925"/>
            <a:ext cx="1762125" cy="369332"/>
          </a:xfrm>
          <a:prstGeom prst="rect">
            <a:avLst/>
          </a:prstGeom>
          <a:solidFill>
            <a:srgbClr val="64A70B">
              <a:alpha val="60000"/>
            </a:srgbClr>
          </a:solidFill>
        </p:spPr>
        <p:txBody>
          <a:bodyPr wrap="square" rtlCol="0">
            <a:spAutoFit/>
          </a:bodyPr>
          <a:lstStyle/>
          <a:p>
            <a:pPr algn="ctr"/>
            <a:r>
              <a:rPr lang="en-GB" dirty="0">
                <a:latin typeface="Arial Nova Cond Light" panose="020B0306020202020204" pitchFamily="34" charset="0"/>
              </a:rPr>
              <a:t>Implementation</a:t>
            </a:r>
            <a:endParaRPr lang="hu-HU" dirty="0">
              <a:latin typeface="Arial Nova Cond Light" panose="020B0306020202020204" pitchFamily="34" charset="0"/>
            </a:endParaRPr>
          </a:p>
        </p:txBody>
      </p:sp>
      <p:sp>
        <p:nvSpPr>
          <p:cNvPr id="99" name="Szövegdoboz 98">
            <a:extLst>
              <a:ext uri="{FF2B5EF4-FFF2-40B4-BE49-F238E27FC236}">
                <a16:creationId xmlns:a16="http://schemas.microsoft.com/office/drawing/2014/main" id="{465C3506-090A-31F7-D71D-EE5CD25A7898}"/>
              </a:ext>
            </a:extLst>
          </p:cNvPr>
          <p:cNvSpPr txBox="1"/>
          <p:nvPr/>
        </p:nvSpPr>
        <p:spPr>
          <a:xfrm>
            <a:off x="702555" y="1508909"/>
            <a:ext cx="4947101" cy="4866076"/>
          </a:xfrm>
          <a:prstGeom prst="rect">
            <a:avLst/>
          </a:prstGeom>
          <a:noFill/>
        </p:spPr>
        <p:txBody>
          <a:bodyPr wrap="square">
            <a:spAutoFit/>
          </a:bodyPr>
          <a:lstStyle/>
          <a:p>
            <a:pPr marL="285750" indent="-285750" algn="just">
              <a:lnSpc>
                <a:spcPct val="110000"/>
              </a:lnSpc>
              <a:spcBef>
                <a:spcPts val="0"/>
              </a:spcBef>
              <a:spcAft>
                <a:spcPts val="600"/>
              </a:spcAft>
            </a:pPr>
            <a:r>
              <a:rPr lang="en-GB" sz="1600" cap="all" dirty="0">
                <a:latin typeface="Arial Nova Light" panose="020B0304020202020204" pitchFamily="34" charset="0"/>
              </a:rPr>
              <a:t>development-based design research: </a:t>
            </a:r>
          </a:p>
          <a:p>
            <a:pPr marL="285750" indent="-285750" algn="just">
              <a:lnSpc>
                <a:spcPct val="110000"/>
              </a:lnSpc>
              <a:spcBef>
                <a:spcPts val="0"/>
              </a:spcBef>
              <a:spcAft>
                <a:spcPts val="600"/>
              </a:spcAft>
              <a:buFont typeface="Courier New" panose="02070309020205020404" pitchFamily="49" charset="0"/>
              <a:buChar char="→"/>
            </a:pPr>
            <a:r>
              <a:rPr lang="en-GB" sz="1600" dirty="0">
                <a:latin typeface="Arial Nova Light" panose="020B0304020202020204" pitchFamily="34" charset="0"/>
              </a:rPr>
              <a:t>research-based solutions to complex problems in educational practice: </a:t>
            </a:r>
            <a:r>
              <a:rPr lang="en-GB" sz="1600" b="1" i="1" dirty="0">
                <a:latin typeface="Arial Nova Light" panose="020B0304020202020204" pitchFamily="34" charset="0"/>
              </a:rPr>
              <a:t>supporting school teachers in becoming teacher educators</a:t>
            </a:r>
            <a:r>
              <a:rPr lang="en-GB" sz="1600" b="1" dirty="0">
                <a:latin typeface="Arial Nova Light" panose="020B0304020202020204" pitchFamily="34" charset="0"/>
              </a:rPr>
              <a:t>, </a:t>
            </a:r>
          </a:p>
          <a:p>
            <a:pPr marL="285750" indent="-285750" algn="just">
              <a:lnSpc>
                <a:spcPct val="110000"/>
              </a:lnSpc>
              <a:spcBef>
                <a:spcPts val="0"/>
              </a:spcBef>
              <a:spcAft>
                <a:spcPts val="600"/>
              </a:spcAft>
              <a:buFont typeface="Courier New" panose="02070309020205020404" pitchFamily="49" charset="0"/>
              <a:buChar char="→"/>
            </a:pPr>
            <a:r>
              <a:rPr lang="en-GB" sz="1600" dirty="0">
                <a:latin typeface="Arial Nova Light" panose="020B0304020202020204" pitchFamily="34" charset="0"/>
              </a:rPr>
              <a:t>to expand our knowledge about the characteristics of these </a:t>
            </a:r>
            <a:r>
              <a:rPr lang="en-GB" sz="1600" b="1" dirty="0">
                <a:latin typeface="Arial Nova Light" panose="020B0304020202020204" pitchFamily="34" charset="0"/>
              </a:rPr>
              <a:t>interventions: </a:t>
            </a:r>
            <a:r>
              <a:rPr lang="en-GB" sz="1600" b="1" i="1" dirty="0">
                <a:latin typeface="Arial Nova Light" panose="020B0304020202020204" pitchFamily="34" charset="0"/>
              </a:rPr>
              <a:t>teacher education development and professional community building based on a specific collaboration</a:t>
            </a:r>
          </a:p>
          <a:p>
            <a:pPr marL="285750" indent="-285750" algn="just">
              <a:lnSpc>
                <a:spcPct val="110000"/>
              </a:lnSpc>
              <a:spcAft>
                <a:spcPts val="600"/>
              </a:spcAft>
              <a:buFont typeface="Courier New" panose="02070309020205020404" pitchFamily="49" charset="0"/>
              <a:buChar char="→"/>
            </a:pPr>
            <a:endParaRPr lang="en-GB" sz="1600" dirty="0">
              <a:latin typeface="Arial Nova Light" panose="020B0304020202020204" pitchFamily="34" charset="0"/>
            </a:endParaRPr>
          </a:p>
          <a:p>
            <a:pPr marL="285750" indent="-285750" algn="just">
              <a:lnSpc>
                <a:spcPct val="110000"/>
              </a:lnSpc>
              <a:spcAft>
                <a:spcPts val="600"/>
              </a:spcAft>
              <a:buFont typeface="Courier New" panose="02070309020205020404" pitchFamily="49" charset="0"/>
              <a:buChar char="→"/>
            </a:pPr>
            <a:r>
              <a:rPr lang="en-GB" sz="1600" dirty="0">
                <a:latin typeface="Arial Nova Light" panose="020B0304020202020204" pitchFamily="34" charset="0"/>
              </a:rPr>
              <a:t>study the individual and the environment as a system (see Barab, 2012)</a:t>
            </a:r>
          </a:p>
          <a:p>
            <a:pPr marL="285750" lvl="0" indent="-285750" algn="just">
              <a:lnSpc>
                <a:spcPct val="110000"/>
              </a:lnSpc>
              <a:spcAft>
                <a:spcPts val="600"/>
              </a:spcAft>
              <a:buFont typeface="Courier New" panose="02070309020205020404" pitchFamily="49" charset="0"/>
              <a:buChar char="→"/>
              <a:defRPr/>
            </a:pPr>
            <a:r>
              <a:rPr lang="en-GB" sz="1600" dirty="0">
                <a:latin typeface="Arial Nova Light" panose="020B0304020202020204" pitchFamily="34" charset="0"/>
              </a:rPr>
              <a:t>the product (design): the development of a framework for supporting the identity formation of school teachers in a collaborative setting </a:t>
            </a:r>
          </a:p>
          <a:p>
            <a:pPr marL="285750" lvl="0" indent="-285750" algn="just">
              <a:lnSpc>
                <a:spcPct val="110000"/>
              </a:lnSpc>
              <a:spcAft>
                <a:spcPts val="600"/>
              </a:spcAft>
              <a:buFont typeface="Courier New" panose="02070309020205020404" pitchFamily="49" charset="0"/>
              <a:buChar char="→"/>
              <a:defRPr/>
            </a:pPr>
            <a:r>
              <a:rPr lang="en-GB" sz="1600" dirty="0">
                <a:latin typeface="Arial Nova Light" panose="020B0304020202020204" pitchFamily="34" charset="0"/>
              </a:rPr>
              <a:t>(</a:t>
            </a:r>
            <a:r>
              <a:rPr lang="en-GB" sz="1600" b="1" dirty="0">
                <a:latin typeface="Arial Nova Light" panose="020B0304020202020204" pitchFamily="34" charset="0"/>
              </a:rPr>
              <a:t>embedded in the career socialisation course in the Hungarian teacher education</a:t>
            </a:r>
            <a:r>
              <a:rPr lang="en-GB" sz="1600" dirty="0">
                <a:latin typeface="Arial Nova Light" panose="020B0304020202020204" pitchFamily="34" charset="0"/>
              </a:rPr>
              <a:t>)</a:t>
            </a:r>
          </a:p>
        </p:txBody>
      </p:sp>
      <p:cxnSp>
        <p:nvCxnSpPr>
          <p:cNvPr id="102" name="Egyenes összekötő 101">
            <a:extLst>
              <a:ext uri="{FF2B5EF4-FFF2-40B4-BE49-F238E27FC236}">
                <a16:creationId xmlns:a16="http://schemas.microsoft.com/office/drawing/2014/main" id="{4A6A347E-49B5-EA5C-5AF2-95570D4D9DF7}"/>
              </a:ext>
            </a:extLst>
          </p:cNvPr>
          <p:cNvCxnSpPr>
            <a:cxnSpLocks/>
          </p:cNvCxnSpPr>
          <p:nvPr/>
        </p:nvCxnSpPr>
        <p:spPr>
          <a:xfrm flipH="1">
            <a:off x="9937070" y="324147"/>
            <a:ext cx="0" cy="6120000"/>
          </a:xfrm>
          <a:prstGeom prst="line">
            <a:avLst/>
          </a:prstGeom>
          <a:ln>
            <a:solidFill>
              <a:schemeClr val="accent4">
                <a:lumMod val="50000"/>
              </a:schemeClr>
            </a:solidFill>
            <a:prstDash val="lgDash"/>
          </a:ln>
        </p:spPr>
        <p:style>
          <a:lnRef idx="2">
            <a:schemeClr val="accent1"/>
          </a:lnRef>
          <a:fillRef idx="0">
            <a:schemeClr val="accent1"/>
          </a:fillRef>
          <a:effectRef idx="1">
            <a:schemeClr val="accent1"/>
          </a:effectRef>
          <a:fontRef idx="minor">
            <a:schemeClr val="tx1"/>
          </a:fontRef>
        </p:style>
      </p:cxnSp>
      <p:sp>
        <p:nvSpPr>
          <p:cNvPr id="103" name="Szövegdoboz 102">
            <a:extLst>
              <a:ext uri="{FF2B5EF4-FFF2-40B4-BE49-F238E27FC236}">
                <a16:creationId xmlns:a16="http://schemas.microsoft.com/office/drawing/2014/main" id="{EB132BA4-87E1-E901-FC04-CEC128B9D3ED}"/>
              </a:ext>
            </a:extLst>
          </p:cNvPr>
          <p:cNvSpPr txBox="1"/>
          <p:nvPr/>
        </p:nvSpPr>
        <p:spPr>
          <a:xfrm>
            <a:off x="7643813" y="564548"/>
            <a:ext cx="2314574" cy="369332"/>
          </a:xfrm>
          <a:prstGeom prst="rect">
            <a:avLst/>
          </a:prstGeom>
          <a:noFill/>
        </p:spPr>
        <p:txBody>
          <a:bodyPr wrap="square" rtlCol="0">
            <a:spAutoFit/>
          </a:bodyPr>
          <a:lstStyle/>
          <a:p>
            <a:pPr algn="ctr"/>
            <a:r>
              <a:rPr lang="en-GB" dirty="0">
                <a:latin typeface="Arial Nova Light" panose="020B0304020202020204" pitchFamily="34" charset="0"/>
              </a:rPr>
              <a:t>2025 August</a:t>
            </a:r>
            <a:endParaRPr lang="hu-HU" dirty="0">
              <a:latin typeface="Arial Nova Light" panose="020B0304020202020204" pitchFamily="34" charset="0"/>
            </a:endParaRPr>
          </a:p>
        </p:txBody>
      </p:sp>
      <p:pic>
        <p:nvPicPr>
          <p:cNvPr id="104" name="Kép 103" descr="A képen fekete, sötétség, képernyőkép látható&#10;&#10;Előfordulhat, hogy az AI által létrehozott tartalom helytelen.">
            <a:extLst>
              <a:ext uri="{FF2B5EF4-FFF2-40B4-BE49-F238E27FC236}">
                <a16:creationId xmlns:a16="http://schemas.microsoft.com/office/drawing/2014/main" id="{B2C57E87-5817-98AE-62BC-C1B1B79C32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105" name="Téglalap 104">
            <a:extLst>
              <a:ext uri="{FF2B5EF4-FFF2-40B4-BE49-F238E27FC236}">
                <a16:creationId xmlns:a16="http://schemas.microsoft.com/office/drawing/2014/main" id="{57CB67F9-0BEB-D76E-C324-EDDC58883DB5}"/>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28162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6080AD-42E2-EEF8-A4D0-0EEA93EFBDE6}"/>
            </a:ext>
          </a:extLst>
        </p:cNvPr>
        <p:cNvGrpSpPr/>
        <p:nvPr/>
      </p:nvGrpSpPr>
      <p:grpSpPr>
        <a:xfrm>
          <a:off x="0" y="0"/>
          <a:ext cx="0" cy="0"/>
          <a:chOff x="0" y="0"/>
          <a:chExt cx="0" cy="0"/>
        </a:xfrm>
      </p:grpSpPr>
      <p:sp useBgFill="1">
        <p:nvSpPr>
          <p:cNvPr id="16" name="Rectangle 13">
            <a:extLst>
              <a:ext uri="{FF2B5EF4-FFF2-40B4-BE49-F238E27FC236}">
                <a16:creationId xmlns:a16="http://schemas.microsoft.com/office/drawing/2014/main" id="{E054B7CA-6E91-FEAD-AC89-B87D79CDE4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ím 1">
            <a:extLst>
              <a:ext uri="{FF2B5EF4-FFF2-40B4-BE49-F238E27FC236}">
                <a16:creationId xmlns:a16="http://schemas.microsoft.com/office/drawing/2014/main" id="{29196F0A-FDAA-89EC-844A-8882262B6310}"/>
              </a:ext>
            </a:extLst>
          </p:cNvPr>
          <p:cNvSpPr>
            <a:spLocks noGrp="1"/>
          </p:cNvSpPr>
          <p:nvPr>
            <p:ph type="title"/>
          </p:nvPr>
        </p:nvSpPr>
        <p:spPr>
          <a:xfrm>
            <a:off x="679322" y="446101"/>
            <a:ext cx="11093578" cy="1080131"/>
          </a:xfrm>
        </p:spPr>
        <p:txBody>
          <a:bodyPr anchor="ctr">
            <a:normAutofit/>
          </a:bodyPr>
          <a:lstStyle/>
          <a:p>
            <a:r>
              <a:rPr lang="en-GB" sz="3200" cap="all" dirty="0">
                <a:solidFill>
                  <a:schemeClr val="bg1"/>
                </a:solidFill>
                <a:highlight>
                  <a:srgbClr val="000000"/>
                </a:highlight>
                <a:latin typeface="Arial Nova" panose="020B0504020202020204" pitchFamily="34" charset="0"/>
              </a:rPr>
              <a:t>2.</a:t>
            </a:r>
            <a:r>
              <a:rPr lang="en-GB" sz="3200" cap="all" dirty="0">
                <a:highlight>
                  <a:srgbClr val="000000"/>
                </a:highlight>
                <a:latin typeface="Arial Nova" panose="020B0504020202020204" pitchFamily="34" charset="0"/>
              </a:rPr>
              <a:t> </a:t>
            </a:r>
            <a:r>
              <a:rPr lang="en-GB" sz="3200" u="sng" cap="all" dirty="0">
                <a:latin typeface="Arial Nova" panose="020B0504020202020204" pitchFamily="34" charset="0"/>
              </a:rPr>
              <a:t>Aims and research questions</a:t>
            </a:r>
            <a:endParaRPr lang="hu-HU" sz="3200" u="sng" dirty="0"/>
          </a:p>
        </p:txBody>
      </p:sp>
      <p:sp>
        <p:nvSpPr>
          <p:cNvPr id="3" name="Tartalom helye 2">
            <a:extLst>
              <a:ext uri="{FF2B5EF4-FFF2-40B4-BE49-F238E27FC236}">
                <a16:creationId xmlns:a16="http://schemas.microsoft.com/office/drawing/2014/main" id="{B8CDD848-4B21-EC6C-7A70-FA104A7C3D38}"/>
              </a:ext>
            </a:extLst>
          </p:cNvPr>
          <p:cNvSpPr>
            <a:spLocks noGrp="1"/>
          </p:cNvSpPr>
          <p:nvPr>
            <p:ph idx="1"/>
          </p:nvPr>
        </p:nvSpPr>
        <p:spPr>
          <a:xfrm>
            <a:off x="679322" y="1683634"/>
            <a:ext cx="10217278" cy="4096512"/>
          </a:xfrm>
        </p:spPr>
        <p:txBody>
          <a:bodyPr anchor="ctr">
            <a:normAutofit fontScale="55000" lnSpcReduction="20000"/>
          </a:bodyPr>
          <a:lstStyle/>
          <a:p>
            <a:pPr algn="just">
              <a:lnSpc>
                <a:spcPct val="134000"/>
              </a:lnSpc>
              <a:spcBef>
                <a:spcPts val="0"/>
              </a:spcBef>
              <a:spcAft>
                <a:spcPts val="600"/>
              </a:spcAft>
              <a:buFont typeface="Courier New" panose="02070309020205020404" pitchFamily="49" charset="0"/>
              <a:buChar char="→"/>
            </a:pPr>
            <a:r>
              <a:rPr lang="en-GB" sz="2900" dirty="0">
                <a:latin typeface="Arial Nova Light" panose="020B0304020202020204" pitchFamily="34" charset="0"/>
              </a:rPr>
              <a:t>This study focuses on designing and testing a collaborative system model for supporting the development of a teacher-educator community. </a:t>
            </a:r>
          </a:p>
          <a:p>
            <a:pPr marL="285750" indent="-285750" algn="just">
              <a:lnSpc>
                <a:spcPct val="134000"/>
              </a:lnSpc>
              <a:spcBef>
                <a:spcPts val="0"/>
              </a:spcBef>
              <a:spcAft>
                <a:spcPts val="600"/>
              </a:spcAft>
            </a:pPr>
            <a:endParaRPr lang="en-GB" sz="1800" noProof="0" dirty="0">
              <a:latin typeface="Arial Nova Light" panose="020B0304020202020204" pitchFamily="34" charset="0"/>
            </a:endParaRPr>
          </a:p>
          <a:p>
            <a:pPr marL="514350" indent="-514350" algn="just">
              <a:lnSpc>
                <a:spcPct val="134000"/>
              </a:lnSpc>
              <a:spcBef>
                <a:spcPts val="0"/>
              </a:spcBef>
              <a:spcAft>
                <a:spcPts val="600"/>
              </a:spcAft>
              <a:buFont typeface="+mj-lt"/>
              <a:buAutoNum type="arabicPeriod"/>
            </a:pPr>
            <a:r>
              <a:rPr lang="hu-HU" sz="2900" dirty="0" err="1">
                <a:latin typeface="Arial Nova Light" panose="020B0304020202020204" pitchFamily="34" charset="0"/>
              </a:rPr>
              <a:t>How</a:t>
            </a:r>
            <a:r>
              <a:rPr lang="hu-HU" sz="2900" dirty="0">
                <a:latin typeface="Arial Nova Light" panose="020B0304020202020204" pitchFamily="34" charset="0"/>
              </a:rPr>
              <a:t> </a:t>
            </a:r>
            <a:r>
              <a:rPr lang="hu-HU" sz="2900" dirty="0" err="1">
                <a:latin typeface="Arial Nova Light" panose="020B0304020202020204" pitchFamily="34" charset="0"/>
              </a:rPr>
              <a:t>does</a:t>
            </a:r>
            <a:r>
              <a:rPr lang="hu-HU" sz="2900" dirty="0">
                <a:latin typeface="Arial Nova Light" panose="020B0304020202020204" pitchFamily="34" charset="0"/>
              </a:rPr>
              <a:t> </a:t>
            </a:r>
            <a:r>
              <a:rPr lang="hu-HU" sz="2900" dirty="0" err="1">
                <a:latin typeface="Arial Nova Light" panose="020B0304020202020204" pitchFamily="34" charset="0"/>
              </a:rPr>
              <a:t>the</a:t>
            </a:r>
            <a:r>
              <a:rPr lang="hu-HU" sz="2900" dirty="0">
                <a:latin typeface="Arial Nova Light" panose="020B0304020202020204" pitchFamily="34" charset="0"/>
              </a:rPr>
              <a:t> </a:t>
            </a:r>
            <a:r>
              <a:rPr lang="hu-HU" sz="2900" dirty="0" err="1">
                <a:latin typeface="Arial Nova Light" panose="020B0304020202020204" pitchFamily="34" charset="0"/>
              </a:rPr>
              <a:t>identity</a:t>
            </a:r>
            <a:r>
              <a:rPr lang="hu-HU" sz="2900" dirty="0">
                <a:latin typeface="Arial Nova Light" panose="020B0304020202020204" pitchFamily="34" charset="0"/>
              </a:rPr>
              <a:t> of </a:t>
            </a:r>
            <a:r>
              <a:rPr lang="hu-HU" sz="2900" dirty="0" err="1">
                <a:latin typeface="Arial Nova Light" panose="020B0304020202020204" pitchFamily="34" charset="0"/>
              </a:rPr>
              <a:t>school-based</a:t>
            </a:r>
            <a:r>
              <a:rPr lang="hu-HU" sz="2900" dirty="0">
                <a:latin typeface="Arial Nova Light" panose="020B0304020202020204" pitchFamily="34" charset="0"/>
              </a:rPr>
              <a:t>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educators</a:t>
            </a:r>
            <a:r>
              <a:rPr lang="hu-HU" sz="2900" dirty="0">
                <a:latin typeface="Arial Nova Light" panose="020B0304020202020204" pitchFamily="34" charset="0"/>
              </a:rPr>
              <a:t> </a:t>
            </a:r>
            <a:r>
              <a:rPr lang="hu-HU" sz="2900" dirty="0" err="1">
                <a:latin typeface="Arial Nova Light" panose="020B0304020202020204" pitchFamily="34" charset="0"/>
              </a:rPr>
              <a:t>develop</a:t>
            </a:r>
            <a:r>
              <a:rPr lang="hu-HU" sz="2900" dirty="0">
                <a:latin typeface="Arial Nova Light" panose="020B0304020202020204" pitchFamily="34" charset="0"/>
              </a:rPr>
              <a:t> </a:t>
            </a:r>
            <a:r>
              <a:rPr lang="hu-HU" sz="2900" dirty="0" err="1">
                <a:latin typeface="Arial Nova Light" panose="020B0304020202020204" pitchFamily="34" charset="0"/>
              </a:rPr>
              <a:t>during</a:t>
            </a:r>
            <a:r>
              <a:rPr lang="hu-HU" sz="2900" dirty="0">
                <a:latin typeface="Arial Nova Light" panose="020B0304020202020204" pitchFamily="34" charset="0"/>
              </a:rPr>
              <a:t> </a:t>
            </a:r>
            <a:r>
              <a:rPr lang="hu-HU" sz="2900" dirty="0" err="1">
                <a:latin typeface="Arial Nova Light" panose="020B0304020202020204" pitchFamily="34" charset="0"/>
              </a:rPr>
              <a:t>their</a:t>
            </a:r>
            <a:r>
              <a:rPr lang="hu-HU" sz="2900" dirty="0">
                <a:latin typeface="Arial Nova Light" panose="020B0304020202020204" pitchFamily="34" charset="0"/>
              </a:rPr>
              <a:t> </a:t>
            </a:r>
            <a:r>
              <a:rPr lang="hu-HU" sz="2900" dirty="0" err="1">
                <a:latin typeface="Arial Nova Light" panose="020B0304020202020204" pitchFamily="34" charset="0"/>
              </a:rPr>
              <a:t>entry</a:t>
            </a:r>
            <a:r>
              <a:rPr lang="hu-HU" sz="2900" dirty="0">
                <a:latin typeface="Arial Nova Light" panose="020B0304020202020204" pitchFamily="34" charset="0"/>
              </a:rPr>
              <a:t> </a:t>
            </a:r>
            <a:r>
              <a:rPr lang="hu-HU" sz="2900" dirty="0" err="1">
                <a:latin typeface="Arial Nova Light" panose="020B0304020202020204" pitchFamily="34" charset="0"/>
              </a:rPr>
              <a:t>into</a:t>
            </a:r>
            <a:r>
              <a:rPr lang="hu-HU" sz="2900" dirty="0">
                <a:latin typeface="Arial Nova Light" panose="020B0304020202020204" pitchFamily="34" charset="0"/>
              </a:rPr>
              <a:t> and </a:t>
            </a:r>
            <a:r>
              <a:rPr lang="hu-HU" sz="2900" dirty="0" err="1">
                <a:latin typeface="Arial Nova Light" panose="020B0304020202020204" pitchFamily="34" charset="0"/>
              </a:rPr>
              <a:t>participation</a:t>
            </a:r>
            <a:r>
              <a:rPr lang="hu-HU" sz="2900" dirty="0">
                <a:latin typeface="Arial Nova Light" panose="020B0304020202020204" pitchFamily="34" charset="0"/>
              </a:rPr>
              <a:t> in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education</a:t>
            </a:r>
            <a:r>
              <a:rPr lang="hu-HU" sz="2900" dirty="0">
                <a:latin typeface="Arial Nova Light" panose="020B0304020202020204" pitchFamily="34" charset="0"/>
              </a:rPr>
              <a:t>? (</a:t>
            </a:r>
            <a:r>
              <a:rPr lang="hu-HU" sz="2900" dirty="0" err="1">
                <a:latin typeface="Arial Nova Light" panose="020B0304020202020204" pitchFamily="34" charset="0"/>
              </a:rPr>
              <a:t>This</a:t>
            </a:r>
            <a:r>
              <a:rPr lang="hu-HU" sz="2900" dirty="0">
                <a:latin typeface="Arial Nova Light" panose="020B0304020202020204" pitchFamily="34" charset="0"/>
              </a:rPr>
              <a:t> </a:t>
            </a:r>
            <a:r>
              <a:rPr lang="hu-HU" sz="2900" dirty="0" err="1">
                <a:latin typeface="Arial Nova Light" panose="020B0304020202020204" pitchFamily="34" charset="0"/>
              </a:rPr>
              <a:t>includes</a:t>
            </a:r>
            <a:r>
              <a:rPr lang="hu-HU" sz="2900" dirty="0">
                <a:latin typeface="Arial Nova Light" panose="020B0304020202020204" pitchFamily="34" charset="0"/>
              </a:rPr>
              <a:t> </a:t>
            </a:r>
            <a:r>
              <a:rPr lang="hu-HU" sz="2900" dirty="0" err="1">
                <a:latin typeface="Arial Nova Light" panose="020B0304020202020204" pitchFamily="34" charset="0"/>
              </a:rPr>
              <a:t>understanding</a:t>
            </a:r>
            <a:r>
              <a:rPr lang="hu-HU" sz="2900" dirty="0">
                <a:latin typeface="Arial Nova Light" panose="020B0304020202020204" pitchFamily="34" charset="0"/>
              </a:rPr>
              <a:t> </a:t>
            </a:r>
            <a:r>
              <a:rPr lang="hu-HU" sz="2900" dirty="0" err="1">
                <a:latin typeface="Arial Nova Light" panose="020B0304020202020204" pitchFamily="34" charset="0"/>
              </a:rPr>
              <a:t>the</a:t>
            </a:r>
            <a:r>
              <a:rPr lang="hu-HU" sz="2900" dirty="0">
                <a:latin typeface="Arial Nova Light" panose="020B0304020202020204" pitchFamily="34" charset="0"/>
              </a:rPr>
              <a:t> </a:t>
            </a:r>
            <a:r>
              <a:rPr lang="hu-HU" sz="2900" dirty="0" err="1">
                <a:latin typeface="Arial Nova Light" panose="020B0304020202020204" pitchFamily="34" charset="0"/>
              </a:rPr>
              <a:t>transition</a:t>
            </a:r>
            <a:r>
              <a:rPr lang="hu-HU" sz="2900" dirty="0">
                <a:latin typeface="Arial Nova Light" panose="020B0304020202020204" pitchFamily="34" charset="0"/>
              </a:rPr>
              <a:t> and </a:t>
            </a:r>
            <a:r>
              <a:rPr lang="hu-HU" sz="2900" dirty="0" err="1">
                <a:latin typeface="Arial Nova Light" panose="020B0304020202020204" pitchFamily="34" charset="0"/>
              </a:rPr>
              <a:t>changes</a:t>
            </a:r>
            <a:r>
              <a:rPr lang="hu-HU" sz="2900" dirty="0">
                <a:latin typeface="Arial Nova Light" panose="020B0304020202020204" pitchFamily="34" charset="0"/>
              </a:rPr>
              <a:t>.)</a:t>
            </a:r>
            <a:endParaRPr lang="en-GB" sz="2900" dirty="0">
              <a:latin typeface="Arial Nova Light" panose="020B0304020202020204" pitchFamily="34" charset="0"/>
            </a:endParaRPr>
          </a:p>
          <a:p>
            <a:pPr marL="514350" indent="-514350" algn="just">
              <a:lnSpc>
                <a:spcPct val="134000"/>
              </a:lnSpc>
              <a:spcBef>
                <a:spcPts val="0"/>
              </a:spcBef>
              <a:spcAft>
                <a:spcPts val="600"/>
              </a:spcAft>
              <a:buFont typeface="+mj-lt"/>
              <a:buAutoNum type="arabicPeriod"/>
            </a:pPr>
            <a:r>
              <a:rPr lang="hu-HU" sz="2900" dirty="0" err="1">
                <a:latin typeface="Arial Nova Light" panose="020B0304020202020204" pitchFamily="34" charset="0"/>
              </a:rPr>
              <a:t>How</a:t>
            </a:r>
            <a:r>
              <a:rPr lang="hu-HU" sz="2900" dirty="0">
                <a:latin typeface="Arial Nova Light" panose="020B0304020202020204" pitchFamily="34" charset="0"/>
              </a:rPr>
              <a:t> </a:t>
            </a:r>
            <a:r>
              <a:rPr lang="hu-HU" sz="2900" dirty="0" err="1">
                <a:latin typeface="Arial Nova Light" panose="020B0304020202020204" pitchFamily="34" charset="0"/>
              </a:rPr>
              <a:t>do</a:t>
            </a:r>
            <a:r>
              <a:rPr lang="hu-HU" sz="2900" dirty="0">
                <a:latin typeface="Arial Nova Light" panose="020B0304020202020204" pitchFamily="34" charset="0"/>
              </a:rPr>
              <a:t> </a:t>
            </a:r>
            <a:r>
              <a:rPr lang="hu-HU" sz="2900" dirty="0" err="1">
                <a:latin typeface="Arial Nova Light" panose="020B0304020202020204" pitchFamily="34" charset="0"/>
              </a:rPr>
              <a:t>personal</a:t>
            </a:r>
            <a:r>
              <a:rPr lang="hu-HU" sz="2900" dirty="0">
                <a:latin typeface="Arial Nova Light" panose="020B0304020202020204" pitchFamily="34" charset="0"/>
              </a:rPr>
              <a:t> and </a:t>
            </a:r>
            <a:r>
              <a:rPr lang="hu-HU" sz="2900" dirty="0" err="1">
                <a:latin typeface="Arial Nova Light" panose="020B0304020202020204" pitchFamily="34" charset="0"/>
              </a:rPr>
              <a:t>professional</a:t>
            </a:r>
            <a:r>
              <a:rPr lang="hu-HU" sz="2900" dirty="0">
                <a:latin typeface="Arial Nova Light" panose="020B0304020202020204" pitchFamily="34" charset="0"/>
              </a:rPr>
              <a:t> </a:t>
            </a:r>
            <a:r>
              <a:rPr lang="hu-HU" sz="2900" dirty="0" err="1">
                <a:latin typeface="Arial Nova Light" panose="020B0304020202020204" pitchFamily="34" charset="0"/>
              </a:rPr>
              <a:t>characteristics</a:t>
            </a:r>
            <a:r>
              <a:rPr lang="hu-HU" sz="2900" dirty="0">
                <a:latin typeface="Arial Nova Light" panose="020B0304020202020204" pitchFamily="34" charset="0"/>
              </a:rPr>
              <a:t> </a:t>
            </a:r>
            <a:r>
              <a:rPr lang="hu-HU" sz="2900" dirty="0" err="1">
                <a:latin typeface="Arial Nova Light" panose="020B0304020202020204" pitchFamily="34" charset="0"/>
              </a:rPr>
              <a:t>influence</a:t>
            </a:r>
            <a:r>
              <a:rPr lang="hu-HU" sz="2900" dirty="0">
                <a:latin typeface="Arial Nova Light" panose="020B0304020202020204" pitchFamily="34" charset="0"/>
              </a:rPr>
              <a:t> </a:t>
            </a:r>
            <a:r>
              <a:rPr lang="hu-HU" sz="2900" dirty="0" err="1">
                <a:latin typeface="Arial Nova Light" panose="020B0304020202020204" pitchFamily="34" charset="0"/>
              </a:rPr>
              <a:t>the</a:t>
            </a:r>
            <a:r>
              <a:rPr lang="hu-HU" sz="2900" dirty="0">
                <a:latin typeface="Arial Nova Light" panose="020B0304020202020204" pitchFamily="34" charset="0"/>
              </a:rPr>
              <a:t> </a:t>
            </a:r>
            <a:r>
              <a:rPr lang="hu-HU" sz="2900" dirty="0" err="1">
                <a:latin typeface="Arial Nova Light" panose="020B0304020202020204" pitchFamily="34" charset="0"/>
              </a:rPr>
              <a:t>identity</a:t>
            </a:r>
            <a:r>
              <a:rPr lang="hu-HU" sz="2900" dirty="0">
                <a:latin typeface="Arial Nova Light" panose="020B0304020202020204" pitchFamily="34" charset="0"/>
              </a:rPr>
              <a:t> of </a:t>
            </a:r>
            <a:r>
              <a:rPr lang="hu-HU" sz="2900" dirty="0" err="1">
                <a:latin typeface="Arial Nova Light" panose="020B0304020202020204" pitchFamily="34" charset="0"/>
              </a:rPr>
              <a:t>school-based</a:t>
            </a:r>
            <a:r>
              <a:rPr lang="hu-HU" sz="2900" dirty="0">
                <a:latin typeface="Arial Nova Light" panose="020B0304020202020204" pitchFamily="34" charset="0"/>
              </a:rPr>
              <a:t>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educators</a:t>
            </a:r>
            <a:r>
              <a:rPr lang="hu-HU" sz="2900" dirty="0">
                <a:latin typeface="Arial Nova Light" panose="020B0304020202020204" pitchFamily="34" charset="0"/>
              </a:rPr>
              <a:t> </a:t>
            </a:r>
            <a:r>
              <a:rPr lang="hu-HU" sz="2900" dirty="0" err="1">
                <a:latin typeface="Arial Nova Light" panose="020B0304020202020204" pitchFamily="34" charset="0"/>
              </a:rPr>
              <a:t>when</a:t>
            </a:r>
            <a:r>
              <a:rPr lang="hu-HU" sz="2900" dirty="0">
                <a:latin typeface="Arial Nova Light" panose="020B0304020202020204" pitchFamily="34" charset="0"/>
              </a:rPr>
              <a:t> </a:t>
            </a:r>
            <a:r>
              <a:rPr lang="hu-HU" sz="2900" dirty="0" err="1">
                <a:latin typeface="Arial Nova Light" panose="020B0304020202020204" pitchFamily="34" charset="0"/>
              </a:rPr>
              <a:t>they</a:t>
            </a:r>
            <a:r>
              <a:rPr lang="hu-HU" sz="2900" dirty="0">
                <a:latin typeface="Arial Nova Light" panose="020B0304020202020204" pitchFamily="34" charset="0"/>
              </a:rPr>
              <a:t> enter </a:t>
            </a:r>
            <a:r>
              <a:rPr lang="hu-HU" sz="2900" dirty="0" err="1">
                <a:latin typeface="Arial Nova Light" panose="020B0304020202020204" pitchFamily="34" charset="0"/>
              </a:rPr>
              <a:t>into</a:t>
            </a:r>
            <a:r>
              <a:rPr lang="hu-HU" sz="2900" dirty="0">
                <a:latin typeface="Arial Nova Light" panose="020B0304020202020204" pitchFamily="34" charset="0"/>
              </a:rPr>
              <a:t>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education</a:t>
            </a:r>
            <a:r>
              <a:rPr lang="hu-HU" sz="2900" dirty="0">
                <a:latin typeface="Arial Nova Light" panose="020B0304020202020204" pitchFamily="34" charset="0"/>
              </a:rPr>
              <a:t> and </a:t>
            </a:r>
            <a:r>
              <a:rPr lang="hu-HU" sz="2900" dirty="0" err="1">
                <a:latin typeface="Arial Nova Light" panose="020B0304020202020204" pitchFamily="34" charset="0"/>
              </a:rPr>
              <a:t>after</a:t>
            </a:r>
            <a:r>
              <a:rPr lang="hu-HU" sz="2900" dirty="0">
                <a:latin typeface="Arial Nova Light" panose="020B0304020202020204" pitchFamily="34" charset="0"/>
              </a:rPr>
              <a:t> </a:t>
            </a:r>
            <a:r>
              <a:rPr lang="hu-HU" sz="2900" dirty="0" err="1">
                <a:latin typeface="Arial Nova Light" panose="020B0304020202020204" pitchFamily="34" charset="0"/>
              </a:rPr>
              <a:t>the</a:t>
            </a:r>
            <a:r>
              <a:rPr lang="hu-HU" sz="2900" dirty="0">
                <a:latin typeface="Arial Nova Light" panose="020B0304020202020204" pitchFamily="34" charset="0"/>
              </a:rPr>
              <a:t> </a:t>
            </a:r>
            <a:r>
              <a:rPr lang="hu-HU" sz="2900" dirty="0" err="1">
                <a:latin typeface="Arial Nova Light" panose="020B0304020202020204" pitchFamily="34" charset="0"/>
              </a:rPr>
              <a:t>collaboration</a:t>
            </a:r>
            <a:r>
              <a:rPr lang="en-GB" sz="2900" dirty="0">
                <a:latin typeface="Arial Nova Light" panose="020B0304020202020204" pitchFamily="34" charset="0"/>
              </a:rPr>
              <a:t>?</a:t>
            </a:r>
            <a:endParaRPr lang="hu-HU" sz="2900" dirty="0">
              <a:latin typeface="Arial Nova Light" panose="020B0304020202020204" pitchFamily="34" charset="0"/>
            </a:endParaRPr>
          </a:p>
          <a:p>
            <a:pPr marL="514350" indent="-514350" algn="just">
              <a:lnSpc>
                <a:spcPct val="134000"/>
              </a:lnSpc>
              <a:spcBef>
                <a:spcPts val="0"/>
              </a:spcBef>
              <a:spcAft>
                <a:spcPts val="600"/>
              </a:spcAft>
              <a:buFont typeface="+mj-lt"/>
              <a:buAutoNum type="arabicPeriod"/>
            </a:pPr>
            <a:r>
              <a:rPr lang="hu-HU" sz="2900" dirty="0">
                <a:latin typeface="Arial Nova Light" panose="020B0304020202020204" pitchFamily="34" charset="0"/>
              </a:rPr>
              <a:t>In </a:t>
            </a:r>
            <a:r>
              <a:rPr lang="hu-HU" sz="2900" dirty="0" err="1">
                <a:latin typeface="Arial Nova Light" panose="020B0304020202020204" pitchFamily="34" charset="0"/>
              </a:rPr>
              <a:t>what</a:t>
            </a:r>
            <a:r>
              <a:rPr lang="hu-HU" sz="2900" dirty="0">
                <a:latin typeface="Arial Nova Light" panose="020B0304020202020204" pitchFamily="34" charset="0"/>
              </a:rPr>
              <a:t> </a:t>
            </a:r>
            <a:r>
              <a:rPr lang="hu-HU" sz="2900" dirty="0" err="1">
                <a:latin typeface="Arial Nova Light" panose="020B0304020202020204" pitchFamily="34" charset="0"/>
              </a:rPr>
              <a:t>ways</a:t>
            </a:r>
            <a:r>
              <a:rPr lang="hu-HU" sz="2900" dirty="0">
                <a:latin typeface="Arial Nova Light" panose="020B0304020202020204" pitchFamily="34" charset="0"/>
              </a:rPr>
              <a:t> </a:t>
            </a:r>
            <a:r>
              <a:rPr lang="hu-HU" sz="2900" dirty="0" err="1">
                <a:latin typeface="Arial Nova Light" panose="020B0304020202020204" pitchFamily="34" charset="0"/>
              </a:rPr>
              <a:t>does</a:t>
            </a:r>
            <a:r>
              <a:rPr lang="hu-HU" sz="2900" dirty="0">
                <a:latin typeface="Arial Nova Light" panose="020B0304020202020204" pitchFamily="34" charset="0"/>
              </a:rPr>
              <a:t> </a:t>
            </a:r>
            <a:r>
              <a:rPr lang="hu-HU" sz="2900" dirty="0" err="1">
                <a:latin typeface="Arial Nova Light" panose="020B0304020202020204" pitchFamily="34" charset="0"/>
              </a:rPr>
              <a:t>the</a:t>
            </a:r>
            <a:r>
              <a:rPr lang="hu-HU" sz="2900" dirty="0">
                <a:latin typeface="Arial Nova Light" panose="020B0304020202020204" pitchFamily="34" charset="0"/>
              </a:rPr>
              <a:t> </a:t>
            </a:r>
            <a:r>
              <a:rPr lang="hu-HU" sz="2900" dirty="0" err="1">
                <a:latin typeface="Arial Nova Light" panose="020B0304020202020204" pitchFamily="34" charset="0"/>
              </a:rPr>
              <a:t>personal</a:t>
            </a:r>
            <a:r>
              <a:rPr lang="hu-HU" sz="2900" dirty="0">
                <a:latin typeface="Arial Nova Light" panose="020B0304020202020204" pitchFamily="34" charset="0"/>
              </a:rPr>
              <a:t> </a:t>
            </a:r>
            <a:r>
              <a:rPr lang="hu-HU" sz="2900" dirty="0" err="1">
                <a:latin typeface="Arial Nova Light" panose="020B0304020202020204" pitchFamily="34" charset="0"/>
              </a:rPr>
              <a:t>pedagogy</a:t>
            </a:r>
            <a:r>
              <a:rPr lang="hu-HU" sz="2900" dirty="0">
                <a:latin typeface="Arial Nova Light" panose="020B0304020202020204" pitchFamily="34" charset="0"/>
              </a:rPr>
              <a:t> of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education</a:t>
            </a:r>
            <a:r>
              <a:rPr lang="hu-HU" sz="2900" dirty="0">
                <a:latin typeface="Arial Nova Light" panose="020B0304020202020204" pitchFamily="34" charset="0"/>
              </a:rPr>
              <a:t> (</a:t>
            </a:r>
            <a:r>
              <a:rPr lang="hu-HU" sz="2900" dirty="0" err="1">
                <a:latin typeface="Arial Nova Light" panose="020B0304020202020204" pitchFamily="34" charset="0"/>
              </a:rPr>
              <a:t>related</a:t>
            </a:r>
            <a:r>
              <a:rPr lang="hu-HU" sz="2900" dirty="0">
                <a:latin typeface="Arial Nova Light" panose="020B0304020202020204" pitchFamily="34" charset="0"/>
              </a:rPr>
              <a:t> </a:t>
            </a:r>
            <a:r>
              <a:rPr lang="hu-HU" sz="2900" dirty="0" err="1">
                <a:latin typeface="Arial Nova Light" panose="020B0304020202020204" pitchFamily="34" charset="0"/>
              </a:rPr>
              <a:t>to</a:t>
            </a:r>
            <a:r>
              <a:rPr lang="hu-HU" sz="2900" dirty="0">
                <a:latin typeface="Arial Nova Light" panose="020B0304020202020204" pitchFamily="34" charset="0"/>
              </a:rPr>
              <a:t> </a:t>
            </a:r>
            <a:r>
              <a:rPr lang="hu-HU" sz="2900" dirty="0" err="1">
                <a:latin typeface="Arial Nova Light" panose="020B0304020202020204" pitchFamily="34" charset="0"/>
              </a:rPr>
              <a:t>professional</a:t>
            </a:r>
            <a:r>
              <a:rPr lang="hu-HU" sz="2900" dirty="0">
                <a:latin typeface="Arial Nova Light" panose="020B0304020202020204" pitchFamily="34" charset="0"/>
              </a:rPr>
              <a:t> </a:t>
            </a:r>
            <a:r>
              <a:rPr lang="hu-HU" sz="2900" dirty="0" err="1">
                <a:latin typeface="Arial Nova Light" panose="020B0304020202020204" pitchFamily="34" charset="0"/>
              </a:rPr>
              <a:t>characteristics</a:t>
            </a:r>
            <a:r>
              <a:rPr lang="hu-HU" sz="2900" dirty="0">
                <a:latin typeface="Arial Nova Light" panose="020B0304020202020204" pitchFamily="34" charset="0"/>
              </a:rPr>
              <a:t>) </a:t>
            </a:r>
            <a:r>
              <a:rPr lang="hu-HU" sz="2900" dirty="0" err="1">
                <a:latin typeface="Arial Nova Light" panose="020B0304020202020204" pitchFamily="34" charset="0"/>
              </a:rPr>
              <a:t>shape</a:t>
            </a:r>
            <a:r>
              <a:rPr lang="hu-HU" sz="2900" dirty="0">
                <a:latin typeface="Arial Nova Light" panose="020B0304020202020204" pitchFamily="34" charset="0"/>
              </a:rPr>
              <a:t> </a:t>
            </a:r>
            <a:r>
              <a:rPr lang="hu-HU" sz="2900" dirty="0" err="1">
                <a:latin typeface="Arial Nova Light" panose="020B0304020202020204" pitchFamily="34" charset="0"/>
              </a:rPr>
              <a:t>the</a:t>
            </a:r>
            <a:r>
              <a:rPr lang="hu-HU" sz="2900" dirty="0">
                <a:latin typeface="Arial Nova Light" panose="020B0304020202020204" pitchFamily="34" charset="0"/>
              </a:rPr>
              <a:t> </a:t>
            </a:r>
            <a:r>
              <a:rPr lang="hu-HU" sz="2900" dirty="0" err="1">
                <a:latin typeface="Arial Nova Light" panose="020B0304020202020204" pitchFamily="34" charset="0"/>
              </a:rPr>
              <a:t>identity</a:t>
            </a:r>
            <a:r>
              <a:rPr lang="hu-HU" sz="2900" dirty="0">
                <a:latin typeface="Arial Nova Light" panose="020B0304020202020204" pitchFamily="34" charset="0"/>
              </a:rPr>
              <a:t> of </a:t>
            </a:r>
            <a:r>
              <a:rPr lang="hu-HU" sz="2900" dirty="0" err="1">
                <a:latin typeface="Arial Nova Light" panose="020B0304020202020204" pitchFamily="34" charset="0"/>
              </a:rPr>
              <a:t>school-based</a:t>
            </a:r>
            <a:r>
              <a:rPr lang="hu-HU" sz="2900" dirty="0">
                <a:latin typeface="Arial Nova Light" panose="020B0304020202020204" pitchFamily="34" charset="0"/>
              </a:rPr>
              <a:t>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educators</a:t>
            </a:r>
            <a:r>
              <a:rPr lang="hu-HU" sz="2900" dirty="0">
                <a:latin typeface="Arial Nova Light" panose="020B0304020202020204" pitchFamily="34" charset="0"/>
              </a:rPr>
              <a:t>  </a:t>
            </a:r>
            <a:r>
              <a:rPr lang="hu-HU" sz="2900" dirty="0" err="1">
                <a:latin typeface="Arial Nova Light" panose="020B0304020202020204" pitchFamily="34" charset="0"/>
              </a:rPr>
              <a:t>during</a:t>
            </a:r>
            <a:r>
              <a:rPr lang="hu-HU" sz="2900" dirty="0">
                <a:latin typeface="Arial Nova Light" panose="020B0304020202020204" pitchFamily="34" charset="0"/>
              </a:rPr>
              <a:t> </a:t>
            </a:r>
            <a:r>
              <a:rPr lang="hu-HU" sz="2900" dirty="0" err="1">
                <a:latin typeface="Arial Nova Light" panose="020B0304020202020204" pitchFamily="34" charset="0"/>
              </a:rPr>
              <a:t>their</a:t>
            </a:r>
            <a:r>
              <a:rPr lang="hu-HU" sz="2900" dirty="0">
                <a:latin typeface="Arial Nova Light" panose="020B0304020202020204" pitchFamily="34" charset="0"/>
              </a:rPr>
              <a:t> </a:t>
            </a:r>
            <a:r>
              <a:rPr lang="hu-HU" sz="2900" dirty="0" err="1">
                <a:latin typeface="Arial Nova Light" panose="020B0304020202020204" pitchFamily="34" charset="0"/>
              </a:rPr>
              <a:t>entry</a:t>
            </a:r>
            <a:r>
              <a:rPr lang="hu-HU" sz="2900" dirty="0">
                <a:latin typeface="Arial Nova Light" panose="020B0304020202020204" pitchFamily="34" charset="0"/>
              </a:rPr>
              <a:t> </a:t>
            </a:r>
            <a:r>
              <a:rPr lang="hu-HU" sz="2900" dirty="0" err="1">
                <a:latin typeface="Arial Nova Light" panose="020B0304020202020204" pitchFamily="34" charset="0"/>
              </a:rPr>
              <a:t>into</a:t>
            </a:r>
            <a:r>
              <a:rPr lang="hu-HU" sz="2900" dirty="0">
                <a:latin typeface="Arial Nova Light" panose="020B0304020202020204" pitchFamily="34" charset="0"/>
              </a:rPr>
              <a:t>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education</a:t>
            </a:r>
            <a:r>
              <a:rPr lang="hu-HU" sz="2900" dirty="0">
                <a:latin typeface="Arial Nova Light" panose="020B0304020202020204" pitchFamily="34" charset="0"/>
              </a:rPr>
              <a:t> and </a:t>
            </a:r>
            <a:r>
              <a:rPr lang="hu-HU" sz="2900" dirty="0" err="1">
                <a:latin typeface="Arial Nova Light" panose="020B0304020202020204" pitchFamily="34" charset="0"/>
              </a:rPr>
              <a:t>after</a:t>
            </a:r>
            <a:r>
              <a:rPr lang="hu-HU" sz="2900" dirty="0">
                <a:latin typeface="Arial Nova Light" panose="020B0304020202020204" pitchFamily="34" charset="0"/>
              </a:rPr>
              <a:t> </a:t>
            </a:r>
            <a:r>
              <a:rPr lang="hu-HU" sz="2900" dirty="0" err="1">
                <a:latin typeface="Arial Nova Light" panose="020B0304020202020204" pitchFamily="34" charset="0"/>
              </a:rPr>
              <a:t>collaboration</a:t>
            </a:r>
            <a:r>
              <a:rPr lang="hu-HU" sz="2900" dirty="0">
                <a:latin typeface="Arial Nova Light" panose="020B0304020202020204" pitchFamily="34" charset="0"/>
              </a:rPr>
              <a:t>?</a:t>
            </a:r>
          </a:p>
          <a:p>
            <a:pPr marL="514350" indent="-514350" algn="just">
              <a:lnSpc>
                <a:spcPct val="134000"/>
              </a:lnSpc>
              <a:spcBef>
                <a:spcPts val="0"/>
              </a:spcBef>
              <a:spcAft>
                <a:spcPts val="600"/>
              </a:spcAft>
              <a:buFont typeface="+mj-lt"/>
              <a:buAutoNum type="arabicPeriod"/>
            </a:pPr>
            <a:r>
              <a:rPr lang="hu-HU" sz="2900" dirty="0" err="1">
                <a:latin typeface="Arial Nova Light" panose="020B0304020202020204" pitchFamily="34" charset="0"/>
              </a:rPr>
              <a:t>What</a:t>
            </a:r>
            <a:r>
              <a:rPr lang="hu-HU" sz="2900" dirty="0">
                <a:latin typeface="Arial Nova Light" panose="020B0304020202020204" pitchFamily="34" charset="0"/>
              </a:rPr>
              <a:t> </a:t>
            </a:r>
            <a:r>
              <a:rPr lang="hu-HU" sz="2900" dirty="0" err="1">
                <a:latin typeface="Arial Nova Light" panose="020B0304020202020204" pitchFamily="34" charset="0"/>
              </a:rPr>
              <a:t>learning</a:t>
            </a:r>
            <a:r>
              <a:rPr lang="hu-HU" sz="2900" dirty="0">
                <a:latin typeface="Arial Nova Light" panose="020B0304020202020204" pitchFamily="34" charset="0"/>
              </a:rPr>
              <a:t> </a:t>
            </a:r>
            <a:r>
              <a:rPr lang="hu-HU" sz="2900" dirty="0" err="1">
                <a:latin typeface="Arial Nova Light" panose="020B0304020202020204" pitchFamily="34" charset="0"/>
              </a:rPr>
              <a:t>activities</a:t>
            </a:r>
            <a:r>
              <a:rPr lang="hu-HU" sz="2900" dirty="0">
                <a:latin typeface="Arial Nova Light" panose="020B0304020202020204" pitchFamily="34" charset="0"/>
              </a:rPr>
              <a:t> </a:t>
            </a:r>
            <a:r>
              <a:rPr lang="hu-HU" sz="2900" dirty="0" err="1">
                <a:latin typeface="Arial Nova Light" panose="020B0304020202020204" pitchFamily="34" charset="0"/>
              </a:rPr>
              <a:t>contribute</a:t>
            </a:r>
            <a:r>
              <a:rPr lang="hu-HU" sz="2900" dirty="0">
                <a:latin typeface="Arial Nova Light" panose="020B0304020202020204" pitchFamily="34" charset="0"/>
              </a:rPr>
              <a:t> </a:t>
            </a:r>
            <a:r>
              <a:rPr lang="hu-HU" sz="2900" dirty="0" err="1">
                <a:latin typeface="Arial Nova Light" panose="020B0304020202020204" pitchFamily="34" charset="0"/>
              </a:rPr>
              <a:t>to</a:t>
            </a:r>
            <a:r>
              <a:rPr lang="hu-HU" sz="2900" dirty="0">
                <a:latin typeface="Arial Nova Light" panose="020B0304020202020204" pitchFamily="34" charset="0"/>
              </a:rPr>
              <a:t> </a:t>
            </a:r>
            <a:r>
              <a:rPr lang="hu-HU" sz="2900" dirty="0" err="1">
                <a:latin typeface="Arial Nova Light" panose="020B0304020202020204" pitchFamily="34" charset="0"/>
              </a:rPr>
              <a:t>the</a:t>
            </a:r>
            <a:r>
              <a:rPr lang="hu-HU" sz="2900" dirty="0">
                <a:latin typeface="Arial Nova Light" panose="020B0304020202020204" pitchFamily="34" charset="0"/>
              </a:rPr>
              <a:t> </a:t>
            </a:r>
            <a:r>
              <a:rPr lang="hu-HU" sz="2900" dirty="0" err="1">
                <a:latin typeface="Arial Nova Light" panose="020B0304020202020204" pitchFamily="34" charset="0"/>
              </a:rPr>
              <a:t>process</a:t>
            </a:r>
            <a:r>
              <a:rPr lang="hu-HU" sz="2900" dirty="0">
                <a:latin typeface="Arial Nova Light" panose="020B0304020202020204" pitchFamily="34" charset="0"/>
              </a:rPr>
              <a:t> of </a:t>
            </a:r>
            <a:r>
              <a:rPr lang="hu-HU" sz="2900" dirty="0" err="1">
                <a:latin typeface="Arial Nova Light" panose="020B0304020202020204" pitchFamily="34" charset="0"/>
              </a:rPr>
              <a:t>becoming</a:t>
            </a:r>
            <a:r>
              <a:rPr lang="hu-HU" sz="2900" dirty="0">
                <a:latin typeface="Arial Nova Light" panose="020B0304020202020204" pitchFamily="34" charset="0"/>
              </a:rPr>
              <a:t> a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educator</a:t>
            </a:r>
            <a:r>
              <a:rPr lang="hu-HU" sz="2900" dirty="0">
                <a:latin typeface="Arial Nova Light" panose="020B0304020202020204" pitchFamily="34" charset="0"/>
              </a:rPr>
              <a:t>?</a:t>
            </a:r>
          </a:p>
          <a:p>
            <a:pPr marL="514350" indent="-514350" algn="just">
              <a:lnSpc>
                <a:spcPct val="134000"/>
              </a:lnSpc>
              <a:spcBef>
                <a:spcPts val="0"/>
              </a:spcBef>
              <a:spcAft>
                <a:spcPts val="600"/>
              </a:spcAft>
              <a:buFont typeface="+mj-lt"/>
              <a:buAutoNum type="arabicPeriod"/>
            </a:pPr>
            <a:r>
              <a:rPr lang="hu-HU" sz="2900" dirty="0" err="1">
                <a:latin typeface="Arial Nova Light" panose="020B0304020202020204" pitchFamily="34" charset="0"/>
              </a:rPr>
              <a:t>What</a:t>
            </a:r>
            <a:r>
              <a:rPr lang="hu-HU" sz="2900" dirty="0">
                <a:latin typeface="Arial Nova Light" panose="020B0304020202020204" pitchFamily="34" charset="0"/>
              </a:rPr>
              <a:t> </a:t>
            </a:r>
            <a:r>
              <a:rPr lang="hu-HU" sz="2900" dirty="0" err="1">
                <a:latin typeface="Arial Nova Light" panose="020B0304020202020204" pitchFamily="34" charset="0"/>
              </a:rPr>
              <a:t>contextual</a:t>
            </a:r>
            <a:r>
              <a:rPr lang="hu-HU" sz="2900" dirty="0">
                <a:latin typeface="Arial Nova Light" panose="020B0304020202020204" pitchFamily="34" charset="0"/>
              </a:rPr>
              <a:t> </a:t>
            </a:r>
            <a:r>
              <a:rPr lang="hu-HU" sz="2900" dirty="0" err="1">
                <a:latin typeface="Arial Nova Light" panose="020B0304020202020204" pitchFamily="34" charset="0"/>
              </a:rPr>
              <a:t>factors</a:t>
            </a:r>
            <a:r>
              <a:rPr lang="hu-HU" sz="2900" dirty="0">
                <a:latin typeface="Arial Nova Light" panose="020B0304020202020204" pitchFamily="34" charset="0"/>
              </a:rPr>
              <a:t> </a:t>
            </a:r>
            <a:r>
              <a:rPr lang="hu-HU" sz="2900" dirty="0" err="1">
                <a:latin typeface="Arial Nova Light" panose="020B0304020202020204" pitchFamily="34" charset="0"/>
              </a:rPr>
              <a:t>influence</a:t>
            </a:r>
            <a:r>
              <a:rPr lang="hu-HU" sz="2900" dirty="0">
                <a:latin typeface="Arial Nova Light" panose="020B0304020202020204" pitchFamily="34" charset="0"/>
              </a:rPr>
              <a:t> </a:t>
            </a:r>
            <a:r>
              <a:rPr lang="hu-HU" sz="2900" dirty="0" err="1">
                <a:latin typeface="Arial Nova Light" panose="020B0304020202020204" pitchFamily="34" charset="0"/>
              </a:rPr>
              <a:t>the</a:t>
            </a:r>
            <a:r>
              <a:rPr lang="hu-HU" sz="2900" dirty="0">
                <a:latin typeface="Arial Nova Light" panose="020B0304020202020204" pitchFamily="34" charset="0"/>
              </a:rPr>
              <a:t> </a:t>
            </a:r>
            <a:r>
              <a:rPr lang="hu-HU" sz="2900" dirty="0" err="1">
                <a:latin typeface="Arial Nova Light" panose="020B0304020202020204" pitchFamily="34" charset="0"/>
              </a:rPr>
              <a:t>identity</a:t>
            </a:r>
            <a:r>
              <a:rPr lang="hu-HU" sz="2900" dirty="0">
                <a:latin typeface="Arial Nova Light" panose="020B0304020202020204" pitchFamily="34" charset="0"/>
              </a:rPr>
              <a:t> </a:t>
            </a:r>
            <a:r>
              <a:rPr lang="hu-HU" sz="2900" dirty="0" err="1">
                <a:latin typeface="Arial Nova Light" panose="020B0304020202020204" pitchFamily="34" charset="0"/>
              </a:rPr>
              <a:t>construction</a:t>
            </a:r>
            <a:r>
              <a:rPr lang="hu-HU" sz="2900" dirty="0">
                <a:latin typeface="Arial Nova Light" panose="020B0304020202020204" pitchFamily="34" charset="0"/>
              </a:rPr>
              <a:t> of </a:t>
            </a:r>
            <a:r>
              <a:rPr lang="hu-HU" sz="2900" dirty="0" err="1">
                <a:latin typeface="Arial Nova Light" panose="020B0304020202020204" pitchFamily="34" charset="0"/>
              </a:rPr>
              <a:t>school-basedx</a:t>
            </a:r>
            <a:r>
              <a:rPr lang="hu-HU" sz="2900" dirty="0">
                <a:latin typeface="Arial Nova Light" panose="020B0304020202020204" pitchFamily="34" charset="0"/>
              </a:rPr>
              <a:t> </a:t>
            </a:r>
            <a:r>
              <a:rPr lang="hu-HU" sz="2900" dirty="0" err="1">
                <a:latin typeface="Arial Nova Light" panose="020B0304020202020204" pitchFamily="34" charset="0"/>
              </a:rPr>
              <a:t>teacher</a:t>
            </a:r>
            <a:r>
              <a:rPr lang="hu-HU" sz="2900" dirty="0">
                <a:latin typeface="Arial Nova Light" panose="020B0304020202020204" pitchFamily="34" charset="0"/>
              </a:rPr>
              <a:t> </a:t>
            </a:r>
            <a:r>
              <a:rPr lang="hu-HU" sz="2900" dirty="0" err="1">
                <a:latin typeface="Arial Nova Light" panose="020B0304020202020204" pitchFamily="34" charset="0"/>
              </a:rPr>
              <a:t>educators</a:t>
            </a:r>
            <a:r>
              <a:rPr lang="hu-HU" sz="2900" dirty="0">
                <a:latin typeface="Arial Nova Light" panose="020B0304020202020204" pitchFamily="34" charset="0"/>
              </a:rPr>
              <a:t>,</a:t>
            </a:r>
            <a:r>
              <a:rPr lang="en-GB" sz="2900" dirty="0">
                <a:latin typeface="Arial Nova Light" panose="020B0304020202020204" pitchFamily="34" charset="0"/>
              </a:rPr>
              <a:t> </a:t>
            </a:r>
            <a:r>
              <a:rPr lang="hu-HU" sz="2900" dirty="0">
                <a:latin typeface="Arial Nova Light" panose="020B0304020202020204" pitchFamily="34" charset="0"/>
              </a:rPr>
              <a:t>(and </a:t>
            </a:r>
            <a:r>
              <a:rPr lang="hu-HU" sz="2900" dirty="0" err="1">
                <a:latin typeface="Arial Nova Light" panose="020B0304020202020204" pitchFamily="34" charset="0"/>
              </a:rPr>
              <a:t>how</a:t>
            </a:r>
            <a:r>
              <a:rPr lang="hu-HU" sz="2900" dirty="0">
                <a:latin typeface="Arial Nova Light" panose="020B0304020202020204" pitchFamily="34" charset="0"/>
              </a:rPr>
              <a:t> </a:t>
            </a:r>
            <a:r>
              <a:rPr lang="hu-HU" sz="2900" dirty="0" err="1">
                <a:latin typeface="Arial Nova Light" panose="020B0304020202020204" pitchFamily="34" charset="0"/>
              </a:rPr>
              <a:t>do</a:t>
            </a:r>
            <a:r>
              <a:rPr lang="hu-HU" sz="2900" dirty="0">
                <a:latin typeface="Arial Nova Light" panose="020B0304020202020204" pitchFamily="34" charset="0"/>
              </a:rPr>
              <a:t> </a:t>
            </a:r>
            <a:r>
              <a:rPr lang="hu-HU" sz="2900" dirty="0" err="1">
                <a:latin typeface="Arial Nova Light" panose="020B0304020202020204" pitchFamily="34" charset="0"/>
              </a:rPr>
              <a:t>they</a:t>
            </a:r>
            <a:r>
              <a:rPr lang="hu-HU" sz="2900" dirty="0">
                <a:latin typeface="Arial Nova Light" panose="020B0304020202020204" pitchFamily="34" charset="0"/>
              </a:rPr>
              <a:t> </a:t>
            </a:r>
            <a:r>
              <a:rPr lang="hu-HU" sz="2900" dirty="0" err="1">
                <a:latin typeface="Arial Nova Light" panose="020B0304020202020204" pitchFamily="34" charset="0"/>
              </a:rPr>
              <a:t>do</a:t>
            </a:r>
            <a:r>
              <a:rPr lang="hu-HU" sz="2900" dirty="0">
                <a:latin typeface="Arial Nova Light" panose="020B0304020202020204" pitchFamily="34" charset="0"/>
              </a:rPr>
              <a:t> </a:t>
            </a:r>
            <a:r>
              <a:rPr lang="hu-HU" sz="2900" dirty="0" err="1">
                <a:latin typeface="Arial Nova Light" panose="020B0304020202020204" pitchFamily="34" charset="0"/>
              </a:rPr>
              <a:t>so</a:t>
            </a:r>
            <a:r>
              <a:rPr lang="hu-HU" sz="2900" dirty="0">
                <a:latin typeface="Arial Nova Light" panose="020B0304020202020204" pitchFamily="34" charset="0"/>
              </a:rPr>
              <a:t>)?</a:t>
            </a:r>
          </a:p>
        </p:txBody>
      </p:sp>
      <p:pic>
        <p:nvPicPr>
          <p:cNvPr id="8" name="Kép 7" descr="A képen fekete, sötétség, képernyőkép látható&#10;&#10;Előfordulhat, hogy az AI által létrehozott tartalom helytelen.">
            <a:extLst>
              <a:ext uri="{FF2B5EF4-FFF2-40B4-BE49-F238E27FC236}">
                <a16:creationId xmlns:a16="http://schemas.microsoft.com/office/drawing/2014/main" id="{81768CBA-990C-1035-8D60-24237CEF82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9" name="Téglalap 8">
            <a:extLst>
              <a:ext uri="{FF2B5EF4-FFF2-40B4-BE49-F238E27FC236}">
                <a16:creationId xmlns:a16="http://schemas.microsoft.com/office/drawing/2014/main" id="{60E1ACF6-EF12-C406-3328-620B2493C185}"/>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638388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descr="A képen vázlat, Vonalas grafika, vonalrajz látható&#10;&#10;Előfordulhat, hogy az AI által létrehozott tartalom helytelen.">
            <a:extLst>
              <a:ext uri="{FF2B5EF4-FFF2-40B4-BE49-F238E27FC236}">
                <a16:creationId xmlns:a16="http://schemas.microsoft.com/office/drawing/2014/main" id="{1CD7D80E-6E36-3C2A-5E86-8BCEB56A0087}"/>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3053991" y="1335539"/>
            <a:ext cx="5610395" cy="3740263"/>
          </a:xfrm>
          <a:prstGeom prst="rect">
            <a:avLst/>
          </a:prstGeom>
        </p:spPr>
      </p:pic>
      <p:grpSp>
        <p:nvGrpSpPr>
          <p:cNvPr id="5" name="Group 5">
            <a:extLst>
              <a:ext uri="{FF2B5EF4-FFF2-40B4-BE49-F238E27FC236}">
                <a16:creationId xmlns:a16="http://schemas.microsoft.com/office/drawing/2014/main" id="{C5DF4109-2B2D-358E-12AC-5E53E2B52C68}"/>
              </a:ext>
            </a:extLst>
          </p:cNvPr>
          <p:cNvGrpSpPr/>
          <p:nvPr/>
        </p:nvGrpSpPr>
        <p:grpSpPr>
          <a:xfrm>
            <a:off x="4851282" y="2690157"/>
            <a:ext cx="872791" cy="605674"/>
            <a:chOff x="2770876" y="2140200"/>
            <a:chExt cx="872791" cy="605674"/>
          </a:xfrm>
        </p:grpSpPr>
        <p:sp>
          <p:nvSpPr>
            <p:cNvPr id="6" name="Rounded Rectangle 1">
              <a:extLst>
                <a:ext uri="{FF2B5EF4-FFF2-40B4-BE49-F238E27FC236}">
                  <a16:creationId xmlns:a16="http://schemas.microsoft.com/office/drawing/2014/main" id="{E74D1D80-D291-4E16-AE10-620CED16D0B9}"/>
                </a:ext>
              </a:extLst>
            </p:cNvPr>
            <p:cNvSpPr/>
            <p:nvPr/>
          </p:nvSpPr>
          <p:spPr>
            <a:xfrm>
              <a:off x="2860164" y="2359605"/>
              <a:ext cx="694858" cy="340699"/>
            </a:xfrm>
            <a:custGeom>
              <a:avLst/>
              <a:gdLst/>
              <a:ahLst/>
              <a:cxnLst/>
              <a:rect l="0" t="0" r="0" b="0"/>
              <a:pathLst>
                <a:path w="694858" h="340699">
                  <a:moveTo>
                    <a:pt x="35161" y="115313"/>
                  </a:moveTo>
                  <a:lnTo>
                    <a:pt x="35826" y="73965"/>
                  </a:lnTo>
                  <a:cubicBezTo>
                    <a:pt x="42167" y="79309"/>
                    <a:pt x="45653" y="82247"/>
                    <a:pt x="49135" y="85181"/>
                  </a:cubicBezTo>
                  <a:cubicBezTo>
                    <a:pt x="52626" y="88123"/>
                    <a:pt x="56114" y="91061"/>
                    <a:pt x="62472" y="96420"/>
                  </a:cubicBezTo>
                  <a:close/>
                  <a:moveTo>
                    <a:pt x="0" y="31688"/>
                  </a:moveTo>
                  <a:lnTo>
                    <a:pt x="0" y="3999"/>
                  </a:lnTo>
                  <a:lnTo>
                    <a:pt x="3030" y="16964"/>
                  </a:lnTo>
                  <a:lnTo>
                    <a:pt x="6060" y="29928"/>
                  </a:lnTo>
                  <a:close/>
                  <a:moveTo>
                    <a:pt x="694858" y="27329"/>
                  </a:moveTo>
                  <a:lnTo>
                    <a:pt x="689996" y="25991"/>
                  </a:lnTo>
                  <a:cubicBezTo>
                    <a:pt x="691155" y="19797"/>
                    <a:pt x="691791" y="16396"/>
                    <a:pt x="692427" y="12995"/>
                  </a:cubicBezTo>
                  <a:lnTo>
                    <a:pt x="694858" y="0"/>
                  </a:lnTo>
                  <a:close/>
                  <a:moveTo>
                    <a:pt x="554551" y="307154"/>
                  </a:moveTo>
                  <a:lnTo>
                    <a:pt x="554551" y="188991"/>
                  </a:lnTo>
                  <a:lnTo>
                    <a:pt x="533313" y="143602"/>
                  </a:lnTo>
                  <a:cubicBezTo>
                    <a:pt x="547250" y="138420"/>
                    <a:pt x="552419" y="136498"/>
                    <a:pt x="561051" y="133287"/>
                  </a:cubicBezTo>
                  <a:lnTo>
                    <a:pt x="562102" y="132895"/>
                  </a:lnTo>
                  <a:lnTo>
                    <a:pt x="575225" y="128015"/>
                  </a:lnTo>
                  <a:lnTo>
                    <a:pt x="575225" y="299465"/>
                  </a:lnTo>
                  <a:lnTo>
                    <a:pt x="562102" y="304345"/>
                  </a:lnTo>
                  <a:close/>
                  <a:moveTo>
                    <a:pt x="397790" y="340168"/>
                  </a:moveTo>
                  <a:lnTo>
                    <a:pt x="397790" y="168718"/>
                  </a:lnTo>
                  <a:cubicBezTo>
                    <a:pt x="409939" y="167355"/>
                    <a:pt x="416610" y="166606"/>
                    <a:pt x="423280" y="165857"/>
                  </a:cubicBezTo>
                  <a:lnTo>
                    <a:pt x="431447" y="164940"/>
                  </a:lnTo>
                  <a:cubicBezTo>
                    <a:pt x="436016" y="164428"/>
                    <a:pt x="441379" y="163826"/>
                    <a:pt x="448770" y="162996"/>
                  </a:cubicBezTo>
                  <a:lnTo>
                    <a:pt x="448770" y="334446"/>
                  </a:lnTo>
                  <a:cubicBezTo>
                    <a:pt x="436657" y="335805"/>
                    <a:pt x="429990" y="336554"/>
                    <a:pt x="423339" y="337301"/>
                  </a:cubicBezTo>
                  <a:lnTo>
                    <a:pt x="423280" y="337307"/>
                  </a:lnTo>
                  <a:cubicBezTo>
                    <a:pt x="416610" y="338056"/>
                    <a:pt x="409939" y="338805"/>
                    <a:pt x="397790" y="340168"/>
                  </a:cubicBezTo>
                  <a:close/>
                  <a:moveTo>
                    <a:pt x="253550" y="335565"/>
                  </a:moveTo>
                  <a:lnTo>
                    <a:pt x="253550" y="164115"/>
                  </a:lnTo>
                  <a:lnTo>
                    <a:pt x="279165" y="166682"/>
                  </a:lnTo>
                  <a:lnTo>
                    <a:pt x="304779" y="169249"/>
                  </a:lnTo>
                  <a:lnTo>
                    <a:pt x="304779" y="340699"/>
                  </a:lnTo>
                  <a:lnTo>
                    <a:pt x="279165" y="338132"/>
                  </a:lnTo>
                  <a:close/>
                  <a:moveTo>
                    <a:pt x="125515" y="130601"/>
                  </a:moveTo>
                  <a:lnTo>
                    <a:pt x="146825" y="138151"/>
                  </a:lnTo>
                  <a:lnTo>
                    <a:pt x="168134" y="145702"/>
                  </a:lnTo>
                  <a:lnTo>
                    <a:pt x="148993" y="191322"/>
                  </a:lnTo>
                  <a:lnTo>
                    <a:pt x="148993" y="310370"/>
                  </a:lnTo>
                  <a:lnTo>
                    <a:pt x="146825" y="309601"/>
                  </a:lnTo>
                  <a:lnTo>
                    <a:pt x="125515" y="302051"/>
                  </a:lnTo>
                  <a:close/>
                  <a:moveTo>
                    <a:pt x="649464" y="81749"/>
                  </a:moveTo>
                  <a:cubicBezTo>
                    <a:pt x="652817" y="78768"/>
                    <a:pt x="656168" y="75790"/>
                    <a:pt x="662276" y="70361"/>
                  </a:cubicBezTo>
                  <a:lnTo>
                    <a:pt x="662276" y="109991"/>
                  </a:lnTo>
                  <a:lnTo>
                    <a:pt x="636675" y="93116"/>
                  </a:lnTo>
                  <a:cubicBezTo>
                    <a:pt x="642768" y="87699"/>
                    <a:pt x="646117" y="84722"/>
                    <a:pt x="649464" y="81749"/>
                  </a:cubicBezTo>
                  <a:close/>
                  <a:moveTo>
                    <a:pt x="575225" y="299465"/>
                  </a:moveTo>
                  <a:cubicBezTo>
                    <a:pt x="569742" y="301504"/>
                    <a:pt x="565616" y="303038"/>
                    <a:pt x="562102" y="304345"/>
                  </a:cubicBezTo>
                  <a:cubicBezTo>
                    <a:pt x="559326" y="305379"/>
                    <a:pt x="556931" y="306269"/>
                    <a:pt x="554551" y="307154"/>
                  </a:cubicBezTo>
                  <a:moveTo>
                    <a:pt x="423339" y="337301"/>
                  </a:moveTo>
                  <a:cubicBezTo>
                    <a:pt x="423319" y="337303"/>
                    <a:pt x="423300" y="337305"/>
                    <a:pt x="423280" y="337307"/>
                  </a:cubicBezTo>
                  <a:moveTo>
                    <a:pt x="253550" y="335565"/>
                  </a:moveTo>
                  <a:cubicBezTo>
                    <a:pt x="265758" y="336789"/>
                    <a:pt x="272462" y="337461"/>
                    <a:pt x="279165" y="338132"/>
                  </a:cubicBezTo>
                  <a:cubicBezTo>
                    <a:pt x="285868" y="338804"/>
                    <a:pt x="292571" y="339476"/>
                    <a:pt x="304779" y="340699"/>
                  </a:cubicBezTo>
                  <a:moveTo>
                    <a:pt x="148993" y="310370"/>
                  </a:moveTo>
                  <a:cubicBezTo>
                    <a:pt x="148264" y="310111"/>
                    <a:pt x="147545" y="309856"/>
                    <a:pt x="146825" y="309601"/>
                  </a:cubicBezTo>
                  <a:cubicBezTo>
                    <a:pt x="141248" y="307626"/>
                    <a:pt x="135671" y="305649"/>
                    <a:pt x="125515" y="302051"/>
                  </a:cubicBezTo>
                  <a:moveTo>
                    <a:pt x="694858" y="0"/>
                  </a:moveTo>
                  <a:cubicBezTo>
                    <a:pt x="693699" y="6193"/>
                    <a:pt x="693063" y="9594"/>
                    <a:pt x="692427" y="12995"/>
                  </a:cubicBezTo>
                  <a:moveTo>
                    <a:pt x="575225" y="128015"/>
                  </a:moveTo>
                  <a:cubicBezTo>
                    <a:pt x="569742" y="130054"/>
                    <a:pt x="565616" y="131588"/>
                    <a:pt x="562102" y="132895"/>
                  </a:cubicBezTo>
                  <a:cubicBezTo>
                    <a:pt x="561746" y="133029"/>
                    <a:pt x="561395" y="133158"/>
                    <a:pt x="561051" y="133287"/>
                  </a:cubicBezTo>
                  <a:moveTo>
                    <a:pt x="423280" y="165857"/>
                  </a:moveTo>
                  <a:cubicBezTo>
                    <a:pt x="425893" y="165564"/>
                    <a:pt x="428505" y="165271"/>
                    <a:pt x="431447" y="164940"/>
                  </a:cubicBezTo>
                  <a:moveTo>
                    <a:pt x="253550" y="164115"/>
                  </a:moveTo>
                  <a:cubicBezTo>
                    <a:pt x="265758" y="165339"/>
                    <a:pt x="272462" y="166011"/>
                    <a:pt x="279165" y="166682"/>
                  </a:cubicBezTo>
                  <a:cubicBezTo>
                    <a:pt x="285868" y="167354"/>
                    <a:pt x="292571" y="168026"/>
                    <a:pt x="304779" y="169249"/>
                  </a:cubicBezTo>
                  <a:moveTo>
                    <a:pt x="168134" y="145702"/>
                  </a:moveTo>
                  <a:cubicBezTo>
                    <a:pt x="157978" y="142103"/>
                    <a:pt x="152401" y="140127"/>
                    <a:pt x="146825" y="138151"/>
                  </a:cubicBezTo>
                  <a:cubicBezTo>
                    <a:pt x="141248" y="136176"/>
                    <a:pt x="135671" y="134199"/>
                    <a:pt x="125515" y="130601"/>
                  </a:cubicBezTo>
                  <a:moveTo>
                    <a:pt x="6060" y="29928"/>
                  </a:moveTo>
                  <a:cubicBezTo>
                    <a:pt x="4616" y="23749"/>
                    <a:pt x="3824" y="20356"/>
                    <a:pt x="3030" y="16964"/>
                  </a:cubicBezTo>
                  <a:cubicBezTo>
                    <a:pt x="2237" y="13571"/>
                    <a:pt x="1443" y="10178"/>
                    <a:pt x="0" y="3999"/>
                  </a:cubicBezTo>
                </a:path>
              </a:pathLst>
            </a:custGeom>
            <a:noFill/>
            <a:ln w="7143">
              <a:solidFill>
                <a:srgbClr val="484848"/>
              </a:solidFill>
            </a:ln>
          </p:spPr>
          <p:txBody>
            <a:bodyPr rtlCol="0" anchor="ctr"/>
            <a:lstStyle/>
            <a:p>
              <a:pPr algn="ctr"/>
              <a:endParaRPr/>
            </a:p>
          </p:txBody>
        </p:sp>
        <p:sp>
          <p:nvSpPr>
            <p:cNvPr id="7" name="Rounded Rectangle 2">
              <a:extLst>
                <a:ext uri="{FF2B5EF4-FFF2-40B4-BE49-F238E27FC236}">
                  <a16:creationId xmlns:a16="http://schemas.microsoft.com/office/drawing/2014/main" id="{AFCCC11E-FB5D-F7AF-63F4-D5A268044EEB}"/>
                </a:ext>
              </a:extLst>
            </p:cNvPr>
            <p:cNvSpPr/>
            <p:nvPr/>
          </p:nvSpPr>
          <p:spPr>
            <a:xfrm>
              <a:off x="2785573" y="2408082"/>
              <a:ext cx="846312" cy="337792"/>
            </a:xfrm>
            <a:custGeom>
              <a:avLst/>
              <a:gdLst/>
              <a:ahLst/>
              <a:cxnLst/>
              <a:rect l="0" t="0" r="0" b="0"/>
              <a:pathLst>
                <a:path w="846312" h="337792">
                  <a:moveTo>
                    <a:pt x="829673" y="158058"/>
                  </a:moveTo>
                  <a:lnTo>
                    <a:pt x="829673" y="26627"/>
                  </a:lnTo>
                  <a:cubicBezTo>
                    <a:pt x="834298" y="19223"/>
                    <a:pt x="836146" y="16266"/>
                    <a:pt x="837995" y="13309"/>
                  </a:cubicBezTo>
                  <a:cubicBezTo>
                    <a:pt x="839843" y="10354"/>
                    <a:pt x="841690" y="7397"/>
                    <a:pt x="846312" y="0"/>
                  </a:cubicBezTo>
                  <a:lnTo>
                    <a:pt x="846312" y="85724"/>
                  </a:lnTo>
                  <a:lnTo>
                    <a:pt x="846312" y="110377"/>
                  </a:lnTo>
                  <a:lnTo>
                    <a:pt x="846312" y="164607"/>
                  </a:lnTo>
                  <a:close/>
                  <a:moveTo>
                    <a:pt x="578410" y="152153"/>
                  </a:moveTo>
                  <a:lnTo>
                    <a:pt x="629147" y="140514"/>
                  </a:lnTo>
                  <a:lnTo>
                    <a:pt x="629147" y="258678"/>
                  </a:lnTo>
                  <a:lnTo>
                    <a:pt x="629147" y="311964"/>
                  </a:lnTo>
                  <a:lnTo>
                    <a:pt x="578410" y="323603"/>
                  </a:lnTo>
                  <a:close/>
                  <a:moveTo>
                    <a:pt x="399014" y="166342"/>
                  </a:moveTo>
                  <a:lnTo>
                    <a:pt x="454837" y="166022"/>
                  </a:lnTo>
                  <a:lnTo>
                    <a:pt x="454837" y="337472"/>
                  </a:lnTo>
                  <a:lnTo>
                    <a:pt x="399014" y="337792"/>
                  </a:lnTo>
                  <a:close/>
                  <a:moveTo>
                    <a:pt x="223588" y="261893"/>
                  </a:moveTo>
                  <a:lnTo>
                    <a:pt x="223588" y="142845"/>
                  </a:lnTo>
                  <a:lnTo>
                    <a:pt x="274848" y="153896"/>
                  </a:lnTo>
                  <a:lnTo>
                    <a:pt x="274848" y="325346"/>
                  </a:lnTo>
                  <a:lnTo>
                    <a:pt x="223588" y="314295"/>
                  </a:lnTo>
                  <a:close/>
                  <a:moveTo>
                    <a:pt x="82444" y="183677"/>
                  </a:moveTo>
                  <a:lnTo>
                    <a:pt x="82444" y="85729"/>
                  </a:lnTo>
                  <a:lnTo>
                    <a:pt x="101362" y="95986"/>
                  </a:lnTo>
                  <a:lnTo>
                    <a:pt x="120280" y="106242"/>
                  </a:lnTo>
                  <a:lnTo>
                    <a:pt x="120280" y="180523"/>
                  </a:lnTo>
                  <a:close/>
                  <a:moveTo>
                    <a:pt x="756154" y="88298"/>
                  </a:moveTo>
                  <a:lnTo>
                    <a:pt x="767622" y="81786"/>
                  </a:lnTo>
                  <a:lnTo>
                    <a:pt x="767622" y="194906"/>
                  </a:lnTo>
                  <a:lnTo>
                    <a:pt x="767622" y="232399"/>
                  </a:lnTo>
                  <a:lnTo>
                    <a:pt x="730744" y="231885"/>
                  </a:lnTo>
                  <a:lnTo>
                    <a:pt x="730744" y="102729"/>
                  </a:lnTo>
                  <a:cubicBezTo>
                    <a:pt x="746126" y="93992"/>
                    <a:pt x="747643" y="93130"/>
                    <a:pt x="756110" y="88323"/>
                  </a:cubicBezTo>
                  <a:close/>
                  <a:moveTo>
                    <a:pt x="7556" y="16052"/>
                  </a:moveTo>
                  <a:cubicBezTo>
                    <a:pt x="10172" y="19923"/>
                    <a:pt x="11779" y="22300"/>
                    <a:pt x="17863" y="31300"/>
                  </a:cubicBezTo>
                  <a:lnTo>
                    <a:pt x="17863" y="106535"/>
                  </a:lnTo>
                  <a:lnTo>
                    <a:pt x="0" y="114683"/>
                  </a:lnTo>
                  <a:lnTo>
                    <a:pt x="0" y="4872"/>
                  </a:lnTo>
                  <a:close/>
                  <a:moveTo>
                    <a:pt x="756110" y="88323"/>
                  </a:moveTo>
                  <a:cubicBezTo>
                    <a:pt x="756125" y="88314"/>
                    <a:pt x="756140" y="88307"/>
                    <a:pt x="756154" y="88298"/>
                  </a:cubicBezTo>
                  <a:moveTo>
                    <a:pt x="82444" y="85729"/>
                  </a:moveTo>
                  <a:cubicBezTo>
                    <a:pt x="92960" y="91429"/>
                    <a:pt x="97161" y="93707"/>
                    <a:pt x="101362" y="95986"/>
                  </a:cubicBezTo>
                  <a:cubicBezTo>
                    <a:pt x="105563" y="98263"/>
                    <a:pt x="109765" y="100542"/>
                    <a:pt x="120280" y="106242"/>
                  </a:cubicBezTo>
                  <a:moveTo>
                    <a:pt x="7556" y="16052"/>
                  </a:moveTo>
                  <a:cubicBezTo>
                    <a:pt x="5902" y="13605"/>
                    <a:pt x="3846" y="10562"/>
                    <a:pt x="0" y="4872"/>
                  </a:cubicBezTo>
                </a:path>
              </a:pathLst>
            </a:custGeom>
            <a:noFill/>
            <a:ln w="7143">
              <a:solidFill>
                <a:srgbClr val="484848"/>
              </a:solidFill>
            </a:ln>
          </p:spPr>
          <p:txBody>
            <a:bodyPr rtlCol="0" anchor="ctr"/>
            <a:lstStyle/>
            <a:p>
              <a:pPr algn="ctr"/>
              <a:endParaRPr/>
            </a:p>
          </p:txBody>
        </p:sp>
        <p:sp>
          <p:nvSpPr>
            <p:cNvPr id="8" name="Rounded Rectangle 3">
              <a:extLst>
                <a:ext uri="{FF2B5EF4-FFF2-40B4-BE49-F238E27FC236}">
                  <a16:creationId xmlns:a16="http://schemas.microsoft.com/office/drawing/2014/main" id="{A8878FA6-0794-A7DE-A8BC-B8BC28CCC1B0}"/>
                </a:ext>
              </a:extLst>
            </p:cNvPr>
            <p:cNvSpPr/>
            <p:nvPr/>
          </p:nvSpPr>
          <p:spPr>
            <a:xfrm>
              <a:off x="2770876" y="2186886"/>
              <a:ext cx="872791" cy="558987"/>
            </a:xfrm>
            <a:custGeom>
              <a:avLst/>
              <a:gdLst/>
              <a:ahLst/>
              <a:cxnLst/>
              <a:rect l="0" t="0" r="0" b="0"/>
              <a:pathLst>
                <a:path w="872791" h="558987">
                  <a:moveTo>
                    <a:pt x="872791" y="329640"/>
                  </a:moveTo>
                  <a:lnTo>
                    <a:pt x="861007" y="331570"/>
                  </a:lnTo>
                  <a:lnTo>
                    <a:pt x="861007" y="221194"/>
                  </a:lnTo>
                  <a:lnTo>
                    <a:pt x="784148" y="200046"/>
                  </a:lnTo>
                  <a:lnTo>
                    <a:pt x="784148" y="172717"/>
                  </a:lnTo>
                  <a:lnTo>
                    <a:pt x="872791" y="158190"/>
                  </a:lnTo>
                  <a:close/>
                  <a:moveTo>
                    <a:pt x="825792" y="128767"/>
                  </a:moveTo>
                  <a:lnTo>
                    <a:pt x="773357" y="126548"/>
                  </a:lnTo>
                  <a:cubicBezTo>
                    <a:pt x="769373" y="120655"/>
                    <a:pt x="767186" y="117418"/>
                    <a:pt x="764999" y="114181"/>
                  </a:cubicBezTo>
                  <a:cubicBezTo>
                    <a:pt x="762812" y="110946"/>
                    <a:pt x="760625" y="107709"/>
                    <a:pt x="756641" y="101815"/>
                  </a:cubicBezTo>
                  <a:lnTo>
                    <a:pt x="825792" y="70530"/>
                  </a:lnTo>
                  <a:close/>
                  <a:moveTo>
                    <a:pt x="709202" y="61831"/>
                  </a:moveTo>
                  <a:lnTo>
                    <a:pt x="691500" y="52232"/>
                  </a:lnTo>
                  <a:lnTo>
                    <a:pt x="673798" y="42632"/>
                  </a:lnTo>
                  <a:lnTo>
                    <a:pt x="711502" y="0"/>
                  </a:lnTo>
                  <a:close/>
                  <a:moveTo>
                    <a:pt x="153938" y="64166"/>
                  </a:moveTo>
                  <a:lnTo>
                    <a:pt x="153938" y="3207"/>
                  </a:lnTo>
                  <a:lnTo>
                    <a:pt x="193597" y="45394"/>
                  </a:lnTo>
                  <a:lnTo>
                    <a:pt x="159084" y="64992"/>
                  </a:lnTo>
                  <a:close/>
                  <a:moveTo>
                    <a:pt x="97937" y="130431"/>
                  </a:moveTo>
                  <a:lnTo>
                    <a:pt x="42928" y="133398"/>
                  </a:lnTo>
                  <a:lnTo>
                    <a:pt x="42928" y="75031"/>
                  </a:lnTo>
                  <a:lnTo>
                    <a:pt x="113505" y="105512"/>
                  </a:lnTo>
                  <a:lnTo>
                    <a:pt x="109665" y="111657"/>
                  </a:lnTo>
                  <a:lnTo>
                    <a:pt x="109631" y="111712"/>
                  </a:lnTo>
                  <a:cubicBezTo>
                    <a:pt x="105493" y="118333"/>
                    <a:pt x="103814" y="121018"/>
                    <a:pt x="97937" y="130431"/>
                  </a:cubicBezTo>
                  <a:close/>
                  <a:moveTo>
                    <a:pt x="89291" y="204405"/>
                  </a:moveTo>
                  <a:lnTo>
                    <a:pt x="14695" y="226066"/>
                  </a:lnTo>
                  <a:lnTo>
                    <a:pt x="14695" y="335841"/>
                  </a:lnTo>
                  <a:lnTo>
                    <a:pt x="13005" y="336630"/>
                  </a:lnTo>
                  <a:lnTo>
                    <a:pt x="0" y="334663"/>
                  </a:lnTo>
                  <a:lnTo>
                    <a:pt x="0" y="163213"/>
                  </a:lnTo>
                  <a:lnTo>
                    <a:pt x="89291" y="176717"/>
                  </a:lnTo>
                  <a:close/>
                  <a:moveTo>
                    <a:pt x="124451" y="288031"/>
                  </a:moveTo>
                  <a:lnTo>
                    <a:pt x="97140" y="306923"/>
                  </a:lnTo>
                  <a:lnTo>
                    <a:pt x="97140" y="404841"/>
                  </a:lnTo>
                  <a:lnTo>
                    <a:pt x="88142" y="405677"/>
                  </a:lnTo>
                  <a:lnTo>
                    <a:pt x="88142" y="336643"/>
                  </a:lnTo>
                  <a:lnTo>
                    <a:pt x="44195" y="322446"/>
                  </a:lnTo>
                  <a:lnTo>
                    <a:pt x="32558" y="327789"/>
                  </a:lnTo>
                  <a:lnTo>
                    <a:pt x="32558" y="252494"/>
                  </a:lnTo>
                  <a:lnTo>
                    <a:pt x="125117" y="246683"/>
                  </a:lnTo>
                  <a:close/>
                  <a:moveTo>
                    <a:pt x="664516" y="300732"/>
                  </a:moveTo>
                  <a:lnTo>
                    <a:pt x="745439" y="323924"/>
                  </a:lnTo>
                  <a:lnTo>
                    <a:pt x="745439" y="453092"/>
                  </a:lnTo>
                  <a:lnTo>
                    <a:pt x="707994" y="452572"/>
                  </a:lnTo>
                  <a:lnTo>
                    <a:pt x="693540" y="474689"/>
                  </a:lnTo>
                  <a:lnTo>
                    <a:pt x="693540" y="480501"/>
                  </a:lnTo>
                  <a:lnTo>
                    <a:pt x="664516" y="472182"/>
                  </a:lnTo>
                  <a:close/>
                  <a:moveTo>
                    <a:pt x="538061" y="335714"/>
                  </a:moveTo>
                  <a:lnTo>
                    <a:pt x="593106" y="373347"/>
                  </a:lnTo>
                  <a:lnTo>
                    <a:pt x="593106" y="544797"/>
                  </a:lnTo>
                  <a:lnTo>
                    <a:pt x="538061" y="507164"/>
                  </a:lnTo>
                  <a:close/>
                  <a:moveTo>
                    <a:pt x="469533" y="387216"/>
                  </a:moveTo>
                  <a:lnTo>
                    <a:pt x="487081" y="341436"/>
                  </a:lnTo>
                  <a:lnTo>
                    <a:pt x="487081" y="512886"/>
                  </a:lnTo>
                  <a:lnTo>
                    <a:pt x="469533" y="558666"/>
                  </a:lnTo>
                  <a:close/>
                  <a:moveTo>
                    <a:pt x="394071" y="341967"/>
                  </a:moveTo>
                  <a:lnTo>
                    <a:pt x="413710" y="387537"/>
                  </a:lnTo>
                  <a:lnTo>
                    <a:pt x="413710" y="558987"/>
                  </a:lnTo>
                  <a:lnTo>
                    <a:pt x="394071" y="513417"/>
                  </a:lnTo>
                  <a:close/>
                  <a:moveTo>
                    <a:pt x="289543" y="375090"/>
                  </a:moveTo>
                  <a:lnTo>
                    <a:pt x="342840" y="336833"/>
                  </a:lnTo>
                  <a:lnTo>
                    <a:pt x="342840" y="508283"/>
                  </a:lnTo>
                  <a:lnTo>
                    <a:pt x="289543" y="546540"/>
                  </a:lnTo>
                  <a:close/>
                  <a:moveTo>
                    <a:pt x="751566" y="243078"/>
                  </a:moveTo>
                  <a:lnTo>
                    <a:pt x="844369" y="247820"/>
                  </a:lnTo>
                  <a:lnTo>
                    <a:pt x="844369" y="379386"/>
                  </a:lnTo>
                  <a:lnTo>
                    <a:pt x="836972" y="376558"/>
                  </a:lnTo>
                  <a:lnTo>
                    <a:pt x="799244" y="390180"/>
                  </a:lnTo>
                  <a:lnTo>
                    <a:pt x="799244" y="416965"/>
                  </a:lnTo>
                  <a:lnTo>
                    <a:pt x="782318" y="416100"/>
                  </a:lnTo>
                  <a:lnTo>
                    <a:pt x="782318" y="302980"/>
                  </a:lnTo>
                  <a:lnTo>
                    <a:pt x="751566" y="282708"/>
                  </a:lnTo>
                  <a:close/>
                  <a:moveTo>
                    <a:pt x="607851" y="170569"/>
                  </a:moveTo>
                  <a:cubicBezTo>
                    <a:pt x="607851" y="204690"/>
                    <a:pt x="567847" y="234148"/>
                    <a:pt x="509974" y="247893"/>
                  </a:cubicBezTo>
                  <a:cubicBezTo>
                    <a:pt x="487679" y="242598"/>
                    <a:pt x="462734" y="239635"/>
                    <a:pt x="436403" y="239635"/>
                  </a:cubicBezTo>
                  <a:cubicBezTo>
                    <a:pt x="410070" y="239635"/>
                    <a:pt x="385124" y="242598"/>
                    <a:pt x="362830" y="247893"/>
                  </a:cubicBezTo>
                  <a:cubicBezTo>
                    <a:pt x="304956" y="234149"/>
                    <a:pt x="264951" y="204691"/>
                    <a:pt x="264951" y="170569"/>
                  </a:cubicBezTo>
                  <a:cubicBezTo>
                    <a:pt x="264951" y="123304"/>
                    <a:pt x="341713" y="84987"/>
                    <a:pt x="436401" y="84987"/>
                  </a:cubicBezTo>
                  <a:cubicBezTo>
                    <a:pt x="531089" y="84987"/>
                    <a:pt x="607851" y="123304"/>
                    <a:pt x="607851" y="170569"/>
                  </a:cubicBezTo>
                  <a:close/>
                  <a:moveTo>
                    <a:pt x="134975" y="327437"/>
                  </a:moveTo>
                  <a:lnTo>
                    <a:pt x="214805" y="303318"/>
                  </a:lnTo>
                  <a:lnTo>
                    <a:pt x="214805" y="420489"/>
                  </a:lnTo>
                  <a:lnTo>
                    <a:pt x="192961" y="396941"/>
                  </a:lnTo>
                  <a:lnTo>
                    <a:pt x="134975" y="401759"/>
                  </a:lnTo>
                  <a:close/>
                  <a:moveTo>
                    <a:pt x="214805" y="474768"/>
                  </a:moveTo>
                  <a:lnTo>
                    <a:pt x="214805" y="420489"/>
                  </a:lnTo>
                  <a:moveTo>
                    <a:pt x="109665" y="111657"/>
                  </a:moveTo>
                  <a:cubicBezTo>
                    <a:pt x="109653" y="111675"/>
                    <a:pt x="109642" y="111693"/>
                    <a:pt x="109631" y="111712"/>
                  </a:cubicBezTo>
                  <a:moveTo>
                    <a:pt x="709202" y="61831"/>
                  </a:moveTo>
                  <a:cubicBezTo>
                    <a:pt x="700764" y="57255"/>
                    <a:pt x="696132" y="54743"/>
                    <a:pt x="691500" y="52232"/>
                  </a:cubicBezTo>
                  <a:cubicBezTo>
                    <a:pt x="686868" y="49720"/>
                    <a:pt x="682236" y="47208"/>
                    <a:pt x="673798" y="42632"/>
                  </a:cubicBezTo>
                </a:path>
              </a:pathLst>
            </a:custGeom>
            <a:noFill/>
            <a:ln w="7143">
              <a:solidFill>
                <a:srgbClr val="484848"/>
              </a:solidFill>
            </a:ln>
          </p:spPr>
          <p:txBody>
            <a:bodyPr rtlCol="0" anchor="ctr"/>
            <a:lstStyle/>
            <a:p>
              <a:pPr algn="ctr"/>
              <a:endParaRPr/>
            </a:p>
          </p:txBody>
        </p:sp>
        <p:sp>
          <p:nvSpPr>
            <p:cNvPr id="9" name="Rounded Rectangle 4">
              <a:extLst>
                <a:ext uri="{FF2B5EF4-FFF2-40B4-BE49-F238E27FC236}">
                  <a16:creationId xmlns:a16="http://schemas.microsoft.com/office/drawing/2014/main" id="{CB16E785-AB04-A761-9200-839F5EF99D70}"/>
                </a:ext>
              </a:extLst>
            </p:cNvPr>
            <p:cNvSpPr/>
            <p:nvPr/>
          </p:nvSpPr>
          <p:spPr>
            <a:xfrm>
              <a:off x="2770876" y="2140200"/>
              <a:ext cx="872791" cy="434225"/>
            </a:xfrm>
            <a:custGeom>
              <a:avLst/>
              <a:gdLst/>
              <a:ahLst/>
              <a:cxnLst/>
              <a:rect l="0" t="0" r="0" b="0"/>
              <a:pathLst>
                <a:path w="872791" h="434225">
                  <a:moveTo>
                    <a:pt x="2596" y="196015"/>
                  </a:moveTo>
                  <a:cubicBezTo>
                    <a:pt x="2992" y="193895"/>
                    <a:pt x="5187" y="182123"/>
                    <a:pt x="5187" y="182123"/>
                  </a:cubicBezTo>
                  <a:lnTo>
                    <a:pt x="42928" y="180088"/>
                  </a:lnTo>
                  <a:lnTo>
                    <a:pt x="97937" y="177121"/>
                  </a:lnTo>
                  <a:cubicBezTo>
                    <a:pt x="103814" y="167707"/>
                    <a:pt x="105493" y="165022"/>
                    <a:pt x="109631" y="158400"/>
                  </a:cubicBezTo>
                  <a:cubicBezTo>
                    <a:pt x="109642" y="158382"/>
                    <a:pt x="109653" y="158364"/>
                    <a:pt x="109665" y="158346"/>
                  </a:cubicBezTo>
                  <a:lnTo>
                    <a:pt x="113505" y="152200"/>
                  </a:lnTo>
                  <a:lnTo>
                    <a:pt x="42928" y="121720"/>
                  </a:lnTo>
                  <a:lnTo>
                    <a:pt x="51753" y="113873"/>
                  </a:lnTo>
                  <a:cubicBezTo>
                    <a:pt x="57778" y="108515"/>
                    <a:pt x="59046" y="107388"/>
                    <a:pt x="70281" y="97403"/>
                  </a:cubicBezTo>
                  <a:lnTo>
                    <a:pt x="153938" y="110854"/>
                  </a:lnTo>
                  <a:lnTo>
                    <a:pt x="159084" y="111682"/>
                  </a:lnTo>
                  <a:lnTo>
                    <a:pt x="193597" y="92082"/>
                  </a:lnTo>
                  <a:lnTo>
                    <a:pt x="153938" y="49895"/>
                  </a:lnTo>
                  <a:cubicBezTo>
                    <a:pt x="161931" y="46923"/>
                    <a:pt x="166842" y="45097"/>
                    <a:pt x="170650" y="43681"/>
                  </a:cubicBezTo>
                  <a:cubicBezTo>
                    <a:pt x="178705" y="40686"/>
                    <a:pt x="181824" y="39527"/>
                    <a:pt x="198725" y="33242"/>
                  </a:cubicBezTo>
                  <a:lnTo>
                    <a:pt x="268228" y="64333"/>
                  </a:lnTo>
                  <a:cubicBezTo>
                    <a:pt x="279542" y="61739"/>
                    <a:pt x="285755" y="60314"/>
                    <a:pt x="291968" y="58889"/>
                  </a:cubicBezTo>
                  <a:cubicBezTo>
                    <a:pt x="298181" y="57463"/>
                    <a:pt x="304394" y="56038"/>
                    <a:pt x="315708" y="53443"/>
                  </a:cubicBezTo>
                  <a:lnTo>
                    <a:pt x="313819" y="6840"/>
                  </a:lnTo>
                  <a:cubicBezTo>
                    <a:pt x="328961" y="5142"/>
                    <a:pt x="335010" y="4464"/>
                    <a:pt x="341058" y="3785"/>
                  </a:cubicBezTo>
                  <a:cubicBezTo>
                    <a:pt x="347107" y="3106"/>
                    <a:pt x="353155" y="2426"/>
                    <a:pt x="368292" y="727"/>
                  </a:cubicBezTo>
                  <a:lnTo>
                    <a:pt x="406472" y="43256"/>
                  </a:lnTo>
                  <a:cubicBezTo>
                    <a:pt x="419059" y="43184"/>
                    <a:pt x="425909" y="43145"/>
                    <a:pt x="432820" y="43105"/>
                  </a:cubicBezTo>
                  <a:cubicBezTo>
                    <a:pt x="439582" y="43066"/>
                    <a:pt x="446404" y="43027"/>
                    <a:pt x="458718" y="42956"/>
                  </a:cubicBezTo>
                  <a:lnTo>
                    <a:pt x="494931" y="0"/>
                  </a:lnTo>
                  <a:cubicBezTo>
                    <a:pt x="518017" y="2310"/>
                    <a:pt x="520070" y="2516"/>
                    <a:pt x="532999" y="3812"/>
                  </a:cubicBezTo>
                  <a:cubicBezTo>
                    <a:pt x="537113" y="4225"/>
                    <a:pt x="542328" y="4748"/>
                    <a:pt x="549673" y="5483"/>
                  </a:cubicBezTo>
                  <a:lnTo>
                    <a:pt x="549934" y="52095"/>
                  </a:lnTo>
                  <a:cubicBezTo>
                    <a:pt x="561367" y="54560"/>
                    <a:pt x="567644" y="55912"/>
                    <a:pt x="573921" y="57266"/>
                  </a:cubicBezTo>
                  <a:cubicBezTo>
                    <a:pt x="580197" y="58619"/>
                    <a:pt x="586474" y="59972"/>
                    <a:pt x="597907" y="62437"/>
                  </a:cubicBezTo>
                  <a:lnTo>
                    <a:pt x="665960" y="30555"/>
                  </a:lnTo>
                  <a:cubicBezTo>
                    <a:pt x="678617" y="35037"/>
                    <a:pt x="683674" y="36829"/>
                    <a:pt x="688730" y="38620"/>
                  </a:cubicBezTo>
                  <a:cubicBezTo>
                    <a:pt x="693787" y="40411"/>
                    <a:pt x="698844" y="42204"/>
                    <a:pt x="711502" y="46688"/>
                  </a:cubicBezTo>
                  <a:lnTo>
                    <a:pt x="673798" y="89321"/>
                  </a:lnTo>
                  <a:cubicBezTo>
                    <a:pt x="682236" y="93897"/>
                    <a:pt x="686868" y="96409"/>
                    <a:pt x="691500" y="98920"/>
                  </a:cubicBezTo>
                  <a:cubicBezTo>
                    <a:pt x="696132" y="101432"/>
                    <a:pt x="700764" y="103944"/>
                    <a:pt x="709202" y="108520"/>
                  </a:cubicBezTo>
                  <a:lnTo>
                    <a:pt x="797323" y="93223"/>
                  </a:lnTo>
                  <a:cubicBezTo>
                    <a:pt x="805239" y="99895"/>
                    <a:pt x="808400" y="102559"/>
                    <a:pt x="811563" y="105225"/>
                  </a:cubicBezTo>
                  <a:cubicBezTo>
                    <a:pt x="814722" y="107889"/>
                    <a:pt x="817885" y="110554"/>
                    <a:pt x="825792" y="117219"/>
                  </a:cubicBezTo>
                  <a:lnTo>
                    <a:pt x="756641" y="148504"/>
                  </a:lnTo>
                  <a:cubicBezTo>
                    <a:pt x="760625" y="154398"/>
                    <a:pt x="762812" y="157634"/>
                    <a:pt x="764999" y="160870"/>
                  </a:cubicBezTo>
                  <a:cubicBezTo>
                    <a:pt x="767186" y="164107"/>
                    <a:pt x="769373" y="167343"/>
                    <a:pt x="773357" y="173236"/>
                  </a:cubicBezTo>
                  <a:lnTo>
                    <a:pt x="825792" y="175456"/>
                  </a:lnTo>
                  <a:lnTo>
                    <a:pt x="866313" y="177171"/>
                  </a:lnTo>
                  <a:cubicBezTo>
                    <a:pt x="868115" y="184871"/>
                    <a:pt x="868834" y="187948"/>
                    <a:pt x="869553" y="191024"/>
                  </a:cubicBezTo>
                  <a:cubicBezTo>
                    <a:pt x="870271" y="194101"/>
                    <a:pt x="870990" y="197178"/>
                    <a:pt x="872791" y="204878"/>
                  </a:cubicBezTo>
                  <a:lnTo>
                    <a:pt x="784148" y="219406"/>
                  </a:lnTo>
                  <a:cubicBezTo>
                    <a:pt x="782990" y="225599"/>
                    <a:pt x="782353" y="229001"/>
                    <a:pt x="781718" y="232402"/>
                  </a:cubicBezTo>
                  <a:cubicBezTo>
                    <a:pt x="781082" y="235803"/>
                    <a:pt x="780447" y="239204"/>
                    <a:pt x="779287" y="245398"/>
                  </a:cubicBezTo>
                  <a:lnTo>
                    <a:pt x="784148" y="246735"/>
                  </a:lnTo>
                  <a:lnTo>
                    <a:pt x="861007" y="267883"/>
                  </a:lnTo>
                  <a:cubicBezTo>
                    <a:pt x="856387" y="275280"/>
                    <a:pt x="854538" y="278236"/>
                    <a:pt x="852691" y="281192"/>
                  </a:cubicBezTo>
                  <a:cubicBezTo>
                    <a:pt x="850841" y="284149"/>
                    <a:pt x="848994" y="287105"/>
                    <a:pt x="844369" y="294509"/>
                  </a:cubicBezTo>
                  <a:lnTo>
                    <a:pt x="751566" y="289767"/>
                  </a:lnTo>
                  <a:cubicBezTo>
                    <a:pt x="745458" y="295196"/>
                    <a:pt x="742108" y="298175"/>
                    <a:pt x="738754" y="301155"/>
                  </a:cubicBezTo>
                  <a:cubicBezTo>
                    <a:pt x="735408" y="304129"/>
                    <a:pt x="732059" y="307106"/>
                    <a:pt x="725966" y="312522"/>
                  </a:cubicBezTo>
                  <a:lnTo>
                    <a:pt x="782318" y="349669"/>
                  </a:lnTo>
                  <a:lnTo>
                    <a:pt x="770850" y="356181"/>
                  </a:lnTo>
                  <a:cubicBezTo>
                    <a:pt x="762344" y="361010"/>
                    <a:pt x="760848" y="361860"/>
                    <a:pt x="745439" y="370612"/>
                  </a:cubicBezTo>
                  <a:lnTo>
                    <a:pt x="664516" y="347421"/>
                  </a:lnTo>
                  <a:cubicBezTo>
                    <a:pt x="659032" y="349460"/>
                    <a:pt x="654907" y="350995"/>
                    <a:pt x="651393" y="352302"/>
                  </a:cubicBezTo>
                  <a:cubicBezTo>
                    <a:pt x="651036" y="352435"/>
                    <a:pt x="650687" y="352565"/>
                    <a:pt x="650342" y="352693"/>
                  </a:cubicBezTo>
                  <a:cubicBezTo>
                    <a:pt x="641709" y="355904"/>
                    <a:pt x="636541" y="357826"/>
                    <a:pt x="622604" y="363009"/>
                  </a:cubicBezTo>
                  <a:lnTo>
                    <a:pt x="643842" y="408397"/>
                  </a:lnTo>
                  <a:lnTo>
                    <a:pt x="593106" y="420036"/>
                  </a:lnTo>
                  <a:lnTo>
                    <a:pt x="538061" y="382403"/>
                  </a:lnTo>
                  <a:cubicBezTo>
                    <a:pt x="530671" y="383232"/>
                    <a:pt x="525307" y="383834"/>
                    <a:pt x="520738" y="384347"/>
                  </a:cubicBezTo>
                  <a:cubicBezTo>
                    <a:pt x="517797" y="384677"/>
                    <a:pt x="515184" y="384970"/>
                    <a:pt x="512571" y="385264"/>
                  </a:cubicBezTo>
                  <a:cubicBezTo>
                    <a:pt x="505901" y="386013"/>
                    <a:pt x="499230" y="386761"/>
                    <a:pt x="487081" y="388124"/>
                  </a:cubicBezTo>
                  <a:lnTo>
                    <a:pt x="469533" y="433904"/>
                  </a:lnTo>
                  <a:lnTo>
                    <a:pt x="413710" y="434225"/>
                  </a:lnTo>
                  <a:lnTo>
                    <a:pt x="394071" y="388656"/>
                  </a:lnTo>
                  <a:cubicBezTo>
                    <a:pt x="381862" y="387433"/>
                    <a:pt x="375159" y="386761"/>
                    <a:pt x="368456" y="386089"/>
                  </a:cubicBezTo>
                  <a:cubicBezTo>
                    <a:pt x="361752" y="385417"/>
                    <a:pt x="355050" y="384746"/>
                    <a:pt x="342840" y="383523"/>
                  </a:cubicBezTo>
                  <a:lnTo>
                    <a:pt x="289543" y="421779"/>
                  </a:lnTo>
                  <a:lnTo>
                    <a:pt x="238285" y="410728"/>
                  </a:lnTo>
                  <a:lnTo>
                    <a:pt x="257425" y="365108"/>
                  </a:lnTo>
                  <a:cubicBezTo>
                    <a:pt x="247269" y="361509"/>
                    <a:pt x="241693" y="359533"/>
                    <a:pt x="236116" y="357558"/>
                  </a:cubicBezTo>
                  <a:cubicBezTo>
                    <a:pt x="230539" y="355582"/>
                    <a:pt x="224961" y="353606"/>
                    <a:pt x="214805" y="350007"/>
                  </a:cubicBezTo>
                  <a:lnTo>
                    <a:pt x="134975" y="374125"/>
                  </a:lnTo>
                  <a:cubicBezTo>
                    <a:pt x="124460" y="368425"/>
                    <a:pt x="120259" y="366146"/>
                    <a:pt x="116058" y="363869"/>
                  </a:cubicBezTo>
                  <a:cubicBezTo>
                    <a:pt x="111856" y="361590"/>
                    <a:pt x="107655" y="359312"/>
                    <a:pt x="97140" y="353611"/>
                  </a:cubicBezTo>
                  <a:lnTo>
                    <a:pt x="124451" y="334719"/>
                  </a:lnTo>
                  <a:lnTo>
                    <a:pt x="151762" y="315827"/>
                  </a:lnTo>
                  <a:cubicBezTo>
                    <a:pt x="145404" y="310468"/>
                    <a:pt x="141917" y="307529"/>
                    <a:pt x="138425" y="304587"/>
                  </a:cubicBezTo>
                  <a:cubicBezTo>
                    <a:pt x="134944" y="301653"/>
                    <a:pt x="131458" y="298716"/>
                    <a:pt x="125117" y="293371"/>
                  </a:cubicBezTo>
                  <a:lnTo>
                    <a:pt x="32558" y="299183"/>
                  </a:lnTo>
                  <a:cubicBezTo>
                    <a:pt x="26474" y="290183"/>
                    <a:pt x="24867" y="287806"/>
                    <a:pt x="22252" y="283935"/>
                  </a:cubicBezTo>
                  <a:cubicBezTo>
                    <a:pt x="20598" y="281488"/>
                    <a:pt x="18541" y="278445"/>
                    <a:pt x="14695" y="272755"/>
                  </a:cubicBezTo>
                  <a:lnTo>
                    <a:pt x="89291" y="251095"/>
                  </a:lnTo>
                  <a:lnTo>
                    <a:pt x="95351" y="249334"/>
                  </a:lnTo>
                  <a:cubicBezTo>
                    <a:pt x="93907" y="243156"/>
                    <a:pt x="93114" y="239763"/>
                    <a:pt x="92321" y="236370"/>
                  </a:cubicBezTo>
                  <a:cubicBezTo>
                    <a:pt x="91527" y="232977"/>
                    <a:pt x="90735" y="229584"/>
                    <a:pt x="89291" y="223406"/>
                  </a:cubicBezTo>
                  <a:lnTo>
                    <a:pt x="0" y="209902"/>
                  </a:lnTo>
                  <a:cubicBezTo>
                    <a:pt x="1443" y="202184"/>
                    <a:pt x="2020" y="199100"/>
                    <a:pt x="2596" y="196015"/>
                  </a:cubicBezTo>
                  <a:close/>
                  <a:moveTo>
                    <a:pt x="607840" y="217112"/>
                  </a:moveTo>
                  <a:cubicBezTo>
                    <a:pt x="607840" y="169847"/>
                    <a:pt x="531077" y="131530"/>
                    <a:pt x="436390" y="131530"/>
                  </a:cubicBezTo>
                  <a:cubicBezTo>
                    <a:pt x="341702" y="131530"/>
                    <a:pt x="264940" y="169847"/>
                    <a:pt x="264940" y="217112"/>
                  </a:cubicBezTo>
                  <a:cubicBezTo>
                    <a:pt x="264940" y="264377"/>
                    <a:pt x="341702" y="302694"/>
                    <a:pt x="436390" y="302694"/>
                  </a:cubicBezTo>
                  <a:cubicBezTo>
                    <a:pt x="531077" y="302694"/>
                    <a:pt x="607840" y="264377"/>
                    <a:pt x="607840" y="217112"/>
                  </a:cubicBezTo>
                  <a:close/>
                  <a:moveTo>
                    <a:pt x="109631" y="158400"/>
                  </a:moveTo>
                  <a:lnTo>
                    <a:pt x="109665" y="158346"/>
                  </a:lnTo>
                  <a:moveTo>
                    <a:pt x="709202" y="108520"/>
                  </a:moveTo>
                  <a:lnTo>
                    <a:pt x="691500" y="98920"/>
                  </a:lnTo>
                  <a:lnTo>
                    <a:pt x="673798" y="89321"/>
                  </a:lnTo>
                  <a:moveTo>
                    <a:pt x="784148" y="219406"/>
                  </a:moveTo>
                  <a:lnTo>
                    <a:pt x="781718" y="232402"/>
                  </a:lnTo>
                  <a:moveTo>
                    <a:pt x="650342" y="352693"/>
                  </a:moveTo>
                  <a:lnTo>
                    <a:pt x="651393" y="352302"/>
                  </a:lnTo>
                  <a:lnTo>
                    <a:pt x="664516" y="347421"/>
                  </a:lnTo>
                  <a:moveTo>
                    <a:pt x="520738" y="384347"/>
                  </a:moveTo>
                  <a:lnTo>
                    <a:pt x="512571" y="385264"/>
                  </a:lnTo>
                  <a:moveTo>
                    <a:pt x="342840" y="383523"/>
                  </a:moveTo>
                  <a:lnTo>
                    <a:pt x="368456" y="386089"/>
                  </a:lnTo>
                  <a:lnTo>
                    <a:pt x="394071" y="388656"/>
                  </a:lnTo>
                  <a:moveTo>
                    <a:pt x="214805" y="350007"/>
                  </a:moveTo>
                  <a:lnTo>
                    <a:pt x="236116" y="357558"/>
                  </a:lnTo>
                  <a:lnTo>
                    <a:pt x="257425" y="365108"/>
                  </a:lnTo>
                  <a:moveTo>
                    <a:pt x="97140" y="353611"/>
                  </a:moveTo>
                  <a:lnTo>
                    <a:pt x="116058" y="363869"/>
                  </a:lnTo>
                  <a:lnTo>
                    <a:pt x="134975" y="374125"/>
                  </a:lnTo>
                  <a:moveTo>
                    <a:pt x="22252" y="283935"/>
                  </a:moveTo>
                  <a:lnTo>
                    <a:pt x="14695" y="272755"/>
                  </a:lnTo>
                  <a:moveTo>
                    <a:pt x="89291" y="223406"/>
                  </a:moveTo>
                  <a:lnTo>
                    <a:pt x="92321" y="236370"/>
                  </a:lnTo>
                  <a:lnTo>
                    <a:pt x="95351" y="249334"/>
                  </a:lnTo>
                </a:path>
              </a:pathLst>
            </a:custGeom>
            <a:noFill/>
            <a:ln w="7143">
              <a:solidFill>
                <a:srgbClr val="484848"/>
              </a:solidFill>
            </a:ln>
          </p:spPr>
          <p:txBody>
            <a:bodyPr rtlCol="0" anchor="ctr"/>
            <a:lstStyle/>
            <a:p>
              <a:pPr algn="ctr"/>
              <a:endParaRPr/>
            </a:p>
          </p:txBody>
        </p:sp>
      </p:grpSp>
      <p:grpSp>
        <p:nvGrpSpPr>
          <p:cNvPr id="10" name="Group 9">
            <a:extLst>
              <a:ext uri="{FF2B5EF4-FFF2-40B4-BE49-F238E27FC236}">
                <a16:creationId xmlns:a16="http://schemas.microsoft.com/office/drawing/2014/main" id="{1CFE16AE-B1FC-C81D-1849-F103882AAE72}"/>
              </a:ext>
            </a:extLst>
          </p:cNvPr>
          <p:cNvGrpSpPr/>
          <p:nvPr/>
        </p:nvGrpSpPr>
        <p:grpSpPr>
          <a:xfrm>
            <a:off x="6057633" y="2837290"/>
            <a:ext cx="746118" cy="482684"/>
            <a:chOff x="3977227" y="2287333"/>
            <a:chExt cx="746118" cy="482684"/>
          </a:xfrm>
        </p:grpSpPr>
        <p:sp>
          <p:nvSpPr>
            <p:cNvPr id="11" name="Rounded Rectangle 6">
              <a:extLst>
                <a:ext uri="{FF2B5EF4-FFF2-40B4-BE49-F238E27FC236}">
                  <a16:creationId xmlns:a16="http://schemas.microsoft.com/office/drawing/2014/main" id="{635AF820-7B68-7BFF-84EB-1D1270B5108D}"/>
                </a:ext>
              </a:extLst>
            </p:cNvPr>
            <p:cNvSpPr/>
            <p:nvPr/>
          </p:nvSpPr>
          <p:spPr>
            <a:xfrm>
              <a:off x="3999784" y="2477387"/>
              <a:ext cx="700528" cy="292627"/>
            </a:xfrm>
            <a:custGeom>
              <a:avLst/>
              <a:gdLst/>
              <a:ahLst/>
              <a:cxnLst/>
              <a:rect l="0" t="0" r="0" b="0"/>
              <a:pathLst>
                <a:path w="700528" h="292627">
                  <a:moveTo>
                    <a:pt x="0" y="163141"/>
                  </a:moveTo>
                  <a:lnTo>
                    <a:pt x="0" y="97567"/>
                  </a:lnTo>
                  <a:lnTo>
                    <a:pt x="0" y="57465"/>
                  </a:lnTo>
                  <a:cubicBezTo>
                    <a:pt x="5661" y="63670"/>
                    <a:pt x="8216" y="66471"/>
                    <a:pt x="10741" y="69239"/>
                  </a:cubicBezTo>
                  <a:lnTo>
                    <a:pt x="10811" y="69317"/>
                  </a:lnTo>
                  <a:lnTo>
                    <a:pt x="10873" y="69384"/>
                  </a:lnTo>
                  <a:cubicBezTo>
                    <a:pt x="13402" y="72157"/>
                    <a:pt x="15956" y="74956"/>
                    <a:pt x="21625" y="81170"/>
                  </a:cubicBezTo>
                  <a:lnTo>
                    <a:pt x="21625" y="162858"/>
                  </a:lnTo>
                  <a:close/>
                  <a:moveTo>
                    <a:pt x="129252" y="136990"/>
                  </a:moveTo>
                  <a:lnTo>
                    <a:pt x="129252" y="72354"/>
                  </a:lnTo>
                  <a:cubicBezTo>
                    <a:pt x="139706" y="78386"/>
                    <a:pt x="144233" y="81000"/>
                    <a:pt x="152215" y="85608"/>
                  </a:cubicBezTo>
                  <a:lnTo>
                    <a:pt x="159403" y="89758"/>
                  </a:lnTo>
                  <a:close/>
                  <a:moveTo>
                    <a:pt x="126314" y="255893"/>
                  </a:moveTo>
                  <a:lnTo>
                    <a:pt x="126314" y="186896"/>
                  </a:lnTo>
                  <a:lnTo>
                    <a:pt x="126314" y="141592"/>
                  </a:lnTo>
                  <a:cubicBezTo>
                    <a:pt x="141899" y="146601"/>
                    <a:pt x="145882" y="147881"/>
                    <a:pt x="153852" y="150443"/>
                  </a:cubicBezTo>
                  <a:lnTo>
                    <a:pt x="154102" y="150523"/>
                  </a:lnTo>
                  <a:lnTo>
                    <a:pt x="170205" y="155700"/>
                  </a:lnTo>
                  <a:lnTo>
                    <a:pt x="170205" y="270001"/>
                  </a:lnTo>
                  <a:lnTo>
                    <a:pt x="154102" y="264824"/>
                  </a:lnTo>
                  <a:cubicBezTo>
                    <a:pt x="145963" y="262208"/>
                    <a:pt x="142061" y="260953"/>
                    <a:pt x="126314" y="255893"/>
                  </a:cubicBezTo>
                  <a:close/>
                  <a:moveTo>
                    <a:pt x="251208" y="233568"/>
                  </a:moveTo>
                  <a:lnTo>
                    <a:pt x="251208" y="119267"/>
                  </a:lnTo>
                  <a:lnTo>
                    <a:pt x="273308" y="122518"/>
                  </a:lnTo>
                  <a:lnTo>
                    <a:pt x="295445" y="125774"/>
                  </a:lnTo>
                  <a:lnTo>
                    <a:pt x="295445" y="240075"/>
                  </a:lnTo>
                  <a:lnTo>
                    <a:pt x="273308" y="236819"/>
                  </a:lnTo>
                  <a:close/>
                  <a:moveTo>
                    <a:pt x="404662" y="240140"/>
                  </a:moveTo>
                  <a:lnTo>
                    <a:pt x="404662" y="125839"/>
                  </a:lnTo>
                  <a:lnTo>
                    <a:pt x="405363" y="125737"/>
                  </a:lnTo>
                  <a:cubicBezTo>
                    <a:pt x="424182" y="122994"/>
                    <a:pt x="429788" y="122178"/>
                    <a:pt x="448941" y="119384"/>
                  </a:cubicBezTo>
                  <a:lnTo>
                    <a:pt x="448941" y="233685"/>
                  </a:lnTo>
                  <a:cubicBezTo>
                    <a:pt x="429788" y="236479"/>
                    <a:pt x="424182" y="237295"/>
                    <a:pt x="405363" y="240037"/>
                  </a:cubicBezTo>
                  <a:close/>
                  <a:moveTo>
                    <a:pt x="571182" y="116938"/>
                  </a:moveTo>
                  <a:lnTo>
                    <a:pt x="557432" y="116114"/>
                  </a:lnTo>
                  <a:lnTo>
                    <a:pt x="540924" y="89988"/>
                  </a:lnTo>
                  <a:lnTo>
                    <a:pt x="571182" y="72620"/>
                  </a:lnTo>
                  <a:close/>
                  <a:moveTo>
                    <a:pt x="697654" y="61991"/>
                  </a:moveTo>
                  <a:lnTo>
                    <a:pt x="696910" y="61805"/>
                  </a:lnTo>
                  <a:lnTo>
                    <a:pt x="700528" y="57883"/>
                  </a:lnTo>
                  <a:lnTo>
                    <a:pt x="700528" y="60968"/>
                  </a:lnTo>
                  <a:close/>
                  <a:moveTo>
                    <a:pt x="623346" y="25845"/>
                  </a:moveTo>
                  <a:lnTo>
                    <a:pt x="616714" y="23092"/>
                  </a:lnTo>
                  <a:cubicBezTo>
                    <a:pt x="618334" y="17523"/>
                    <a:pt x="619308" y="14181"/>
                    <a:pt x="620358" y="10580"/>
                  </a:cubicBezTo>
                  <a:cubicBezTo>
                    <a:pt x="621188" y="7734"/>
                    <a:pt x="622065" y="4726"/>
                    <a:pt x="623346" y="327"/>
                  </a:cubicBezTo>
                  <a:close/>
                  <a:moveTo>
                    <a:pt x="77524" y="25455"/>
                  </a:moveTo>
                  <a:lnTo>
                    <a:pt x="77524" y="0"/>
                  </a:lnTo>
                  <a:cubicBezTo>
                    <a:pt x="78947" y="4985"/>
                    <a:pt x="79860" y="8185"/>
                    <a:pt x="80773" y="11386"/>
                  </a:cubicBezTo>
                  <a:cubicBezTo>
                    <a:pt x="81687" y="14586"/>
                    <a:pt x="82600" y="17787"/>
                    <a:pt x="84022" y="22773"/>
                  </a:cubicBezTo>
                  <a:close/>
                  <a:moveTo>
                    <a:pt x="323789" y="292594"/>
                  </a:moveTo>
                  <a:lnTo>
                    <a:pt x="323789" y="178293"/>
                  </a:lnTo>
                  <a:lnTo>
                    <a:pt x="356475" y="178314"/>
                  </a:lnTo>
                  <a:lnTo>
                    <a:pt x="375997" y="178326"/>
                  </a:lnTo>
                  <a:lnTo>
                    <a:pt x="375997" y="292627"/>
                  </a:lnTo>
                  <a:lnTo>
                    <a:pt x="356475" y="292615"/>
                  </a:lnTo>
                  <a:close/>
                  <a:moveTo>
                    <a:pt x="295445" y="240075"/>
                  </a:moveTo>
                  <a:cubicBezTo>
                    <a:pt x="285750" y="238649"/>
                    <a:pt x="279531" y="237735"/>
                    <a:pt x="273308" y="236819"/>
                  </a:cubicBezTo>
                  <a:cubicBezTo>
                    <a:pt x="267097" y="235905"/>
                    <a:pt x="260884" y="234991"/>
                    <a:pt x="251208" y="233568"/>
                  </a:cubicBezTo>
                  <a:moveTo>
                    <a:pt x="154102" y="264824"/>
                  </a:moveTo>
                  <a:cubicBezTo>
                    <a:pt x="157953" y="266062"/>
                    <a:pt x="162752" y="267605"/>
                    <a:pt x="170205" y="270001"/>
                  </a:cubicBezTo>
                  <a:moveTo>
                    <a:pt x="251208" y="119267"/>
                  </a:moveTo>
                  <a:cubicBezTo>
                    <a:pt x="260884" y="120690"/>
                    <a:pt x="267097" y="121604"/>
                    <a:pt x="273308" y="122518"/>
                  </a:cubicBezTo>
                  <a:cubicBezTo>
                    <a:pt x="279531" y="123434"/>
                    <a:pt x="285750" y="124348"/>
                    <a:pt x="295445" y="125774"/>
                  </a:cubicBezTo>
                  <a:moveTo>
                    <a:pt x="153852" y="150443"/>
                  </a:moveTo>
                  <a:cubicBezTo>
                    <a:pt x="153935" y="150470"/>
                    <a:pt x="154018" y="150496"/>
                    <a:pt x="154102" y="150523"/>
                  </a:cubicBezTo>
                  <a:cubicBezTo>
                    <a:pt x="157953" y="151761"/>
                    <a:pt x="162752" y="153304"/>
                    <a:pt x="170205" y="155700"/>
                  </a:cubicBezTo>
                  <a:moveTo>
                    <a:pt x="10873" y="69384"/>
                  </a:moveTo>
                  <a:cubicBezTo>
                    <a:pt x="10852" y="69362"/>
                    <a:pt x="10832" y="69339"/>
                    <a:pt x="10811" y="69317"/>
                  </a:cubicBezTo>
                  <a:cubicBezTo>
                    <a:pt x="10788" y="69290"/>
                    <a:pt x="10764" y="69264"/>
                    <a:pt x="10741" y="69239"/>
                  </a:cubicBezTo>
                </a:path>
              </a:pathLst>
            </a:custGeom>
            <a:noFill/>
            <a:ln w="7143">
              <a:solidFill>
                <a:srgbClr val="484848"/>
              </a:solidFill>
            </a:ln>
          </p:spPr>
          <p:txBody>
            <a:bodyPr rtlCol="0" anchor="ctr"/>
            <a:lstStyle/>
            <a:p>
              <a:pPr algn="ctr"/>
              <a:endParaRPr/>
            </a:p>
          </p:txBody>
        </p:sp>
        <p:sp>
          <p:nvSpPr>
            <p:cNvPr id="12" name="Rounded Rectangle 7">
              <a:extLst>
                <a:ext uri="{FF2B5EF4-FFF2-40B4-BE49-F238E27FC236}">
                  <a16:creationId xmlns:a16="http://schemas.microsoft.com/office/drawing/2014/main" id="{4CF8C7AC-85F5-04EA-FB5C-11BD9ED73987}"/>
                </a:ext>
              </a:extLst>
            </p:cNvPr>
            <p:cNvSpPr/>
            <p:nvPr/>
          </p:nvSpPr>
          <p:spPr>
            <a:xfrm>
              <a:off x="3977227" y="2357403"/>
              <a:ext cx="746118" cy="412614"/>
            </a:xfrm>
            <a:custGeom>
              <a:avLst/>
              <a:gdLst/>
              <a:ahLst/>
              <a:cxnLst/>
              <a:rect l="0" t="0" r="0" b="0"/>
              <a:pathLst>
                <a:path w="746118" h="412614">
                  <a:moveTo>
                    <a:pt x="74252" y="68579"/>
                  </a:moveTo>
                  <a:lnTo>
                    <a:pt x="74252" y="0"/>
                  </a:lnTo>
                  <a:lnTo>
                    <a:pt x="135013" y="45160"/>
                  </a:lnTo>
                  <a:lnTo>
                    <a:pt x="127914" y="52884"/>
                  </a:lnTo>
                  <a:cubicBezTo>
                    <a:pt x="124206" y="56918"/>
                    <a:pt x="121281" y="60100"/>
                    <a:pt x="115790" y="66073"/>
                  </a:cubicBezTo>
                  <a:close/>
                  <a:moveTo>
                    <a:pt x="100085" y="145442"/>
                  </a:moveTo>
                  <a:lnTo>
                    <a:pt x="22560" y="177452"/>
                  </a:lnTo>
                  <a:lnTo>
                    <a:pt x="22560" y="217554"/>
                  </a:lnTo>
                  <a:lnTo>
                    <a:pt x="0" y="212684"/>
                  </a:lnTo>
                  <a:lnTo>
                    <a:pt x="0" y="98383"/>
                  </a:lnTo>
                  <a:lnTo>
                    <a:pt x="100085" y="119987"/>
                  </a:lnTo>
                  <a:close/>
                  <a:moveTo>
                    <a:pt x="151813" y="256233"/>
                  </a:moveTo>
                  <a:lnTo>
                    <a:pt x="148875" y="260836"/>
                  </a:lnTo>
                  <a:lnTo>
                    <a:pt x="148875" y="306140"/>
                  </a:lnTo>
                  <a:lnTo>
                    <a:pt x="115947" y="308836"/>
                  </a:lnTo>
                  <a:lnTo>
                    <a:pt x="115947" y="304178"/>
                  </a:lnTo>
                  <a:lnTo>
                    <a:pt x="101437" y="282075"/>
                  </a:lnTo>
                  <a:lnTo>
                    <a:pt x="44186" y="282857"/>
                  </a:lnTo>
                  <a:lnTo>
                    <a:pt x="44186" y="200413"/>
                  </a:lnTo>
                  <a:lnTo>
                    <a:pt x="151813" y="191598"/>
                  </a:lnTo>
                  <a:close/>
                  <a:moveTo>
                    <a:pt x="192765" y="275687"/>
                  </a:moveTo>
                  <a:lnTo>
                    <a:pt x="273769" y="239254"/>
                  </a:lnTo>
                  <a:lnTo>
                    <a:pt x="273769" y="353555"/>
                  </a:lnTo>
                  <a:lnTo>
                    <a:pt x="192765" y="389988"/>
                  </a:lnTo>
                  <a:close/>
                  <a:moveTo>
                    <a:pt x="318005" y="245762"/>
                  </a:moveTo>
                  <a:lnTo>
                    <a:pt x="346350" y="298281"/>
                  </a:lnTo>
                  <a:lnTo>
                    <a:pt x="346350" y="412582"/>
                  </a:lnTo>
                  <a:lnTo>
                    <a:pt x="318005" y="360063"/>
                  </a:lnTo>
                  <a:close/>
                  <a:moveTo>
                    <a:pt x="398558" y="298313"/>
                  </a:moveTo>
                  <a:lnTo>
                    <a:pt x="427222" y="245826"/>
                  </a:lnTo>
                  <a:lnTo>
                    <a:pt x="427222" y="360127"/>
                  </a:lnTo>
                  <a:lnTo>
                    <a:pt x="398558" y="412614"/>
                  </a:lnTo>
                  <a:close/>
                  <a:moveTo>
                    <a:pt x="547886" y="112515"/>
                  </a:moveTo>
                  <a:cubicBezTo>
                    <a:pt x="547886" y="134480"/>
                    <a:pt x="531308" y="154512"/>
                    <a:pt x="504056" y="169665"/>
                  </a:cubicBezTo>
                  <a:cubicBezTo>
                    <a:pt x="472668" y="152212"/>
                    <a:pt x="427120" y="141233"/>
                    <a:pt x="376436" y="141233"/>
                  </a:cubicBezTo>
                  <a:cubicBezTo>
                    <a:pt x="325752" y="141233"/>
                    <a:pt x="280203" y="152212"/>
                    <a:pt x="248815" y="169665"/>
                  </a:cubicBezTo>
                  <a:cubicBezTo>
                    <a:pt x="221564" y="154512"/>
                    <a:pt x="204986" y="134480"/>
                    <a:pt x="204986" y="112515"/>
                  </a:cubicBezTo>
                  <a:cubicBezTo>
                    <a:pt x="204986" y="65250"/>
                    <a:pt x="281748" y="26932"/>
                    <a:pt x="376436" y="26932"/>
                  </a:cubicBezTo>
                  <a:cubicBezTo>
                    <a:pt x="471123" y="26932"/>
                    <a:pt x="547886" y="65250"/>
                    <a:pt x="547886" y="112515"/>
                  </a:cubicBezTo>
                  <a:close/>
                  <a:moveTo>
                    <a:pt x="471501" y="239371"/>
                  </a:moveTo>
                  <a:lnTo>
                    <a:pt x="521701" y="262063"/>
                  </a:lnTo>
                  <a:lnTo>
                    <a:pt x="521701" y="321060"/>
                  </a:lnTo>
                  <a:lnTo>
                    <a:pt x="508321" y="323178"/>
                  </a:lnTo>
                  <a:lnTo>
                    <a:pt x="508321" y="370322"/>
                  </a:lnTo>
                  <a:lnTo>
                    <a:pt x="471501" y="353672"/>
                  </a:lnTo>
                  <a:close/>
                  <a:moveTo>
                    <a:pt x="602475" y="237394"/>
                  </a:moveTo>
                  <a:lnTo>
                    <a:pt x="593743" y="236855"/>
                  </a:lnTo>
                  <a:lnTo>
                    <a:pt x="593743" y="192607"/>
                  </a:lnTo>
                  <a:lnTo>
                    <a:pt x="602475" y="193341"/>
                  </a:lnTo>
                  <a:close/>
                  <a:moveTo>
                    <a:pt x="746118" y="172615"/>
                  </a:moveTo>
                  <a:lnTo>
                    <a:pt x="723088" y="180939"/>
                  </a:lnTo>
                  <a:lnTo>
                    <a:pt x="723088" y="177870"/>
                  </a:lnTo>
                  <a:lnTo>
                    <a:pt x="645906" y="145832"/>
                  </a:lnTo>
                  <a:lnTo>
                    <a:pt x="645906" y="120315"/>
                  </a:lnTo>
                  <a:lnTo>
                    <a:pt x="746118" y="98832"/>
                  </a:lnTo>
                  <a:close/>
                  <a:moveTo>
                    <a:pt x="672455" y="68965"/>
                  </a:moveTo>
                  <a:lnTo>
                    <a:pt x="630524" y="66384"/>
                  </a:lnTo>
                  <a:lnTo>
                    <a:pt x="622155" y="57211"/>
                  </a:lnTo>
                  <a:cubicBezTo>
                    <a:pt x="619042" y="53800"/>
                    <a:pt x="616215" y="50701"/>
                    <a:pt x="611424" y="45448"/>
                  </a:cubicBezTo>
                  <a:lnTo>
                    <a:pt x="672455" y="358"/>
                  </a:lnTo>
                  <a:close/>
                  <a:moveTo>
                    <a:pt x="346332" y="412582"/>
                  </a:moveTo>
                  <a:lnTo>
                    <a:pt x="346350" y="412582"/>
                  </a:lnTo>
                  <a:moveTo>
                    <a:pt x="427924" y="360024"/>
                  </a:moveTo>
                  <a:lnTo>
                    <a:pt x="427222" y="360127"/>
                  </a:lnTo>
                  <a:moveTo>
                    <a:pt x="346350" y="298281"/>
                  </a:moveTo>
                  <a:lnTo>
                    <a:pt x="346332" y="298282"/>
                  </a:lnTo>
                  <a:moveTo>
                    <a:pt x="127914" y="52884"/>
                  </a:moveTo>
                  <a:cubicBezTo>
                    <a:pt x="129889" y="50735"/>
                    <a:pt x="132086" y="48344"/>
                    <a:pt x="135013" y="45160"/>
                  </a:cubicBezTo>
                  <a:moveTo>
                    <a:pt x="630524" y="66384"/>
                  </a:moveTo>
                  <a:cubicBezTo>
                    <a:pt x="626955" y="62471"/>
                    <a:pt x="624476" y="59754"/>
                    <a:pt x="622155" y="57211"/>
                  </a:cubicBezTo>
                  <a:moveTo>
                    <a:pt x="427222" y="245826"/>
                  </a:moveTo>
                  <a:lnTo>
                    <a:pt x="427924" y="245724"/>
                  </a:lnTo>
                </a:path>
              </a:pathLst>
            </a:custGeom>
            <a:noFill/>
            <a:ln w="7143">
              <a:solidFill>
                <a:srgbClr val="484848"/>
              </a:solidFill>
            </a:ln>
          </p:spPr>
          <p:txBody>
            <a:bodyPr rtlCol="0" anchor="ctr"/>
            <a:lstStyle/>
            <a:p>
              <a:pPr algn="ctr"/>
              <a:endParaRPr/>
            </a:p>
          </p:txBody>
        </p:sp>
        <p:sp>
          <p:nvSpPr>
            <p:cNvPr id="13" name="Rounded Rectangle 8">
              <a:extLst>
                <a:ext uri="{FF2B5EF4-FFF2-40B4-BE49-F238E27FC236}">
                  <a16:creationId xmlns:a16="http://schemas.microsoft.com/office/drawing/2014/main" id="{C75C7852-FA13-FC8D-0D14-C10DA550B07C}"/>
                </a:ext>
              </a:extLst>
            </p:cNvPr>
            <p:cNvSpPr/>
            <p:nvPr/>
          </p:nvSpPr>
          <p:spPr>
            <a:xfrm>
              <a:off x="3977227" y="2287333"/>
              <a:ext cx="746118" cy="368381"/>
            </a:xfrm>
            <a:custGeom>
              <a:avLst/>
              <a:gdLst/>
              <a:ahLst/>
              <a:cxnLst/>
              <a:rect l="0" t="0" r="0" b="0"/>
              <a:pathLst>
                <a:path w="746118" h="368381">
                  <a:moveTo>
                    <a:pt x="379035" y="368369"/>
                  </a:moveTo>
                  <a:cubicBezTo>
                    <a:pt x="369593" y="368364"/>
                    <a:pt x="364833" y="368361"/>
                    <a:pt x="346332" y="368350"/>
                  </a:cubicBezTo>
                  <a:lnTo>
                    <a:pt x="346350" y="368348"/>
                  </a:lnTo>
                  <a:lnTo>
                    <a:pt x="318005" y="315829"/>
                  </a:lnTo>
                  <a:cubicBezTo>
                    <a:pt x="308310" y="314404"/>
                    <a:pt x="302092" y="313489"/>
                    <a:pt x="295868" y="312573"/>
                  </a:cubicBezTo>
                  <a:cubicBezTo>
                    <a:pt x="289658" y="311659"/>
                    <a:pt x="283443" y="310745"/>
                    <a:pt x="273769" y="309322"/>
                  </a:cubicBezTo>
                  <a:lnTo>
                    <a:pt x="192765" y="345755"/>
                  </a:lnTo>
                  <a:cubicBezTo>
                    <a:pt x="185313" y="343360"/>
                    <a:pt x="180513" y="341817"/>
                    <a:pt x="176663" y="340579"/>
                  </a:cubicBezTo>
                  <a:cubicBezTo>
                    <a:pt x="176579" y="340552"/>
                    <a:pt x="176496" y="340525"/>
                    <a:pt x="176413" y="340498"/>
                  </a:cubicBezTo>
                  <a:cubicBezTo>
                    <a:pt x="168443" y="337936"/>
                    <a:pt x="164460" y="336656"/>
                    <a:pt x="148875" y="331648"/>
                  </a:cubicBezTo>
                  <a:lnTo>
                    <a:pt x="151813" y="327045"/>
                  </a:lnTo>
                  <a:lnTo>
                    <a:pt x="181964" y="279814"/>
                  </a:lnTo>
                  <a:lnTo>
                    <a:pt x="174775" y="275663"/>
                  </a:lnTo>
                  <a:cubicBezTo>
                    <a:pt x="166794" y="271055"/>
                    <a:pt x="162267" y="268442"/>
                    <a:pt x="151813" y="262410"/>
                  </a:cubicBezTo>
                  <a:lnTo>
                    <a:pt x="44186" y="271226"/>
                  </a:lnTo>
                  <a:cubicBezTo>
                    <a:pt x="38516" y="265012"/>
                    <a:pt x="35963" y="262212"/>
                    <a:pt x="33434" y="259440"/>
                  </a:cubicBezTo>
                  <a:cubicBezTo>
                    <a:pt x="33413" y="259417"/>
                    <a:pt x="33392" y="259395"/>
                    <a:pt x="33372" y="259372"/>
                  </a:cubicBezTo>
                  <a:cubicBezTo>
                    <a:pt x="33348" y="259346"/>
                    <a:pt x="33325" y="259320"/>
                    <a:pt x="33301" y="259294"/>
                  </a:cubicBezTo>
                  <a:cubicBezTo>
                    <a:pt x="30776" y="256526"/>
                    <a:pt x="28222" y="253725"/>
                    <a:pt x="22560" y="247520"/>
                  </a:cubicBezTo>
                  <a:lnTo>
                    <a:pt x="100085" y="215511"/>
                  </a:lnTo>
                  <a:lnTo>
                    <a:pt x="106583" y="212828"/>
                  </a:lnTo>
                  <a:cubicBezTo>
                    <a:pt x="105161" y="207843"/>
                    <a:pt x="104248" y="204642"/>
                    <a:pt x="103334" y="201441"/>
                  </a:cubicBezTo>
                  <a:cubicBezTo>
                    <a:pt x="102421" y="198240"/>
                    <a:pt x="101506" y="195040"/>
                    <a:pt x="100085" y="190055"/>
                  </a:cubicBezTo>
                  <a:lnTo>
                    <a:pt x="0" y="168451"/>
                  </a:lnTo>
                  <a:cubicBezTo>
                    <a:pt x="1985" y="161640"/>
                    <a:pt x="2869" y="158601"/>
                    <a:pt x="3754" y="155563"/>
                  </a:cubicBezTo>
                  <a:cubicBezTo>
                    <a:pt x="4639" y="152525"/>
                    <a:pt x="5523" y="149487"/>
                    <a:pt x="7509" y="142675"/>
                  </a:cubicBezTo>
                  <a:lnTo>
                    <a:pt x="74252" y="138647"/>
                  </a:lnTo>
                  <a:lnTo>
                    <a:pt x="115790" y="136140"/>
                  </a:lnTo>
                  <a:cubicBezTo>
                    <a:pt x="121281" y="130168"/>
                    <a:pt x="124206" y="126986"/>
                    <a:pt x="127914" y="122952"/>
                  </a:cubicBezTo>
                  <a:cubicBezTo>
                    <a:pt x="129889" y="120803"/>
                    <a:pt x="132086" y="118411"/>
                    <a:pt x="135013" y="115228"/>
                  </a:cubicBezTo>
                  <a:lnTo>
                    <a:pt x="74252" y="70067"/>
                  </a:lnTo>
                  <a:cubicBezTo>
                    <a:pt x="88837" y="61694"/>
                    <a:pt x="90405" y="60794"/>
                    <a:pt x="99928" y="55328"/>
                  </a:cubicBezTo>
                  <a:cubicBezTo>
                    <a:pt x="102227" y="54009"/>
                    <a:pt x="104989" y="52423"/>
                    <a:pt x="108510" y="50403"/>
                  </a:cubicBezTo>
                  <a:lnTo>
                    <a:pt x="206670" y="74100"/>
                  </a:lnTo>
                  <a:lnTo>
                    <a:pt x="245509" y="61687"/>
                  </a:lnTo>
                  <a:lnTo>
                    <a:pt x="243360" y="7306"/>
                  </a:lnTo>
                  <a:cubicBezTo>
                    <a:pt x="248568" y="6548"/>
                    <a:pt x="252641" y="5955"/>
                    <a:pt x="256026" y="5461"/>
                  </a:cubicBezTo>
                  <a:cubicBezTo>
                    <a:pt x="269863" y="3445"/>
                    <a:pt x="272201" y="3104"/>
                    <a:pt x="293491" y="0"/>
                  </a:cubicBezTo>
                  <a:lnTo>
                    <a:pt x="350359" y="46403"/>
                  </a:lnTo>
                  <a:lnTo>
                    <a:pt x="396484" y="46431"/>
                  </a:lnTo>
                  <a:lnTo>
                    <a:pt x="453631" y="96"/>
                  </a:lnTo>
                  <a:cubicBezTo>
                    <a:pt x="466865" y="2042"/>
                    <a:pt x="472770" y="2909"/>
                    <a:pt x="478674" y="3778"/>
                  </a:cubicBezTo>
                  <a:cubicBezTo>
                    <a:pt x="484578" y="4646"/>
                    <a:pt x="490482" y="5514"/>
                    <a:pt x="503718" y="7462"/>
                  </a:cubicBezTo>
                  <a:lnTo>
                    <a:pt x="501245" y="61841"/>
                  </a:lnTo>
                  <a:cubicBezTo>
                    <a:pt x="509720" y="64566"/>
                    <a:pt x="515167" y="66315"/>
                    <a:pt x="520608" y="68064"/>
                  </a:cubicBezTo>
                  <a:cubicBezTo>
                    <a:pt x="526064" y="69817"/>
                    <a:pt x="531515" y="71569"/>
                    <a:pt x="540013" y="74300"/>
                  </a:cubicBezTo>
                  <a:lnTo>
                    <a:pt x="638314" y="50721"/>
                  </a:lnTo>
                  <a:lnTo>
                    <a:pt x="672455" y="70425"/>
                  </a:lnTo>
                  <a:lnTo>
                    <a:pt x="611424" y="115516"/>
                  </a:lnTo>
                  <a:cubicBezTo>
                    <a:pt x="616215" y="120769"/>
                    <a:pt x="619042" y="123867"/>
                    <a:pt x="622155" y="127279"/>
                  </a:cubicBezTo>
                  <a:cubicBezTo>
                    <a:pt x="624476" y="129821"/>
                    <a:pt x="626955" y="132539"/>
                    <a:pt x="630524" y="136452"/>
                  </a:cubicBezTo>
                  <a:lnTo>
                    <a:pt x="672455" y="139033"/>
                  </a:lnTo>
                  <a:lnTo>
                    <a:pt x="738764" y="143115"/>
                  </a:lnTo>
                  <a:lnTo>
                    <a:pt x="746118" y="168900"/>
                  </a:lnTo>
                  <a:lnTo>
                    <a:pt x="645906" y="190382"/>
                  </a:lnTo>
                  <a:cubicBezTo>
                    <a:pt x="644626" y="194781"/>
                    <a:pt x="643749" y="197789"/>
                    <a:pt x="642919" y="200635"/>
                  </a:cubicBezTo>
                  <a:cubicBezTo>
                    <a:pt x="641869" y="204236"/>
                    <a:pt x="640895" y="207578"/>
                    <a:pt x="639274" y="213147"/>
                  </a:cubicBezTo>
                  <a:lnTo>
                    <a:pt x="645906" y="215900"/>
                  </a:lnTo>
                  <a:lnTo>
                    <a:pt x="723088" y="247938"/>
                  </a:lnTo>
                  <a:cubicBezTo>
                    <a:pt x="721724" y="249422"/>
                    <a:pt x="719491" y="251851"/>
                    <a:pt x="719491" y="251851"/>
                  </a:cubicBezTo>
                  <a:lnTo>
                    <a:pt x="639923" y="228362"/>
                  </a:lnTo>
                  <a:lnTo>
                    <a:pt x="602480" y="249054"/>
                  </a:lnTo>
                  <a:lnTo>
                    <a:pt x="602480" y="263402"/>
                  </a:lnTo>
                  <a:lnTo>
                    <a:pt x="593743" y="262675"/>
                  </a:lnTo>
                  <a:lnTo>
                    <a:pt x="563484" y="280043"/>
                  </a:lnTo>
                  <a:lnTo>
                    <a:pt x="579998" y="306176"/>
                  </a:lnTo>
                  <a:lnTo>
                    <a:pt x="539040" y="303810"/>
                  </a:lnTo>
                  <a:lnTo>
                    <a:pt x="521683" y="330304"/>
                  </a:lnTo>
                  <a:lnTo>
                    <a:pt x="521683" y="332131"/>
                  </a:lnTo>
                  <a:lnTo>
                    <a:pt x="471501" y="309439"/>
                  </a:lnTo>
                  <a:cubicBezTo>
                    <a:pt x="452348" y="312233"/>
                    <a:pt x="446743" y="313050"/>
                    <a:pt x="427924" y="315792"/>
                  </a:cubicBezTo>
                  <a:lnTo>
                    <a:pt x="427222" y="315894"/>
                  </a:lnTo>
                  <a:lnTo>
                    <a:pt x="398558" y="368381"/>
                  </a:lnTo>
                  <a:close/>
                  <a:moveTo>
                    <a:pt x="376436" y="97000"/>
                  </a:moveTo>
                  <a:cubicBezTo>
                    <a:pt x="281748" y="97000"/>
                    <a:pt x="204986" y="135317"/>
                    <a:pt x="204986" y="182582"/>
                  </a:cubicBezTo>
                  <a:cubicBezTo>
                    <a:pt x="204986" y="204548"/>
                    <a:pt x="221564" y="224581"/>
                    <a:pt x="248815" y="239733"/>
                  </a:cubicBezTo>
                  <a:cubicBezTo>
                    <a:pt x="280203" y="257186"/>
                    <a:pt x="325752" y="268164"/>
                    <a:pt x="376436" y="268164"/>
                  </a:cubicBezTo>
                  <a:cubicBezTo>
                    <a:pt x="427120" y="268164"/>
                    <a:pt x="472668" y="257186"/>
                    <a:pt x="504056" y="239733"/>
                  </a:cubicBezTo>
                  <a:cubicBezTo>
                    <a:pt x="531308" y="224581"/>
                    <a:pt x="547886" y="204548"/>
                    <a:pt x="547886" y="182582"/>
                  </a:cubicBezTo>
                  <a:cubicBezTo>
                    <a:pt x="547886" y="135317"/>
                    <a:pt x="471123" y="97000"/>
                    <a:pt x="376436" y="97000"/>
                  </a:cubicBezTo>
                  <a:close/>
                  <a:moveTo>
                    <a:pt x="346350" y="368348"/>
                  </a:moveTo>
                  <a:lnTo>
                    <a:pt x="379035" y="368369"/>
                  </a:lnTo>
                  <a:moveTo>
                    <a:pt x="273769" y="309322"/>
                  </a:moveTo>
                  <a:lnTo>
                    <a:pt x="295868" y="312573"/>
                  </a:lnTo>
                  <a:lnTo>
                    <a:pt x="318005" y="315829"/>
                  </a:lnTo>
                  <a:moveTo>
                    <a:pt x="176413" y="340498"/>
                  </a:moveTo>
                  <a:lnTo>
                    <a:pt x="176663" y="340579"/>
                  </a:lnTo>
                  <a:lnTo>
                    <a:pt x="192765" y="345755"/>
                  </a:lnTo>
                  <a:moveTo>
                    <a:pt x="127914" y="122952"/>
                  </a:moveTo>
                  <a:lnTo>
                    <a:pt x="135013" y="115228"/>
                  </a:lnTo>
                  <a:moveTo>
                    <a:pt x="622155" y="127279"/>
                  </a:moveTo>
                  <a:lnTo>
                    <a:pt x="630524" y="136452"/>
                  </a:lnTo>
                  <a:moveTo>
                    <a:pt x="33301" y="259294"/>
                  </a:moveTo>
                  <a:lnTo>
                    <a:pt x="33372" y="259372"/>
                  </a:lnTo>
                  <a:lnTo>
                    <a:pt x="33434" y="259440"/>
                  </a:lnTo>
                </a:path>
              </a:pathLst>
            </a:custGeom>
            <a:noFill/>
            <a:ln w="7143">
              <a:solidFill>
                <a:srgbClr val="484848"/>
              </a:solidFill>
            </a:ln>
          </p:spPr>
          <p:txBody>
            <a:bodyPr rtlCol="0" anchor="ctr"/>
            <a:lstStyle/>
            <a:p>
              <a:pPr algn="ctr"/>
              <a:endParaRPr/>
            </a:p>
          </p:txBody>
        </p:sp>
      </p:grpSp>
      <p:grpSp>
        <p:nvGrpSpPr>
          <p:cNvPr id="14" name="Group 14">
            <a:extLst>
              <a:ext uri="{FF2B5EF4-FFF2-40B4-BE49-F238E27FC236}">
                <a16:creationId xmlns:a16="http://schemas.microsoft.com/office/drawing/2014/main" id="{F91537D0-02F2-B863-70B0-01B4E6E9824C}"/>
              </a:ext>
            </a:extLst>
          </p:cNvPr>
          <p:cNvGrpSpPr/>
          <p:nvPr/>
        </p:nvGrpSpPr>
        <p:grpSpPr>
          <a:xfrm>
            <a:off x="7259364" y="2946685"/>
            <a:ext cx="628650" cy="378082"/>
            <a:chOff x="5178958" y="2396728"/>
            <a:chExt cx="628650" cy="378082"/>
          </a:xfrm>
        </p:grpSpPr>
        <p:sp>
          <p:nvSpPr>
            <p:cNvPr id="15" name="Rounded Rectangle 10">
              <a:extLst>
                <a:ext uri="{FF2B5EF4-FFF2-40B4-BE49-F238E27FC236}">
                  <a16:creationId xmlns:a16="http://schemas.microsoft.com/office/drawing/2014/main" id="{14A75B23-6214-346E-CDC3-B14F532D66EB}"/>
                </a:ext>
              </a:extLst>
            </p:cNvPr>
            <p:cNvSpPr/>
            <p:nvPr/>
          </p:nvSpPr>
          <p:spPr>
            <a:xfrm>
              <a:off x="5403028" y="2616407"/>
              <a:ext cx="298926" cy="158403"/>
            </a:xfrm>
            <a:custGeom>
              <a:avLst/>
              <a:gdLst/>
              <a:ahLst/>
              <a:cxnLst/>
              <a:rect l="0" t="0" r="0" b="0"/>
              <a:pathLst>
                <a:path w="298926" h="158403">
                  <a:moveTo>
                    <a:pt x="66926" y="101253"/>
                  </a:moveTo>
                  <a:lnTo>
                    <a:pt x="113578" y="101253"/>
                  </a:lnTo>
                  <a:lnTo>
                    <a:pt x="113578" y="158403"/>
                  </a:lnTo>
                  <a:lnTo>
                    <a:pt x="90253" y="158403"/>
                  </a:lnTo>
                  <a:lnTo>
                    <a:pt x="66926" y="158403"/>
                  </a:lnTo>
                  <a:close/>
                  <a:moveTo>
                    <a:pt x="0" y="103714"/>
                  </a:moveTo>
                  <a:lnTo>
                    <a:pt x="0" y="46564"/>
                  </a:lnTo>
                  <a:lnTo>
                    <a:pt x="10677" y="48288"/>
                  </a:lnTo>
                  <a:cubicBezTo>
                    <a:pt x="19809" y="49762"/>
                    <a:pt x="26034" y="50767"/>
                    <a:pt x="38159" y="52725"/>
                  </a:cubicBezTo>
                  <a:lnTo>
                    <a:pt x="38159" y="109875"/>
                  </a:lnTo>
                  <a:cubicBezTo>
                    <a:pt x="26394" y="107976"/>
                    <a:pt x="20184" y="106973"/>
                    <a:pt x="11484" y="105568"/>
                  </a:cubicBezTo>
                  <a:lnTo>
                    <a:pt x="10677" y="105438"/>
                  </a:lnTo>
                  <a:close/>
                  <a:moveTo>
                    <a:pt x="289143" y="50126"/>
                  </a:moveTo>
                  <a:lnTo>
                    <a:pt x="264805" y="16129"/>
                  </a:lnTo>
                  <a:cubicBezTo>
                    <a:pt x="271366" y="11641"/>
                    <a:pt x="275133" y="9064"/>
                    <a:pt x="279757" y="5903"/>
                  </a:cubicBezTo>
                  <a:lnTo>
                    <a:pt x="279762" y="5899"/>
                  </a:lnTo>
                  <a:lnTo>
                    <a:pt x="288391" y="0"/>
                  </a:lnTo>
                  <a:close/>
                  <a:moveTo>
                    <a:pt x="142346" y="109875"/>
                  </a:moveTo>
                  <a:lnTo>
                    <a:pt x="142346" y="52725"/>
                  </a:lnTo>
                  <a:lnTo>
                    <a:pt x="152947" y="51014"/>
                  </a:lnTo>
                  <a:cubicBezTo>
                    <a:pt x="162121" y="49533"/>
                    <a:pt x="168347" y="48527"/>
                    <a:pt x="180505" y="46564"/>
                  </a:cubicBezTo>
                  <a:lnTo>
                    <a:pt x="180505" y="103714"/>
                  </a:lnTo>
                  <a:cubicBezTo>
                    <a:pt x="168347" y="105677"/>
                    <a:pt x="162121" y="106683"/>
                    <a:pt x="152947" y="108164"/>
                  </a:cubicBezTo>
                  <a:close/>
                  <a:moveTo>
                    <a:pt x="261180" y="77419"/>
                  </a:moveTo>
                  <a:lnTo>
                    <a:pt x="280054" y="70605"/>
                  </a:lnTo>
                  <a:lnTo>
                    <a:pt x="298926" y="63791"/>
                  </a:lnTo>
                  <a:lnTo>
                    <a:pt x="298926" y="68361"/>
                  </a:lnTo>
                  <a:lnTo>
                    <a:pt x="288718" y="70605"/>
                  </a:lnTo>
                  <a:lnTo>
                    <a:pt x="288718" y="124627"/>
                  </a:lnTo>
                  <a:lnTo>
                    <a:pt x="280054" y="127755"/>
                  </a:lnTo>
                  <a:lnTo>
                    <a:pt x="261180" y="134569"/>
                  </a:lnTo>
                  <a:close/>
                  <a:moveTo>
                    <a:pt x="261180" y="134569"/>
                  </a:moveTo>
                  <a:cubicBezTo>
                    <a:pt x="270991" y="131027"/>
                    <a:pt x="275522" y="129391"/>
                    <a:pt x="280054" y="127755"/>
                  </a:cubicBezTo>
                  <a:cubicBezTo>
                    <a:pt x="282621" y="126828"/>
                    <a:pt x="285189" y="125901"/>
                    <a:pt x="288718" y="124627"/>
                  </a:cubicBezTo>
                  <a:moveTo>
                    <a:pt x="0" y="103714"/>
                  </a:moveTo>
                  <a:cubicBezTo>
                    <a:pt x="4127" y="104380"/>
                    <a:pt x="7570" y="104936"/>
                    <a:pt x="10677" y="105438"/>
                  </a:cubicBezTo>
                  <a:cubicBezTo>
                    <a:pt x="10948" y="105482"/>
                    <a:pt x="11217" y="105525"/>
                    <a:pt x="11484" y="105568"/>
                  </a:cubicBezTo>
                  <a:moveTo>
                    <a:pt x="279762" y="5899"/>
                  </a:moveTo>
                  <a:cubicBezTo>
                    <a:pt x="282216" y="4222"/>
                    <a:pt x="284910" y="2380"/>
                    <a:pt x="288391" y="0"/>
                  </a:cubicBezTo>
                  <a:moveTo>
                    <a:pt x="298926" y="63791"/>
                  </a:moveTo>
                  <a:cubicBezTo>
                    <a:pt x="289116" y="67333"/>
                    <a:pt x="284585" y="68969"/>
                    <a:pt x="280054" y="70605"/>
                  </a:cubicBezTo>
                  <a:cubicBezTo>
                    <a:pt x="275522" y="72241"/>
                    <a:pt x="270991" y="73877"/>
                    <a:pt x="261180" y="77419"/>
                  </a:cubicBezTo>
                  <a:moveTo>
                    <a:pt x="10677" y="48288"/>
                  </a:moveTo>
                  <a:cubicBezTo>
                    <a:pt x="7570" y="47786"/>
                    <a:pt x="4127" y="47230"/>
                    <a:pt x="0" y="46564"/>
                  </a:cubicBezTo>
                </a:path>
              </a:pathLst>
            </a:custGeom>
            <a:noFill/>
            <a:ln w="7143">
              <a:solidFill>
                <a:srgbClr val="484848"/>
              </a:solidFill>
            </a:ln>
          </p:spPr>
          <p:txBody>
            <a:bodyPr rtlCol="0" anchor="ctr"/>
            <a:lstStyle/>
            <a:p>
              <a:pPr algn="ctr"/>
              <a:endParaRPr/>
            </a:p>
          </p:txBody>
        </p:sp>
        <p:sp>
          <p:nvSpPr>
            <p:cNvPr id="16" name="Rounded Rectangle 11">
              <a:extLst>
                <a:ext uri="{FF2B5EF4-FFF2-40B4-BE49-F238E27FC236}">
                  <a16:creationId xmlns:a16="http://schemas.microsoft.com/office/drawing/2014/main" id="{FF4AEE32-B4CD-76A3-A425-3D823D71CAEA}"/>
                </a:ext>
              </a:extLst>
            </p:cNvPr>
            <p:cNvSpPr/>
            <p:nvPr/>
          </p:nvSpPr>
          <p:spPr>
            <a:xfrm>
              <a:off x="5178958" y="2434190"/>
              <a:ext cx="628650" cy="340620"/>
            </a:xfrm>
            <a:custGeom>
              <a:avLst/>
              <a:gdLst/>
              <a:ahLst/>
              <a:cxnLst/>
              <a:rect l="0" t="0" r="0" b="0"/>
              <a:pathLst>
                <a:path w="628650" h="340620">
                  <a:moveTo>
                    <a:pt x="262230" y="234942"/>
                  </a:moveTo>
                  <a:lnTo>
                    <a:pt x="290998" y="283470"/>
                  </a:lnTo>
                  <a:lnTo>
                    <a:pt x="290998" y="340620"/>
                  </a:lnTo>
                  <a:lnTo>
                    <a:pt x="262230" y="292092"/>
                  </a:lnTo>
                  <a:close/>
                  <a:moveTo>
                    <a:pt x="177417" y="246625"/>
                  </a:moveTo>
                  <a:lnTo>
                    <a:pt x="224071" y="228781"/>
                  </a:lnTo>
                  <a:lnTo>
                    <a:pt x="224071" y="285931"/>
                  </a:lnTo>
                  <a:lnTo>
                    <a:pt x="179456" y="302995"/>
                  </a:lnTo>
                  <a:lnTo>
                    <a:pt x="179456" y="246919"/>
                  </a:lnTo>
                  <a:close/>
                  <a:moveTo>
                    <a:pt x="110348" y="63711"/>
                  </a:moveTo>
                  <a:lnTo>
                    <a:pt x="105650" y="57150"/>
                  </a:lnTo>
                  <a:lnTo>
                    <a:pt x="105650" y="0"/>
                  </a:lnTo>
                  <a:lnTo>
                    <a:pt x="139772" y="47662"/>
                  </a:lnTo>
                  <a:cubicBezTo>
                    <a:pt x="133182" y="52171"/>
                    <a:pt x="129409" y="54750"/>
                    <a:pt x="124756" y="57932"/>
                  </a:cubicBezTo>
                  <a:lnTo>
                    <a:pt x="116186" y="63791"/>
                  </a:lnTo>
                  <a:close/>
                  <a:moveTo>
                    <a:pt x="614230" y="89352"/>
                  </a:moveTo>
                  <a:lnTo>
                    <a:pt x="628650" y="84442"/>
                  </a:lnTo>
                  <a:lnTo>
                    <a:pt x="628650" y="141592"/>
                  </a:lnTo>
                  <a:lnTo>
                    <a:pt x="599317" y="151578"/>
                  </a:lnTo>
                  <a:lnTo>
                    <a:pt x="544669" y="132974"/>
                  </a:lnTo>
                  <a:lnTo>
                    <a:pt x="544669" y="113034"/>
                  </a:lnTo>
                  <a:close/>
                  <a:moveTo>
                    <a:pt x="522999" y="57150"/>
                  </a:moveTo>
                  <a:lnTo>
                    <a:pt x="518301" y="63711"/>
                  </a:lnTo>
                  <a:lnTo>
                    <a:pt x="512463" y="63791"/>
                  </a:lnTo>
                  <a:cubicBezTo>
                    <a:pt x="505954" y="59338"/>
                    <a:pt x="502194" y="56767"/>
                    <a:pt x="497620" y="53640"/>
                  </a:cubicBezTo>
                  <a:lnTo>
                    <a:pt x="497523" y="53574"/>
                  </a:lnTo>
                  <a:lnTo>
                    <a:pt x="488877" y="47662"/>
                  </a:lnTo>
                  <a:lnTo>
                    <a:pt x="522999" y="0"/>
                  </a:lnTo>
                  <a:close/>
                  <a:moveTo>
                    <a:pt x="404578" y="228781"/>
                  </a:moveTo>
                  <a:lnTo>
                    <a:pt x="485252" y="259636"/>
                  </a:lnTo>
                  <a:lnTo>
                    <a:pt x="485252" y="316786"/>
                  </a:lnTo>
                  <a:lnTo>
                    <a:pt x="404578" y="285931"/>
                  </a:lnTo>
                  <a:close/>
                  <a:moveTo>
                    <a:pt x="337651" y="283470"/>
                  </a:moveTo>
                  <a:lnTo>
                    <a:pt x="366419" y="234942"/>
                  </a:lnTo>
                  <a:lnTo>
                    <a:pt x="366419" y="292092"/>
                  </a:lnTo>
                  <a:lnTo>
                    <a:pt x="337651" y="340620"/>
                  </a:lnTo>
                  <a:close/>
                  <a:moveTo>
                    <a:pt x="0" y="84442"/>
                  </a:moveTo>
                  <a:lnTo>
                    <a:pt x="18529" y="90752"/>
                  </a:lnTo>
                  <a:lnTo>
                    <a:pt x="0" y="96139"/>
                  </a:lnTo>
                  <a:close/>
                  <a:moveTo>
                    <a:pt x="535312" y="182530"/>
                  </a:moveTo>
                  <a:lnTo>
                    <a:pt x="535312" y="239680"/>
                  </a:lnTo>
                  <a:lnTo>
                    <a:pt x="518301" y="239446"/>
                  </a:lnTo>
                  <a:lnTo>
                    <a:pt x="513215" y="232343"/>
                  </a:lnTo>
                  <a:lnTo>
                    <a:pt x="512463" y="182216"/>
                  </a:lnTo>
                  <a:close/>
                  <a:moveTo>
                    <a:pt x="124756" y="57932"/>
                  </a:moveTo>
                  <a:cubicBezTo>
                    <a:pt x="122319" y="59598"/>
                    <a:pt x="119639" y="61430"/>
                    <a:pt x="116186" y="63791"/>
                  </a:cubicBezTo>
                  <a:moveTo>
                    <a:pt x="488877" y="47662"/>
                  </a:moveTo>
                  <a:cubicBezTo>
                    <a:pt x="492366" y="50048"/>
                    <a:pt x="495065" y="51893"/>
                    <a:pt x="497523" y="53574"/>
                  </a:cubicBezTo>
                  <a:cubicBezTo>
                    <a:pt x="497555" y="53596"/>
                    <a:pt x="497587" y="53618"/>
                    <a:pt x="497620" y="53640"/>
                  </a:cubicBezTo>
                </a:path>
              </a:pathLst>
            </a:custGeom>
            <a:noFill/>
            <a:ln w="7143">
              <a:solidFill>
                <a:srgbClr val="484848"/>
              </a:solidFill>
            </a:ln>
          </p:spPr>
          <p:txBody>
            <a:bodyPr rtlCol="0" anchor="ctr"/>
            <a:lstStyle/>
            <a:p>
              <a:pPr algn="ctr"/>
              <a:endParaRPr/>
            </a:p>
          </p:txBody>
        </p:sp>
        <p:sp>
          <p:nvSpPr>
            <p:cNvPr id="17" name="Rounded Rectangle 12">
              <a:extLst>
                <a:ext uri="{FF2B5EF4-FFF2-40B4-BE49-F238E27FC236}">
                  <a16:creationId xmlns:a16="http://schemas.microsoft.com/office/drawing/2014/main" id="{1CEEFFAB-82E8-7B60-916B-E4AACD6C0031}"/>
                </a:ext>
              </a:extLst>
            </p:cNvPr>
            <p:cNvSpPr/>
            <p:nvPr/>
          </p:nvSpPr>
          <p:spPr>
            <a:xfrm>
              <a:off x="5321833" y="2471611"/>
              <a:ext cx="342900" cy="114593"/>
            </a:xfrm>
            <a:custGeom>
              <a:avLst/>
              <a:gdLst/>
              <a:ahLst/>
              <a:cxnLst/>
              <a:rect l="0" t="0" r="0" b="0"/>
              <a:pathLst>
                <a:path w="342900" h="114593">
                  <a:moveTo>
                    <a:pt x="9789" y="114157"/>
                  </a:moveTo>
                  <a:cubicBezTo>
                    <a:pt x="3449" y="105220"/>
                    <a:pt x="0" y="95602"/>
                    <a:pt x="0" y="85582"/>
                  </a:cubicBezTo>
                  <a:cubicBezTo>
                    <a:pt x="0" y="38317"/>
                    <a:pt x="76761" y="0"/>
                    <a:pt x="171450" y="0"/>
                  </a:cubicBezTo>
                  <a:cubicBezTo>
                    <a:pt x="266138" y="0"/>
                    <a:pt x="342900" y="38317"/>
                    <a:pt x="342900" y="85582"/>
                  </a:cubicBezTo>
                  <a:cubicBezTo>
                    <a:pt x="342900" y="95602"/>
                    <a:pt x="339450" y="105220"/>
                    <a:pt x="333110" y="114157"/>
                  </a:cubicBezTo>
                  <a:moveTo>
                    <a:pt x="333110" y="114157"/>
                  </a:moveTo>
                  <a:cubicBezTo>
                    <a:pt x="317597" y="92291"/>
                    <a:pt x="284786" y="74511"/>
                    <a:pt x="242887" y="64911"/>
                  </a:cubicBezTo>
                  <a:cubicBezTo>
                    <a:pt x="221140" y="59929"/>
                    <a:pt x="196944" y="57151"/>
                    <a:pt x="171450" y="57151"/>
                  </a:cubicBezTo>
                  <a:cubicBezTo>
                    <a:pt x="150518" y="57151"/>
                    <a:pt x="130462" y="59023"/>
                    <a:pt x="111918" y="62451"/>
                  </a:cubicBezTo>
                  <a:cubicBezTo>
                    <a:pt x="64360" y="71242"/>
                    <a:pt x="26743" y="90259"/>
                    <a:pt x="9789" y="114157"/>
                  </a:cubicBezTo>
                  <a:moveTo>
                    <a:pt x="9789" y="114157"/>
                  </a:moveTo>
                  <a:cubicBezTo>
                    <a:pt x="10038" y="114507"/>
                    <a:pt x="9532" y="113808"/>
                    <a:pt x="9789" y="114157"/>
                  </a:cubicBezTo>
                  <a:close/>
                  <a:moveTo>
                    <a:pt x="333110" y="114157"/>
                  </a:moveTo>
                  <a:cubicBezTo>
                    <a:pt x="333433" y="113723"/>
                    <a:pt x="332800" y="114593"/>
                    <a:pt x="333110" y="114157"/>
                  </a:cubicBezTo>
                  <a:close/>
                </a:path>
              </a:pathLst>
            </a:custGeom>
            <a:noFill/>
            <a:ln w="7143">
              <a:solidFill>
                <a:srgbClr val="484848"/>
              </a:solidFill>
            </a:ln>
          </p:spPr>
          <p:txBody>
            <a:bodyPr rtlCol="0" anchor="ctr"/>
            <a:lstStyle/>
            <a:p>
              <a:pPr algn="ctr"/>
              <a:endParaRPr/>
            </a:p>
          </p:txBody>
        </p:sp>
        <p:sp>
          <p:nvSpPr>
            <p:cNvPr id="18" name="Rounded Rectangle 13">
              <a:extLst>
                <a:ext uri="{FF2B5EF4-FFF2-40B4-BE49-F238E27FC236}">
                  <a16:creationId xmlns:a16="http://schemas.microsoft.com/office/drawing/2014/main" id="{FD0CFB34-4BA4-BC35-4015-DE90EFA20900}"/>
                </a:ext>
              </a:extLst>
            </p:cNvPr>
            <p:cNvSpPr/>
            <p:nvPr/>
          </p:nvSpPr>
          <p:spPr>
            <a:xfrm>
              <a:off x="5178958" y="2396728"/>
              <a:ext cx="628650" cy="320932"/>
            </a:xfrm>
            <a:custGeom>
              <a:avLst/>
              <a:gdLst/>
              <a:ahLst/>
              <a:cxnLst/>
              <a:rect l="0" t="0" r="0" b="0"/>
              <a:pathLst>
                <a:path w="628650" h="320932">
                  <a:moveTo>
                    <a:pt x="606382" y="191446"/>
                  </a:moveTo>
                  <a:lnTo>
                    <a:pt x="556991" y="187409"/>
                  </a:lnTo>
                  <a:lnTo>
                    <a:pt x="535361" y="211205"/>
                  </a:lnTo>
                  <a:lnTo>
                    <a:pt x="535361" y="219993"/>
                  </a:lnTo>
                  <a:lnTo>
                    <a:pt x="512463" y="219678"/>
                  </a:lnTo>
                  <a:lnTo>
                    <a:pt x="503834" y="225578"/>
                  </a:lnTo>
                  <a:lnTo>
                    <a:pt x="503829" y="225582"/>
                  </a:lnTo>
                  <a:cubicBezTo>
                    <a:pt x="499206" y="228743"/>
                    <a:pt x="495438" y="231320"/>
                    <a:pt x="488877" y="235808"/>
                  </a:cubicBezTo>
                  <a:lnTo>
                    <a:pt x="522999" y="283470"/>
                  </a:lnTo>
                  <a:lnTo>
                    <a:pt x="485252" y="297098"/>
                  </a:lnTo>
                  <a:lnTo>
                    <a:pt x="404578" y="266243"/>
                  </a:lnTo>
                  <a:cubicBezTo>
                    <a:pt x="392419" y="268206"/>
                    <a:pt x="386193" y="269212"/>
                    <a:pt x="377019" y="270693"/>
                  </a:cubicBezTo>
                  <a:lnTo>
                    <a:pt x="366419" y="272404"/>
                  </a:lnTo>
                  <a:lnTo>
                    <a:pt x="337651" y="320932"/>
                  </a:lnTo>
                  <a:lnTo>
                    <a:pt x="290998" y="320932"/>
                  </a:lnTo>
                  <a:lnTo>
                    <a:pt x="262230" y="272404"/>
                  </a:lnTo>
                  <a:cubicBezTo>
                    <a:pt x="250106" y="270446"/>
                    <a:pt x="243881" y="269441"/>
                    <a:pt x="234749" y="267967"/>
                  </a:cubicBezTo>
                  <a:lnTo>
                    <a:pt x="224071" y="266243"/>
                  </a:lnTo>
                  <a:lnTo>
                    <a:pt x="177411" y="284089"/>
                  </a:lnTo>
                  <a:lnTo>
                    <a:pt x="166287" y="282287"/>
                  </a:lnTo>
                  <a:lnTo>
                    <a:pt x="166287" y="221380"/>
                  </a:lnTo>
                  <a:lnTo>
                    <a:pt x="149179" y="194992"/>
                  </a:lnTo>
                  <a:lnTo>
                    <a:pt x="85947" y="198453"/>
                  </a:lnTo>
                  <a:lnTo>
                    <a:pt x="85947" y="140019"/>
                  </a:lnTo>
                  <a:lnTo>
                    <a:pt x="48583" y="119313"/>
                  </a:lnTo>
                  <a:lnTo>
                    <a:pt x="18540" y="128217"/>
                  </a:lnTo>
                  <a:lnTo>
                    <a:pt x="0" y="121905"/>
                  </a:lnTo>
                  <a:cubicBezTo>
                    <a:pt x="5088" y="114126"/>
                    <a:pt x="6458" y="112030"/>
                    <a:pt x="9159" y="107901"/>
                  </a:cubicBezTo>
                  <a:lnTo>
                    <a:pt x="14419" y="99856"/>
                  </a:lnTo>
                  <a:lnTo>
                    <a:pt x="116186" y="101253"/>
                  </a:lnTo>
                  <a:lnTo>
                    <a:pt x="124756" y="95393"/>
                  </a:lnTo>
                  <a:cubicBezTo>
                    <a:pt x="129409" y="92212"/>
                    <a:pt x="133182" y="89633"/>
                    <a:pt x="139772" y="85123"/>
                  </a:cubicBezTo>
                  <a:lnTo>
                    <a:pt x="105650" y="37461"/>
                  </a:lnTo>
                  <a:lnTo>
                    <a:pt x="143397" y="23834"/>
                  </a:lnTo>
                  <a:lnTo>
                    <a:pt x="224071" y="54688"/>
                  </a:lnTo>
                  <a:cubicBezTo>
                    <a:pt x="236095" y="52747"/>
                    <a:pt x="242317" y="51742"/>
                    <a:pt x="251325" y="50289"/>
                  </a:cubicBezTo>
                  <a:lnTo>
                    <a:pt x="262230" y="48527"/>
                  </a:lnTo>
                  <a:lnTo>
                    <a:pt x="290998" y="0"/>
                  </a:lnTo>
                  <a:lnTo>
                    <a:pt x="337651" y="0"/>
                  </a:lnTo>
                  <a:lnTo>
                    <a:pt x="366419" y="48527"/>
                  </a:lnTo>
                  <a:cubicBezTo>
                    <a:pt x="378447" y="50471"/>
                    <a:pt x="384669" y="51475"/>
                    <a:pt x="393684" y="52930"/>
                  </a:cubicBezTo>
                  <a:lnTo>
                    <a:pt x="404578" y="54688"/>
                  </a:lnTo>
                  <a:lnTo>
                    <a:pt x="485252" y="23834"/>
                  </a:lnTo>
                  <a:lnTo>
                    <a:pt x="522999" y="37461"/>
                  </a:lnTo>
                  <a:lnTo>
                    <a:pt x="488877" y="85123"/>
                  </a:lnTo>
                  <a:lnTo>
                    <a:pt x="497620" y="91101"/>
                  </a:lnTo>
                  <a:lnTo>
                    <a:pt x="497632" y="91110"/>
                  </a:lnTo>
                  <a:cubicBezTo>
                    <a:pt x="502200" y="94234"/>
                    <a:pt x="505960" y="96804"/>
                    <a:pt x="512463" y="101253"/>
                  </a:cubicBezTo>
                  <a:lnTo>
                    <a:pt x="614230" y="99856"/>
                  </a:lnTo>
                  <a:cubicBezTo>
                    <a:pt x="618863" y="106938"/>
                    <a:pt x="620413" y="109309"/>
                    <a:pt x="622693" y="112795"/>
                  </a:cubicBezTo>
                  <a:lnTo>
                    <a:pt x="628650" y="121905"/>
                  </a:lnTo>
                  <a:lnTo>
                    <a:pt x="544669" y="150495"/>
                  </a:lnTo>
                  <a:lnTo>
                    <a:pt x="544669" y="170436"/>
                  </a:lnTo>
                  <a:close/>
                  <a:moveTo>
                    <a:pt x="485775" y="160466"/>
                  </a:moveTo>
                  <a:cubicBezTo>
                    <a:pt x="485775" y="113201"/>
                    <a:pt x="409013" y="74884"/>
                    <a:pt x="314325" y="74884"/>
                  </a:cubicBezTo>
                  <a:cubicBezTo>
                    <a:pt x="219636" y="74884"/>
                    <a:pt x="142875" y="113201"/>
                    <a:pt x="142875" y="160466"/>
                  </a:cubicBezTo>
                  <a:cubicBezTo>
                    <a:pt x="142875" y="170487"/>
                    <a:pt x="146324" y="180105"/>
                    <a:pt x="152664" y="189041"/>
                  </a:cubicBezTo>
                  <a:cubicBezTo>
                    <a:pt x="176228" y="222256"/>
                    <a:pt x="239711" y="246048"/>
                    <a:pt x="314325" y="246048"/>
                  </a:cubicBezTo>
                  <a:cubicBezTo>
                    <a:pt x="388938" y="246048"/>
                    <a:pt x="452421" y="222256"/>
                    <a:pt x="475985" y="189041"/>
                  </a:cubicBezTo>
                  <a:cubicBezTo>
                    <a:pt x="482325" y="180105"/>
                    <a:pt x="485775" y="170487"/>
                    <a:pt x="485775" y="160466"/>
                  </a:cubicBezTo>
                  <a:close/>
                </a:path>
              </a:pathLst>
            </a:custGeom>
            <a:noFill/>
            <a:ln w="7143">
              <a:solidFill>
                <a:srgbClr val="484848"/>
              </a:solidFill>
            </a:ln>
          </p:spPr>
          <p:txBody>
            <a:bodyPr rtlCol="0" anchor="ctr"/>
            <a:lstStyle/>
            <a:p>
              <a:pPr algn="ctr"/>
              <a:endParaRPr/>
            </a:p>
          </p:txBody>
        </p:sp>
      </p:grpSp>
      <p:grpSp>
        <p:nvGrpSpPr>
          <p:cNvPr id="19" name="Group 19">
            <a:extLst>
              <a:ext uri="{FF2B5EF4-FFF2-40B4-BE49-F238E27FC236}">
                <a16:creationId xmlns:a16="http://schemas.microsoft.com/office/drawing/2014/main" id="{2C0D58EA-F3F5-6EBF-37BC-298A4642F531}"/>
              </a:ext>
            </a:extLst>
          </p:cNvPr>
          <p:cNvGrpSpPr/>
          <p:nvPr/>
        </p:nvGrpSpPr>
        <p:grpSpPr>
          <a:xfrm>
            <a:off x="7772133" y="3036981"/>
            <a:ext cx="746118" cy="482681"/>
            <a:chOff x="5691727" y="2487024"/>
            <a:chExt cx="746118" cy="482681"/>
          </a:xfrm>
        </p:grpSpPr>
        <p:sp>
          <p:nvSpPr>
            <p:cNvPr id="20" name="Rounded Rectangle 15">
              <a:extLst>
                <a:ext uri="{FF2B5EF4-FFF2-40B4-BE49-F238E27FC236}">
                  <a16:creationId xmlns:a16="http://schemas.microsoft.com/office/drawing/2014/main" id="{A6B738FB-03D3-3B0C-5142-0604F83AFFC6}"/>
                </a:ext>
              </a:extLst>
            </p:cNvPr>
            <p:cNvSpPr/>
            <p:nvPr/>
          </p:nvSpPr>
          <p:spPr>
            <a:xfrm>
              <a:off x="5691727" y="2686505"/>
              <a:ext cx="746118" cy="283200"/>
            </a:xfrm>
            <a:custGeom>
              <a:avLst/>
              <a:gdLst/>
              <a:ahLst/>
              <a:cxnLst/>
              <a:rect l="0" t="0" r="0" b="0"/>
              <a:pathLst>
                <a:path w="746118" h="283200">
                  <a:moveTo>
                    <a:pt x="74252" y="144552"/>
                  </a:moveTo>
                  <a:lnTo>
                    <a:pt x="74252" y="98832"/>
                  </a:lnTo>
                  <a:cubicBezTo>
                    <a:pt x="88837" y="107205"/>
                    <a:pt x="90405" y="108105"/>
                    <a:pt x="99928" y="113571"/>
                  </a:cubicBezTo>
                  <a:lnTo>
                    <a:pt x="108510" y="118496"/>
                  </a:lnTo>
                  <a:lnTo>
                    <a:pt x="108510" y="232796"/>
                  </a:lnTo>
                  <a:lnTo>
                    <a:pt x="99928" y="227871"/>
                  </a:lnTo>
                  <a:cubicBezTo>
                    <a:pt x="90405" y="222405"/>
                    <a:pt x="88837" y="221505"/>
                    <a:pt x="74252" y="213132"/>
                  </a:cubicBezTo>
                  <a:close/>
                  <a:moveTo>
                    <a:pt x="453631" y="168803"/>
                  </a:moveTo>
                  <a:lnTo>
                    <a:pt x="478674" y="165121"/>
                  </a:lnTo>
                  <a:lnTo>
                    <a:pt x="503718" y="161437"/>
                  </a:lnTo>
                  <a:lnTo>
                    <a:pt x="503718" y="220563"/>
                  </a:lnTo>
                  <a:lnTo>
                    <a:pt x="503718" y="275737"/>
                  </a:lnTo>
                  <a:lnTo>
                    <a:pt x="478674" y="279421"/>
                  </a:lnTo>
                  <a:lnTo>
                    <a:pt x="453631" y="283103"/>
                  </a:lnTo>
                  <a:close/>
                  <a:moveTo>
                    <a:pt x="638314" y="118178"/>
                  </a:moveTo>
                  <a:lnTo>
                    <a:pt x="672455" y="98474"/>
                  </a:lnTo>
                  <a:lnTo>
                    <a:pt x="672455" y="98508"/>
                  </a:lnTo>
                  <a:lnTo>
                    <a:pt x="672455" y="144166"/>
                  </a:lnTo>
                  <a:lnTo>
                    <a:pt x="672455" y="212774"/>
                  </a:lnTo>
                  <a:lnTo>
                    <a:pt x="638314" y="232478"/>
                  </a:lnTo>
                  <a:close/>
                  <a:moveTo>
                    <a:pt x="738764" y="112723"/>
                  </a:moveTo>
                  <a:lnTo>
                    <a:pt x="738764" y="25784"/>
                  </a:lnTo>
                  <a:lnTo>
                    <a:pt x="746118" y="0"/>
                  </a:lnTo>
                  <a:lnTo>
                    <a:pt x="746118" y="114300"/>
                  </a:lnTo>
                  <a:lnTo>
                    <a:pt x="738764" y="140084"/>
                  </a:lnTo>
                  <a:close/>
                  <a:moveTo>
                    <a:pt x="0" y="448"/>
                  </a:moveTo>
                  <a:cubicBezTo>
                    <a:pt x="1984" y="7253"/>
                    <a:pt x="2868" y="10292"/>
                    <a:pt x="3751" y="13327"/>
                  </a:cubicBezTo>
                  <a:lnTo>
                    <a:pt x="3754" y="13336"/>
                  </a:lnTo>
                  <a:cubicBezTo>
                    <a:pt x="4639" y="16374"/>
                    <a:pt x="5523" y="19412"/>
                    <a:pt x="7509" y="26224"/>
                  </a:cubicBezTo>
                  <a:lnTo>
                    <a:pt x="7509" y="113127"/>
                  </a:lnTo>
                  <a:lnTo>
                    <a:pt x="7509" y="140524"/>
                  </a:lnTo>
                  <a:cubicBezTo>
                    <a:pt x="5528" y="133730"/>
                    <a:pt x="4643" y="130690"/>
                    <a:pt x="3761" y="127659"/>
                  </a:cubicBezTo>
                  <a:lnTo>
                    <a:pt x="3754" y="127636"/>
                  </a:lnTo>
                  <a:cubicBezTo>
                    <a:pt x="2869" y="124598"/>
                    <a:pt x="1985" y="121559"/>
                    <a:pt x="0" y="114748"/>
                  </a:cubicBezTo>
                  <a:close/>
                  <a:moveTo>
                    <a:pt x="243360" y="220825"/>
                  </a:moveTo>
                  <a:lnTo>
                    <a:pt x="243360" y="161593"/>
                  </a:lnTo>
                  <a:lnTo>
                    <a:pt x="256026" y="163438"/>
                  </a:lnTo>
                  <a:lnTo>
                    <a:pt x="256291" y="163477"/>
                  </a:lnTo>
                  <a:cubicBezTo>
                    <a:pt x="269894" y="165459"/>
                    <a:pt x="272338" y="165815"/>
                    <a:pt x="293491" y="168900"/>
                  </a:cubicBezTo>
                  <a:lnTo>
                    <a:pt x="293491" y="175535"/>
                  </a:lnTo>
                  <a:lnTo>
                    <a:pt x="293491" y="283200"/>
                  </a:lnTo>
                  <a:cubicBezTo>
                    <a:pt x="272338" y="280115"/>
                    <a:pt x="269894" y="279759"/>
                    <a:pt x="256291" y="277777"/>
                  </a:cubicBezTo>
                  <a:lnTo>
                    <a:pt x="256026" y="277738"/>
                  </a:lnTo>
                  <a:lnTo>
                    <a:pt x="243360" y="275893"/>
                  </a:lnTo>
                  <a:close/>
                  <a:moveTo>
                    <a:pt x="99928" y="227871"/>
                  </a:moveTo>
                  <a:cubicBezTo>
                    <a:pt x="102227" y="229190"/>
                    <a:pt x="104989" y="230776"/>
                    <a:pt x="108510" y="232796"/>
                  </a:cubicBezTo>
                  <a:moveTo>
                    <a:pt x="243360" y="275893"/>
                  </a:moveTo>
                  <a:cubicBezTo>
                    <a:pt x="248568" y="276651"/>
                    <a:pt x="252641" y="277246"/>
                    <a:pt x="256026" y="277738"/>
                  </a:cubicBezTo>
                  <a:cubicBezTo>
                    <a:pt x="256114" y="277751"/>
                    <a:pt x="256203" y="277764"/>
                    <a:pt x="256291" y="277777"/>
                  </a:cubicBezTo>
                  <a:moveTo>
                    <a:pt x="453631" y="283103"/>
                  </a:moveTo>
                  <a:cubicBezTo>
                    <a:pt x="466865" y="281157"/>
                    <a:pt x="472770" y="280290"/>
                    <a:pt x="478674" y="279421"/>
                  </a:cubicBezTo>
                  <a:cubicBezTo>
                    <a:pt x="484578" y="278553"/>
                    <a:pt x="490482" y="277685"/>
                    <a:pt x="503718" y="275737"/>
                  </a:cubicBezTo>
                  <a:moveTo>
                    <a:pt x="74252" y="98832"/>
                  </a:moveTo>
                  <a:lnTo>
                    <a:pt x="74463" y="98675"/>
                  </a:lnTo>
                  <a:moveTo>
                    <a:pt x="99928" y="113571"/>
                  </a:moveTo>
                  <a:cubicBezTo>
                    <a:pt x="102227" y="114890"/>
                    <a:pt x="104989" y="116476"/>
                    <a:pt x="108510" y="118496"/>
                  </a:cubicBezTo>
                  <a:moveTo>
                    <a:pt x="256291" y="163477"/>
                  </a:moveTo>
                  <a:cubicBezTo>
                    <a:pt x="256203" y="163464"/>
                    <a:pt x="256114" y="163451"/>
                    <a:pt x="256026" y="163438"/>
                  </a:cubicBezTo>
                  <a:cubicBezTo>
                    <a:pt x="252641" y="162946"/>
                    <a:pt x="248568" y="162351"/>
                    <a:pt x="243360" y="161593"/>
                  </a:cubicBezTo>
                  <a:moveTo>
                    <a:pt x="503563" y="158040"/>
                  </a:moveTo>
                  <a:lnTo>
                    <a:pt x="503718" y="161437"/>
                  </a:lnTo>
                  <a:cubicBezTo>
                    <a:pt x="490482" y="163385"/>
                    <a:pt x="484578" y="164253"/>
                    <a:pt x="478674" y="165121"/>
                  </a:cubicBezTo>
                  <a:cubicBezTo>
                    <a:pt x="472770" y="165990"/>
                    <a:pt x="466865" y="166857"/>
                    <a:pt x="453631" y="168803"/>
                  </a:cubicBezTo>
                </a:path>
              </a:pathLst>
            </a:custGeom>
            <a:noFill/>
            <a:ln w="7143">
              <a:solidFill>
                <a:srgbClr val="484848"/>
              </a:solidFill>
            </a:ln>
          </p:spPr>
          <p:txBody>
            <a:bodyPr rtlCol="0" anchor="ctr"/>
            <a:lstStyle/>
            <a:p>
              <a:pPr algn="ctr"/>
              <a:endParaRPr/>
            </a:p>
          </p:txBody>
        </p:sp>
        <p:sp>
          <p:nvSpPr>
            <p:cNvPr id="21" name="Rounded Rectangle 16">
              <a:extLst>
                <a:ext uri="{FF2B5EF4-FFF2-40B4-BE49-F238E27FC236}">
                  <a16:creationId xmlns:a16="http://schemas.microsoft.com/office/drawing/2014/main" id="{DC297B58-119B-8B5A-9774-6EE90C1B6BA9}"/>
                </a:ext>
              </a:extLst>
            </p:cNvPr>
            <p:cNvSpPr/>
            <p:nvPr/>
          </p:nvSpPr>
          <p:spPr>
            <a:xfrm>
              <a:off x="5898403" y="2781104"/>
              <a:ext cx="333342" cy="142197"/>
            </a:xfrm>
            <a:custGeom>
              <a:avLst/>
              <a:gdLst/>
              <a:ahLst/>
              <a:cxnLst/>
              <a:rect l="0" t="0" r="0" b="0"/>
              <a:pathLst>
                <a:path w="333342" h="142197">
                  <a:moveTo>
                    <a:pt x="0" y="18062"/>
                  </a:moveTo>
                  <a:lnTo>
                    <a:pt x="0" y="200"/>
                  </a:lnTo>
                  <a:lnTo>
                    <a:pt x="38839" y="12613"/>
                  </a:lnTo>
                  <a:lnTo>
                    <a:pt x="36960" y="60148"/>
                  </a:lnTo>
                  <a:lnTo>
                    <a:pt x="36690" y="66994"/>
                  </a:lnTo>
                  <a:lnTo>
                    <a:pt x="36690" y="126226"/>
                  </a:lnTo>
                  <a:lnTo>
                    <a:pt x="0" y="114500"/>
                  </a:lnTo>
                  <a:close/>
                  <a:moveTo>
                    <a:pt x="143688" y="90616"/>
                  </a:moveTo>
                  <a:lnTo>
                    <a:pt x="143688" y="27897"/>
                  </a:lnTo>
                  <a:lnTo>
                    <a:pt x="189814" y="27869"/>
                  </a:lnTo>
                  <a:lnTo>
                    <a:pt x="189814" y="91020"/>
                  </a:lnTo>
                  <a:lnTo>
                    <a:pt x="189814" y="142169"/>
                  </a:lnTo>
                  <a:lnTo>
                    <a:pt x="143688" y="142197"/>
                  </a:lnTo>
                  <a:close/>
                  <a:moveTo>
                    <a:pt x="297047" y="125965"/>
                  </a:moveTo>
                  <a:lnTo>
                    <a:pt x="297047" y="66838"/>
                  </a:lnTo>
                  <a:lnTo>
                    <a:pt x="296893" y="63441"/>
                  </a:lnTo>
                  <a:lnTo>
                    <a:pt x="294574" y="12459"/>
                  </a:lnTo>
                  <a:cubicBezTo>
                    <a:pt x="303050" y="9735"/>
                    <a:pt x="308495" y="7984"/>
                    <a:pt x="313938" y="6236"/>
                  </a:cubicBezTo>
                  <a:lnTo>
                    <a:pt x="314225" y="6143"/>
                  </a:lnTo>
                  <a:lnTo>
                    <a:pt x="314363" y="6099"/>
                  </a:lnTo>
                  <a:cubicBezTo>
                    <a:pt x="319679" y="4391"/>
                    <a:pt x="325066" y="2660"/>
                    <a:pt x="333342" y="0"/>
                  </a:cubicBezTo>
                  <a:lnTo>
                    <a:pt x="333342" y="31730"/>
                  </a:lnTo>
                  <a:lnTo>
                    <a:pt x="333342" y="114300"/>
                  </a:lnTo>
                  <a:cubicBezTo>
                    <a:pt x="324845" y="117031"/>
                    <a:pt x="319393" y="118783"/>
                    <a:pt x="313938" y="120536"/>
                  </a:cubicBezTo>
                  <a:close/>
                  <a:moveTo>
                    <a:pt x="313938" y="120536"/>
                  </a:moveTo>
                  <a:cubicBezTo>
                    <a:pt x="309044" y="122108"/>
                    <a:pt x="304147" y="123682"/>
                    <a:pt x="297047" y="125965"/>
                  </a:cubicBezTo>
                  <a:moveTo>
                    <a:pt x="314363" y="6099"/>
                  </a:moveTo>
                  <a:cubicBezTo>
                    <a:pt x="314317" y="6115"/>
                    <a:pt x="314271" y="6129"/>
                    <a:pt x="314225" y="6143"/>
                  </a:cubicBezTo>
                  <a:cubicBezTo>
                    <a:pt x="314129" y="6175"/>
                    <a:pt x="314034" y="6205"/>
                    <a:pt x="313938" y="6236"/>
                  </a:cubicBezTo>
                </a:path>
              </a:pathLst>
            </a:custGeom>
            <a:noFill/>
            <a:ln w="7143">
              <a:solidFill>
                <a:srgbClr val="484848"/>
              </a:solidFill>
            </a:ln>
          </p:spPr>
          <p:txBody>
            <a:bodyPr rtlCol="0" anchor="ctr"/>
            <a:lstStyle/>
            <a:p>
              <a:pPr algn="ctr"/>
              <a:endParaRPr/>
            </a:p>
          </p:txBody>
        </p:sp>
        <p:sp>
          <p:nvSpPr>
            <p:cNvPr id="22" name="Rounded Rectangle 17">
              <a:extLst>
                <a:ext uri="{FF2B5EF4-FFF2-40B4-BE49-F238E27FC236}">
                  <a16:creationId xmlns:a16="http://schemas.microsoft.com/office/drawing/2014/main" id="{2E43CE00-B745-017C-7A6A-FF48844CE504}"/>
                </a:ext>
              </a:extLst>
            </p:cNvPr>
            <p:cNvSpPr/>
            <p:nvPr/>
          </p:nvSpPr>
          <p:spPr>
            <a:xfrm>
              <a:off x="5699234" y="2523487"/>
              <a:ext cx="731255" cy="446217"/>
            </a:xfrm>
            <a:custGeom>
              <a:avLst/>
              <a:gdLst/>
              <a:ahLst/>
              <a:cxnLst/>
              <a:rect l="0" t="0" r="0" b="0"/>
              <a:pathLst>
                <a:path w="731255" h="446217">
                  <a:moveTo>
                    <a:pt x="167266" y="56253"/>
                  </a:moveTo>
                  <a:cubicBezTo>
                    <a:pt x="159284" y="60861"/>
                    <a:pt x="154758" y="63474"/>
                    <a:pt x="144303" y="69506"/>
                  </a:cubicBezTo>
                  <a:lnTo>
                    <a:pt x="141366" y="69265"/>
                  </a:lnTo>
                  <a:lnTo>
                    <a:pt x="141366" y="269"/>
                  </a:lnTo>
                  <a:lnTo>
                    <a:pt x="174455" y="52103"/>
                  </a:lnTo>
                  <a:close/>
                  <a:moveTo>
                    <a:pt x="631764" y="118770"/>
                  </a:moveTo>
                  <a:lnTo>
                    <a:pt x="715578" y="83979"/>
                  </a:lnTo>
                  <a:lnTo>
                    <a:pt x="715578" y="158079"/>
                  </a:lnTo>
                  <a:lnTo>
                    <a:pt x="638396" y="141534"/>
                  </a:lnTo>
                  <a:cubicBezTo>
                    <a:pt x="637116" y="137136"/>
                    <a:pt x="636239" y="134128"/>
                    <a:pt x="635409" y="131282"/>
                  </a:cubicBezTo>
                  <a:cubicBezTo>
                    <a:pt x="634360" y="127679"/>
                    <a:pt x="633385" y="124338"/>
                    <a:pt x="631764" y="118770"/>
                  </a:cubicBezTo>
                  <a:close/>
                  <a:moveTo>
                    <a:pt x="588754" y="0"/>
                  </a:moveTo>
                  <a:lnTo>
                    <a:pt x="588754" y="69032"/>
                  </a:lnTo>
                  <a:lnTo>
                    <a:pt x="586234" y="69241"/>
                  </a:lnTo>
                  <a:lnTo>
                    <a:pt x="555975" y="51873"/>
                  </a:lnTo>
                  <a:close/>
                  <a:moveTo>
                    <a:pt x="101001" y="281514"/>
                  </a:moveTo>
                  <a:lnTo>
                    <a:pt x="199161" y="257816"/>
                  </a:lnTo>
                  <a:lnTo>
                    <a:pt x="199161" y="275678"/>
                  </a:lnTo>
                  <a:lnTo>
                    <a:pt x="199161" y="372116"/>
                  </a:lnTo>
                  <a:lnTo>
                    <a:pt x="101001" y="395814"/>
                  </a:lnTo>
                  <a:close/>
                  <a:moveTo>
                    <a:pt x="127503" y="216688"/>
                  </a:moveTo>
                  <a:lnTo>
                    <a:pt x="97470" y="239010"/>
                  </a:lnTo>
                  <a:lnTo>
                    <a:pt x="66954" y="261692"/>
                  </a:lnTo>
                  <a:lnTo>
                    <a:pt x="66742" y="261849"/>
                  </a:lnTo>
                  <a:lnTo>
                    <a:pt x="66742" y="307569"/>
                  </a:lnTo>
                  <a:lnTo>
                    <a:pt x="0" y="303541"/>
                  </a:lnTo>
                  <a:lnTo>
                    <a:pt x="0" y="276144"/>
                  </a:lnTo>
                  <a:lnTo>
                    <a:pt x="0" y="189241"/>
                  </a:lnTo>
                  <a:lnTo>
                    <a:pt x="15051" y="190150"/>
                  </a:lnTo>
                  <a:lnTo>
                    <a:pt x="108281" y="195776"/>
                  </a:lnTo>
                  <a:cubicBezTo>
                    <a:pt x="113763" y="201739"/>
                    <a:pt x="116688" y="204920"/>
                    <a:pt x="120386" y="208945"/>
                  </a:cubicBezTo>
                  <a:lnTo>
                    <a:pt x="120404" y="208964"/>
                  </a:lnTo>
                  <a:close/>
                  <a:moveTo>
                    <a:pt x="285982" y="338551"/>
                  </a:moveTo>
                  <a:lnTo>
                    <a:pt x="285982" y="331917"/>
                  </a:lnTo>
                  <a:lnTo>
                    <a:pt x="342849" y="285513"/>
                  </a:lnTo>
                  <a:lnTo>
                    <a:pt x="342849" y="348233"/>
                  </a:lnTo>
                  <a:lnTo>
                    <a:pt x="342849" y="399813"/>
                  </a:lnTo>
                  <a:lnTo>
                    <a:pt x="285982" y="446217"/>
                  </a:lnTo>
                  <a:close/>
                  <a:moveTo>
                    <a:pt x="388975" y="348636"/>
                  </a:moveTo>
                  <a:lnTo>
                    <a:pt x="388975" y="285485"/>
                  </a:lnTo>
                  <a:lnTo>
                    <a:pt x="446122" y="331821"/>
                  </a:lnTo>
                  <a:lnTo>
                    <a:pt x="446122" y="446121"/>
                  </a:lnTo>
                  <a:lnTo>
                    <a:pt x="388975" y="399785"/>
                  </a:lnTo>
                  <a:close/>
                  <a:moveTo>
                    <a:pt x="532503" y="289346"/>
                  </a:moveTo>
                  <a:lnTo>
                    <a:pt x="532503" y="257616"/>
                  </a:lnTo>
                  <a:lnTo>
                    <a:pt x="630804" y="281195"/>
                  </a:lnTo>
                  <a:lnTo>
                    <a:pt x="630804" y="395495"/>
                  </a:lnTo>
                  <a:lnTo>
                    <a:pt x="532503" y="371916"/>
                  </a:lnTo>
                  <a:close/>
                  <a:moveTo>
                    <a:pt x="623015" y="195464"/>
                  </a:moveTo>
                  <a:lnTo>
                    <a:pt x="708173" y="190221"/>
                  </a:lnTo>
                  <a:lnTo>
                    <a:pt x="731255" y="188800"/>
                  </a:lnTo>
                  <a:lnTo>
                    <a:pt x="731255" y="275740"/>
                  </a:lnTo>
                  <a:lnTo>
                    <a:pt x="731255" y="303100"/>
                  </a:lnTo>
                  <a:lnTo>
                    <a:pt x="664945" y="307183"/>
                  </a:lnTo>
                  <a:lnTo>
                    <a:pt x="664945" y="261526"/>
                  </a:lnTo>
                  <a:lnTo>
                    <a:pt x="664945" y="261490"/>
                  </a:lnTo>
                  <a:lnTo>
                    <a:pt x="633214" y="238047"/>
                  </a:lnTo>
                  <a:lnTo>
                    <a:pt x="603914" y="216401"/>
                  </a:lnTo>
                  <a:cubicBezTo>
                    <a:pt x="608706" y="211147"/>
                    <a:pt x="611532" y="208049"/>
                    <a:pt x="614646" y="204637"/>
                  </a:cubicBezTo>
                  <a:close/>
                  <a:moveTo>
                    <a:pt x="95806" y="130541"/>
                  </a:moveTo>
                  <a:cubicBezTo>
                    <a:pt x="94899" y="133719"/>
                    <a:pt x="93987" y="136910"/>
                    <a:pt x="92576" y="141862"/>
                  </a:cubicBezTo>
                  <a:lnTo>
                    <a:pt x="36676" y="153927"/>
                  </a:lnTo>
                  <a:lnTo>
                    <a:pt x="15051" y="158596"/>
                  </a:lnTo>
                  <a:lnTo>
                    <a:pt x="15051" y="84396"/>
                  </a:lnTo>
                  <a:lnTo>
                    <a:pt x="36676" y="93325"/>
                  </a:lnTo>
                  <a:lnTo>
                    <a:pt x="99074" y="119089"/>
                  </a:lnTo>
                  <a:cubicBezTo>
                    <a:pt x="97652" y="124074"/>
                    <a:pt x="96738" y="127274"/>
                    <a:pt x="95825" y="130475"/>
                  </a:cubicBezTo>
                  <a:close/>
                  <a:moveTo>
                    <a:pt x="540377" y="149333"/>
                  </a:moveTo>
                  <a:cubicBezTo>
                    <a:pt x="540377" y="171299"/>
                    <a:pt x="523798" y="191331"/>
                    <a:pt x="496547" y="206483"/>
                  </a:cubicBezTo>
                  <a:cubicBezTo>
                    <a:pt x="465160" y="189031"/>
                    <a:pt x="419611" y="178051"/>
                    <a:pt x="368927" y="178051"/>
                  </a:cubicBezTo>
                  <a:cubicBezTo>
                    <a:pt x="318242" y="178051"/>
                    <a:pt x="272694" y="189031"/>
                    <a:pt x="241305" y="206483"/>
                  </a:cubicBezTo>
                  <a:cubicBezTo>
                    <a:pt x="214054" y="191331"/>
                    <a:pt x="197477" y="171299"/>
                    <a:pt x="197477" y="149333"/>
                  </a:cubicBezTo>
                  <a:cubicBezTo>
                    <a:pt x="197477" y="102068"/>
                    <a:pt x="274239" y="63751"/>
                    <a:pt x="368927" y="63751"/>
                  </a:cubicBezTo>
                  <a:cubicBezTo>
                    <a:pt x="463614" y="63751"/>
                    <a:pt x="540377" y="102068"/>
                    <a:pt x="540377" y="149333"/>
                  </a:cubicBezTo>
                  <a:close/>
                  <a:moveTo>
                    <a:pt x="95806" y="130541"/>
                  </a:moveTo>
                  <a:cubicBezTo>
                    <a:pt x="95812" y="130519"/>
                    <a:pt x="95818" y="130497"/>
                    <a:pt x="95825" y="130475"/>
                  </a:cubicBezTo>
                  <a:moveTo>
                    <a:pt x="127503" y="216688"/>
                  </a:moveTo>
                  <a:cubicBezTo>
                    <a:pt x="124577" y="213504"/>
                    <a:pt x="122380" y="211113"/>
                    <a:pt x="120404" y="208964"/>
                  </a:cubicBezTo>
                  <a:moveTo>
                    <a:pt x="614646" y="204637"/>
                  </a:moveTo>
                  <a:cubicBezTo>
                    <a:pt x="616966" y="202094"/>
                    <a:pt x="619445" y="199378"/>
                    <a:pt x="623015" y="195464"/>
                  </a:cubicBezTo>
                </a:path>
              </a:pathLst>
            </a:custGeom>
            <a:noFill/>
            <a:ln w="7143">
              <a:solidFill>
                <a:srgbClr val="484848"/>
              </a:solidFill>
            </a:ln>
          </p:spPr>
          <p:txBody>
            <a:bodyPr rtlCol="0" anchor="ctr"/>
            <a:lstStyle/>
            <a:p>
              <a:pPr algn="ctr"/>
              <a:endParaRPr/>
            </a:p>
          </p:txBody>
        </p:sp>
        <p:sp>
          <p:nvSpPr>
            <p:cNvPr id="23" name="Rounded Rectangle 18">
              <a:extLst>
                <a:ext uri="{FF2B5EF4-FFF2-40B4-BE49-F238E27FC236}">
                  <a16:creationId xmlns:a16="http://schemas.microsoft.com/office/drawing/2014/main" id="{C60A80F7-3BDC-C12A-EA5E-46109FF86FC2}"/>
                </a:ext>
              </a:extLst>
            </p:cNvPr>
            <p:cNvSpPr/>
            <p:nvPr/>
          </p:nvSpPr>
          <p:spPr>
            <a:xfrm>
              <a:off x="5691727" y="2487024"/>
              <a:ext cx="746118" cy="368381"/>
            </a:xfrm>
            <a:custGeom>
              <a:avLst/>
              <a:gdLst/>
              <a:ahLst/>
              <a:cxnLst/>
              <a:rect l="0" t="0" r="0" b="0"/>
              <a:pathLst>
                <a:path w="746118" h="368381">
                  <a:moveTo>
                    <a:pt x="398558" y="0"/>
                  </a:moveTo>
                  <a:lnTo>
                    <a:pt x="427222" y="52486"/>
                  </a:lnTo>
                  <a:lnTo>
                    <a:pt x="427924" y="52588"/>
                  </a:lnTo>
                  <a:cubicBezTo>
                    <a:pt x="446743" y="55330"/>
                    <a:pt x="452348" y="56147"/>
                    <a:pt x="471501" y="58941"/>
                  </a:cubicBezTo>
                  <a:lnTo>
                    <a:pt x="552286" y="22410"/>
                  </a:lnTo>
                  <a:cubicBezTo>
                    <a:pt x="571429" y="28529"/>
                    <a:pt x="573103" y="29063"/>
                    <a:pt x="586082" y="33210"/>
                  </a:cubicBezTo>
                  <a:lnTo>
                    <a:pt x="596264" y="36463"/>
                  </a:lnTo>
                  <a:lnTo>
                    <a:pt x="563484" y="88337"/>
                  </a:lnTo>
                  <a:lnTo>
                    <a:pt x="593743" y="105705"/>
                  </a:lnTo>
                  <a:lnTo>
                    <a:pt x="596264" y="105496"/>
                  </a:lnTo>
                  <a:lnTo>
                    <a:pt x="701320" y="96762"/>
                  </a:lnTo>
                  <a:cubicBezTo>
                    <a:pt x="707072" y="103020"/>
                    <a:pt x="709638" y="105811"/>
                    <a:pt x="712204" y="108602"/>
                  </a:cubicBezTo>
                  <a:cubicBezTo>
                    <a:pt x="714770" y="111392"/>
                    <a:pt x="717337" y="114184"/>
                    <a:pt x="723088" y="120442"/>
                  </a:cubicBezTo>
                  <a:lnTo>
                    <a:pt x="639274" y="155233"/>
                  </a:lnTo>
                  <a:cubicBezTo>
                    <a:pt x="640895" y="160802"/>
                    <a:pt x="641869" y="164143"/>
                    <a:pt x="642919" y="167745"/>
                  </a:cubicBezTo>
                  <a:cubicBezTo>
                    <a:pt x="643749" y="170591"/>
                    <a:pt x="644626" y="173599"/>
                    <a:pt x="645906" y="177998"/>
                  </a:cubicBezTo>
                  <a:lnTo>
                    <a:pt x="723088" y="194544"/>
                  </a:lnTo>
                  <a:lnTo>
                    <a:pt x="746118" y="199481"/>
                  </a:lnTo>
                  <a:lnTo>
                    <a:pt x="738764" y="225264"/>
                  </a:lnTo>
                  <a:lnTo>
                    <a:pt x="715682" y="226685"/>
                  </a:lnTo>
                  <a:lnTo>
                    <a:pt x="630524" y="231928"/>
                  </a:lnTo>
                  <a:cubicBezTo>
                    <a:pt x="626955" y="235841"/>
                    <a:pt x="624476" y="238559"/>
                    <a:pt x="622155" y="241101"/>
                  </a:cubicBezTo>
                  <a:cubicBezTo>
                    <a:pt x="619042" y="244513"/>
                    <a:pt x="616215" y="247611"/>
                    <a:pt x="611424" y="252864"/>
                  </a:cubicBezTo>
                  <a:lnTo>
                    <a:pt x="640723" y="274511"/>
                  </a:lnTo>
                  <a:lnTo>
                    <a:pt x="672455" y="297954"/>
                  </a:lnTo>
                  <a:lnTo>
                    <a:pt x="638314" y="317658"/>
                  </a:lnTo>
                  <a:lnTo>
                    <a:pt x="540013" y="294079"/>
                  </a:lnTo>
                  <a:cubicBezTo>
                    <a:pt x="531736" y="296740"/>
                    <a:pt x="526349" y="298471"/>
                    <a:pt x="521033" y="300180"/>
                  </a:cubicBezTo>
                  <a:cubicBezTo>
                    <a:pt x="520987" y="300194"/>
                    <a:pt x="520942" y="300208"/>
                    <a:pt x="520896" y="300224"/>
                  </a:cubicBezTo>
                  <a:cubicBezTo>
                    <a:pt x="520801" y="300254"/>
                    <a:pt x="520705" y="300286"/>
                    <a:pt x="520608" y="300316"/>
                  </a:cubicBezTo>
                  <a:cubicBezTo>
                    <a:pt x="515167" y="302065"/>
                    <a:pt x="509720" y="303815"/>
                    <a:pt x="501245" y="306540"/>
                  </a:cubicBezTo>
                  <a:lnTo>
                    <a:pt x="503563" y="357520"/>
                  </a:lnTo>
                  <a:lnTo>
                    <a:pt x="503718" y="360918"/>
                  </a:lnTo>
                  <a:cubicBezTo>
                    <a:pt x="490482" y="362866"/>
                    <a:pt x="484578" y="363734"/>
                    <a:pt x="478674" y="364602"/>
                  </a:cubicBezTo>
                  <a:cubicBezTo>
                    <a:pt x="472770" y="365471"/>
                    <a:pt x="466865" y="366339"/>
                    <a:pt x="453631" y="368285"/>
                  </a:cubicBezTo>
                  <a:lnTo>
                    <a:pt x="396484" y="321948"/>
                  </a:lnTo>
                  <a:lnTo>
                    <a:pt x="350359" y="321977"/>
                  </a:lnTo>
                  <a:lnTo>
                    <a:pt x="293491" y="368381"/>
                  </a:lnTo>
                  <a:cubicBezTo>
                    <a:pt x="272338" y="365297"/>
                    <a:pt x="269894" y="364940"/>
                    <a:pt x="256291" y="362958"/>
                  </a:cubicBezTo>
                  <a:cubicBezTo>
                    <a:pt x="256203" y="362945"/>
                    <a:pt x="256114" y="362932"/>
                    <a:pt x="256026" y="362919"/>
                  </a:cubicBezTo>
                  <a:cubicBezTo>
                    <a:pt x="252641" y="362426"/>
                    <a:pt x="248568" y="361832"/>
                    <a:pt x="243360" y="361074"/>
                  </a:cubicBezTo>
                  <a:lnTo>
                    <a:pt x="243631" y="354228"/>
                  </a:lnTo>
                  <a:lnTo>
                    <a:pt x="245509" y="306693"/>
                  </a:lnTo>
                  <a:lnTo>
                    <a:pt x="206670" y="294280"/>
                  </a:lnTo>
                  <a:lnTo>
                    <a:pt x="108510" y="317977"/>
                  </a:lnTo>
                  <a:cubicBezTo>
                    <a:pt x="104989" y="315956"/>
                    <a:pt x="102227" y="314371"/>
                    <a:pt x="99928" y="313052"/>
                  </a:cubicBezTo>
                  <a:cubicBezTo>
                    <a:pt x="90405" y="307587"/>
                    <a:pt x="88837" y="306686"/>
                    <a:pt x="74252" y="298313"/>
                  </a:cubicBezTo>
                  <a:lnTo>
                    <a:pt x="74463" y="298156"/>
                  </a:lnTo>
                  <a:lnTo>
                    <a:pt x="104979" y="275474"/>
                  </a:lnTo>
                  <a:lnTo>
                    <a:pt x="135013" y="253152"/>
                  </a:lnTo>
                  <a:cubicBezTo>
                    <a:pt x="132086" y="249968"/>
                    <a:pt x="129889" y="247577"/>
                    <a:pt x="127914" y="245427"/>
                  </a:cubicBezTo>
                  <a:lnTo>
                    <a:pt x="127895" y="245408"/>
                  </a:lnTo>
                  <a:cubicBezTo>
                    <a:pt x="124198" y="241384"/>
                    <a:pt x="121273" y="238203"/>
                    <a:pt x="115790" y="232240"/>
                  </a:cubicBezTo>
                  <a:lnTo>
                    <a:pt x="22560" y="226614"/>
                  </a:lnTo>
                  <a:lnTo>
                    <a:pt x="7509" y="225705"/>
                  </a:lnTo>
                  <a:cubicBezTo>
                    <a:pt x="5523" y="218894"/>
                    <a:pt x="4639" y="215855"/>
                    <a:pt x="3754" y="212817"/>
                  </a:cubicBezTo>
                  <a:lnTo>
                    <a:pt x="3751" y="212808"/>
                  </a:lnTo>
                  <a:cubicBezTo>
                    <a:pt x="2868" y="209772"/>
                    <a:pt x="1984" y="206734"/>
                    <a:pt x="0" y="199929"/>
                  </a:cubicBezTo>
                  <a:lnTo>
                    <a:pt x="22560" y="195059"/>
                  </a:lnTo>
                  <a:lnTo>
                    <a:pt x="44186" y="190391"/>
                  </a:lnTo>
                  <a:lnTo>
                    <a:pt x="100085" y="178326"/>
                  </a:lnTo>
                  <a:cubicBezTo>
                    <a:pt x="101497" y="173374"/>
                    <a:pt x="102408" y="170183"/>
                    <a:pt x="103315" y="167004"/>
                  </a:cubicBezTo>
                  <a:cubicBezTo>
                    <a:pt x="103322" y="166982"/>
                    <a:pt x="103328" y="166960"/>
                    <a:pt x="103334" y="166938"/>
                  </a:cubicBezTo>
                  <a:cubicBezTo>
                    <a:pt x="104248" y="163738"/>
                    <a:pt x="105161" y="160538"/>
                    <a:pt x="106583" y="155552"/>
                  </a:cubicBezTo>
                  <a:lnTo>
                    <a:pt x="44186" y="129789"/>
                  </a:lnTo>
                  <a:lnTo>
                    <a:pt x="22560" y="120860"/>
                  </a:lnTo>
                  <a:cubicBezTo>
                    <a:pt x="28274" y="114597"/>
                    <a:pt x="30823" y="111802"/>
                    <a:pt x="33372" y="109008"/>
                  </a:cubicBezTo>
                  <a:cubicBezTo>
                    <a:pt x="35921" y="106214"/>
                    <a:pt x="38469" y="103420"/>
                    <a:pt x="44186" y="97154"/>
                  </a:cubicBezTo>
                  <a:lnTo>
                    <a:pt x="148875" y="105730"/>
                  </a:lnTo>
                  <a:lnTo>
                    <a:pt x="151813" y="105970"/>
                  </a:lnTo>
                  <a:cubicBezTo>
                    <a:pt x="162267" y="99938"/>
                    <a:pt x="166794" y="97325"/>
                    <a:pt x="174775" y="92717"/>
                  </a:cubicBezTo>
                  <a:lnTo>
                    <a:pt x="181964" y="88567"/>
                  </a:lnTo>
                  <a:lnTo>
                    <a:pt x="148875" y="36733"/>
                  </a:lnTo>
                  <a:cubicBezTo>
                    <a:pt x="164622" y="31672"/>
                    <a:pt x="168524" y="30418"/>
                    <a:pt x="176663" y="27801"/>
                  </a:cubicBezTo>
                  <a:cubicBezTo>
                    <a:pt x="180513" y="26564"/>
                    <a:pt x="185313" y="25021"/>
                    <a:pt x="192765" y="22625"/>
                  </a:cubicBezTo>
                  <a:lnTo>
                    <a:pt x="273769" y="59057"/>
                  </a:lnTo>
                  <a:cubicBezTo>
                    <a:pt x="283443" y="57634"/>
                    <a:pt x="289658" y="56721"/>
                    <a:pt x="295868" y="55806"/>
                  </a:cubicBezTo>
                  <a:cubicBezTo>
                    <a:pt x="302092" y="54891"/>
                    <a:pt x="308310" y="53977"/>
                    <a:pt x="318005" y="52551"/>
                  </a:cubicBezTo>
                  <a:lnTo>
                    <a:pt x="346350" y="32"/>
                  </a:lnTo>
                  <a:cubicBezTo>
                    <a:pt x="364851" y="20"/>
                    <a:pt x="369593" y="17"/>
                    <a:pt x="379035" y="11"/>
                  </a:cubicBezTo>
                  <a:close/>
                  <a:moveTo>
                    <a:pt x="504057" y="242948"/>
                  </a:moveTo>
                  <a:cubicBezTo>
                    <a:pt x="531308" y="227795"/>
                    <a:pt x="547886" y="207763"/>
                    <a:pt x="547886" y="185798"/>
                  </a:cubicBezTo>
                  <a:cubicBezTo>
                    <a:pt x="547886" y="138533"/>
                    <a:pt x="471123" y="100216"/>
                    <a:pt x="376436" y="100216"/>
                  </a:cubicBezTo>
                  <a:cubicBezTo>
                    <a:pt x="281748" y="100216"/>
                    <a:pt x="204986" y="138533"/>
                    <a:pt x="204986" y="185798"/>
                  </a:cubicBezTo>
                  <a:cubicBezTo>
                    <a:pt x="204986" y="207763"/>
                    <a:pt x="221563" y="227795"/>
                    <a:pt x="248814" y="242948"/>
                  </a:cubicBezTo>
                  <a:cubicBezTo>
                    <a:pt x="280203" y="260401"/>
                    <a:pt x="325752" y="271379"/>
                    <a:pt x="376436" y="271379"/>
                  </a:cubicBezTo>
                  <a:cubicBezTo>
                    <a:pt x="427121" y="271379"/>
                    <a:pt x="472669" y="260401"/>
                    <a:pt x="504057" y="242948"/>
                  </a:cubicBezTo>
                  <a:close/>
                  <a:moveTo>
                    <a:pt x="103334" y="166938"/>
                  </a:moveTo>
                  <a:lnTo>
                    <a:pt x="103315" y="167004"/>
                  </a:lnTo>
                  <a:moveTo>
                    <a:pt x="127914" y="245427"/>
                  </a:moveTo>
                  <a:lnTo>
                    <a:pt x="135013" y="253152"/>
                  </a:lnTo>
                  <a:moveTo>
                    <a:pt x="99928" y="313052"/>
                  </a:moveTo>
                  <a:lnTo>
                    <a:pt x="108510" y="317977"/>
                  </a:lnTo>
                  <a:moveTo>
                    <a:pt x="243360" y="361074"/>
                  </a:moveTo>
                  <a:lnTo>
                    <a:pt x="256026" y="362919"/>
                  </a:lnTo>
                  <a:lnTo>
                    <a:pt x="256291" y="362958"/>
                  </a:lnTo>
                  <a:moveTo>
                    <a:pt x="453631" y="368285"/>
                  </a:moveTo>
                  <a:lnTo>
                    <a:pt x="478674" y="364602"/>
                  </a:lnTo>
                  <a:lnTo>
                    <a:pt x="503718" y="360918"/>
                  </a:lnTo>
                  <a:moveTo>
                    <a:pt x="520608" y="300316"/>
                  </a:moveTo>
                  <a:lnTo>
                    <a:pt x="520896" y="300224"/>
                  </a:lnTo>
                  <a:lnTo>
                    <a:pt x="521033" y="300180"/>
                  </a:lnTo>
                  <a:moveTo>
                    <a:pt x="672455" y="297954"/>
                  </a:moveTo>
                  <a:lnTo>
                    <a:pt x="672455" y="297989"/>
                  </a:lnTo>
                  <a:moveTo>
                    <a:pt x="630524" y="231928"/>
                  </a:moveTo>
                  <a:lnTo>
                    <a:pt x="622155" y="241101"/>
                  </a:lnTo>
                </a:path>
              </a:pathLst>
            </a:custGeom>
            <a:noFill/>
            <a:ln w="7143">
              <a:solidFill>
                <a:srgbClr val="484848"/>
              </a:solidFill>
            </a:ln>
          </p:spPr>
          <p:txBody>
            <a:bodyPr rtlCol="0" anchor="ctr"/>
            <a:lstStyle/>
            <a:p>
              <a:pPr algn="ctr"/>
              <a:endParaRPr/>
            </a:p>
          </p:txBody>
        </p:sp>
      </p:grpSp>
      <p:grpSp>
        <p:nvGrpSpPr>
          <p:cNvPr id="24" name="Group 24">
            <a:extLst>
              <a:ext uri="{FF2B5EF4-FFF2-40B4-BE49-F238E27FC236}">
                <a16:creationId xmlns:a16="http://schemas.microsoft.com/office/drawing/2014/main" id="{0B12F96E-E576-7159-B949-F10A3D39F0D0}"/>
              </a:ext>
            </a:extLst>
          </p:cNvPr>
          <p:cNvGrpSpPr/>
          <p:nvPr/>
        </p:nvGrpSpPr>
        <p:grpSpPr>
          <a:xfrm>
            <a:off x="6565963" y="3004092"/>
            <a:ext cx="872849" cy="605230"/>
            <a:chOff x="4485557" y="2454135"/>
            <a:chExt cx="872849" cy="605230"/>
          </a:xfrm>
        </p:grpSpPr>
        <p:sp>
          <p:nvSpPr>
            <p:cNvPr id="25" name="Rounded Rectangle 20">
              <a:extLst>
                <a:ext uri="{FF2B5EF4-FFF2-40B4-BE49-F238E27FC236}">
                  <a16:creationId xmlns:a16="http://schemas.microsoft.com/office/drawing/2014/main" id="{54228C71-2F21-0EE8-7D89-7B40B789CB0C}"/>
                </a:ext>
              </a:extLst>
            </p:cNvPr>
            <p:cNvSpPr/>
            <p:nvPr/>
          </p:nvSpPr>
          <p:spPr>
            <a:xfrm>
              <a:off x="4491324" y="2478538"/>
              <a:ext cx="861182" cy="580824"/>
            </a:xfrm>
            <a:custGeom>
              <a:avLst/>
              <a:gdLst/>
              <a:ahLst/>
              <a:cxnLst/>
              <a:rect l="0" t="0" r="0" b="0"/>
              <a:pathLst>
                <a:path w="861182" h="580824">
                  <a:moveTo>
                    <a:pt x="601717" y="192673"/>
                  </a:moveTo>
                  <a:cubicBezTo>
                    <a:pt x="601717" y="226794"/>
                    <a:pt x="561713" y="256251"/>
                    <a:pt x="503839" y="269996"/>
                  </a:cubicBezTo>
                  <a:cubicBezTo>
                    <a:pt x="481545" y="264701"/>
                    <a:pt x="456599" y="261738"/>
                    <a:pt x="430269" y="261738"/>
                  </a:cubicBezTo>
                  <a:cubicBezTo>
                    <a:pt x="403936" y="261738"/>
                    <a:pt x="378990" y="264702"/>
                    <a:pt x="356696" y="269997"/>
                  </a:cubicBezTo>
                  <a:cubicBezTo>
                    <a:pt x="298822" y="256252"/>
                    <a:pt x="258817" y="226794"/>
                    <a:pt x="258817" y="192673"/>
                  </a:cubicBezTo>
                  <a:cubicBezTo>
                    <a:pt x="258817" y="145408"/>
                    <a:pt x="335579" y="107091"/>
                    <a:pt x="430267" y="107091"/>
                  </a:cubicBezTo>
                  <a:cubicBezTo>
                    <a:pt x="524954" y="107091"/>
                    <a:pt x="601717" y="145408"/>
                    <a:pt x="601717" y="192673"/>
                  </a:cubicBezTo>
                  <a:close/>
                  <a:moveTo>
                    <a:pt x="155352" y="357030"/>
                  </a:moveTo>
                  <a:lnTo>
                    <a:pt x="151492" y="361250"/>
                  </a:lnTo>
                  <a:lnTo>
                    <a:pt x="151492" y="471531"/>
                  </a:lnTo>
                  <a:lnTo>
                    <a:pt x="66851" y="485626"/>
                  </a:lnTo>
                  <a:lnTo>
                    <a:pt x="66851" y="314178"/>
                  </a:lnTo>
                  <a:lnTo>
                    <a:pt x="155352" y="299440"/>
                  </a:lnTo>
                  <a:close/>
                  <a:moveTo>
                    <a:pt x="92847" y="266254"/>
                  </a:moveTo>
                  <a:lnTo>
                    <a:pt x="38994" y="290004"/>
                  </a:lnTo>
                  <a:lnTo>
                    <a:pt x="38994" y="403147"/>
                  </a:lnTo>
                  <a:lnTo>
                    <a:pt x="5" y="401242"/>
                  </a:lnTo>
                  <a:lnTo>
                    <a:pt x="0" y="229800"/>
                  </a:lnTo>
                  <a:lnTo>
                    <a:pt x="92847" y="234322"/>
                  </a:lnTo>
                  <a:close/>
                  <a:moveTo>
                    <a:pt x="86001" y="175104"/>
                  </a:moveTo>
                  <a:lnTo>
                    <a:pt x="83239" y="188084"/>
                  </a:lnTo>
                  <a:lnTo>
                    <a:pt x="7622" y="199948"/>
                  </a:lnTo>
                  <a:lnTo>
                    <a:pt x="7622" y="139124"/>
                  </a:lnTo>
                  <a:lnTo>
                    <a:pt x="88761" y="162125"/>
                  </a:lnTo>
                  <a:close/>
                  <a:moveTo>
                    <a:pt x="131010" y="106371"/>
                  </a:moveTo>
                  <a:lnTo>
                    <a:pt x="130698" y="106639"/>
                  </a:lnTo>
                  <a:lnTo>
                    <a:pt x="130386" y="106909"/>
                  </a:lnTo>
                  <a:lnTo>
                    <a:pt x="130368" y="106924"/>
                  </a:lnTo>
                  <a:cubicBezTo>
                    <a:pt x="127050" y="109788"/>
                    <a:pt x="123647" y="112724"/>
                    <a:pt x="117609" y="117935"/>
                  </a:cubicBezTo>
                  <a:lnTo>
                    <a:pt x="88381" y="116254"/>
                  </a:lnTo>
                  <a:lnTo>
                    <a:pt x="88381" y="57844"/>
                  </a:lnTo>
                  <a:lnTo>
                    <a:pt x="143787" y="95344"/>
                  </a:lnTo>
                  <a:cubicBezTo>
                    <a:pt x="137738" y="100564"/>
                    <a:pt x="134333" y="103502"/>
                    <a:pt x="131010" y="106371"/>
                  </a:cubicBezTo>
                  <a:close/>
                  <a:moveTo>
                    <a:pt x="228330" y="52793"/>
                  </a:moveTo>
                  <a:lnTo>
                    <a:pt x="228330" y="0"/>
                  </a:lnTo>
                  <a:lnTo>
                    <a:pt x="248418" y="45518"/>
                  </a:lnTo>
                  <a:close/>
                  <a:moveTo>
                    <a:pt x="265476" y="517668"/>
                  </a:moveTo>
                  <a:lnTo>
                    <a:pt x="196623" y="549119"/>
                  </a:lnTo>
                  <a:lnTo>
                    <a:pt x="196623" y="377671"/>
                  </a:lnTo>
                  <a:lnTo>
                    <a:pt x="265476" y="346220"/>
                  </a:lnTo>
                  <a:close/>
                  <a:moveTo>
                    <a:pt x="404151" y="538028"/>
                  </a:moveTo>
                  <a:lnTo>
                    <a:pt x="366858" y="580753"/>
                  </a:lnTo>
                  <a:lnTo>
                    <a:pt x="366858" y="409305"/>
                  </a:lnTo>
                  <a:lnTo>
                    <a:pt x="404151" y="366580"/>
                  </a:lnTo>
                  <a:close/>
                  <a:moveTo>
                    <a:pt x="493504" y="580824"/>
                  </a:moveTo>
                  <a:lnTo>
                    <a:pt x="456400" y="538057"/>
                  </a:lnTo>
                  <a:lnTo>
                    <a:pt x="456400" y="366609"/>
                  </a:lnTo>
                  <a:lnTo>
                    <a:pt x="493504" y="409376"/>
                  </a:lnTo>
                  <a:close/>
                  <a:moveTo>
                    <a:pt x="663888" y="549384"/>
                  </a:moveTo>
                  <a:lnTo>
                    <a:pt x="595177" y="517857"/>
                  </a:lnTo>
                  <a:lnTo>
                    <a:pt x="595177" y="346409"/>
                  </a:lnTo>
                  <a:lnTo>
                    <a:pt x="663888" y="377936"/>
                  </a:lnTo>
                  <a:close/>
                  <a:moveTo>
                    <a:pt x="793941" y="486038"/>
                  </a:moveTo>
                  <a:lnTo>
                    <a:pt x="709093" y="471801"/>
                  </a:lnTo>
                  <a:lnTo>
                    <a:pt x="709093" y="361568"/>
                  </a:lnTo>
                  <a:lnTo>
                    <a:pt x="705508" y="357625"/>
                  </a:lnTo>
                  <a:lnTo>
                    <a:pt x="705508" y="299751"/>
                  </a:lnTo>
                  <a:lnTo>
                    <a:pt x="793941" y="314591"/>
                  </a:lnTo>
                  <a:close/>
                  <a:moveTo>
                    <a:pt x="861182" y="401738"/>
                  </a:moveTo>
                  <a:lnTo>
                    <a:pt x="821911" y="403605"/>
                  </a:lnTo>
                  <a:lnTo>
                    <a:pt x="821911" y="290448"/>
                  </a:lnTo>
                  <a:lnTo>
                    <a:pt x="768313" y="266701"/>
                  </a:lnTo>
                  <a:lnTo>
                    <a:pt x="768313" y="234705"/>
                  </a:lnTo>
                  <a:lnTo>
                    <a:pt x="861182" y="230290"/>
                  </a:lnTo>
                  <a:close/>
                  <a:moveTo>
                    <a:pt x="772742" y="162518"/>
                  </a:moveTo>
                  <a:lnTo>
                    <a:pt x="853990" y="139611"/>
                  </a:lnTo>
                  <a:lnTo>
                    <a:pt x="853990" y="200480"/>
                  </a:lnTo>
                  <a:lnTo>
                    <a:pt x="778143" y="188483"/>
                  </a:lnTo>
                  <a:lnTo>
                    <a:pt x="775443" y="175500"/>
                  </a:lnTo>
                  <a:close/>
                  <a:moveTo>
                    <a:pt x="773604" y="58236"/>
                  </a:moveTo>
                  <a:lnTo>
                    <a:pt x="773604" y="116632"/>
                  </a:lnTo>
                  <a:lnTo>
                    <a:pt x="744099" y="118294"/>
                  </a:lnTo>
                  <a:cubicBezTo>
                    <a:pt x="738081" y="113071"/>
                    <a:pt x="734691" y="110130"/>
                    <a:pt x="731383" y="107261"/>
                  </a:cubicBezTo>
                  <a:lnTo>
                    <a:pt x="731324" y="107209"/>
                  </a:lnTo>
                  <a:lnTo>
                    <a:pt x="731076" y="106994"/>
                  </a:lnTo>
                  <a:cubicBezTo>
                    <a:pt x="727660" y="104031"/>
                    <a:pt x="724247" y="101070"/>
                    <a:pt x="718028" y="95672"/>
                  </a:cubicBezTo>
                  <a:close/>
                  <a:moveTo>
                    <a:pt x="633914" y="53109"/>
                  </a:moveTo>
                  <a:lnTo>
                    <a:pt x="613621" y="45724"/>
                  </a:lnTo>
                  <a:lnTo>
                    <a:pt x="633914" y="229"/>
                  </a:lnTo>
                  <a:close/>
                  <a:moveTo>
                    <a:pt x="772742" y="162518"/>
                  </a:moveTo>
                  <a:cubicBezTo>
                    <a:pt x="774030" y="168705"/>
                    <a:pt x="774736" y="172103"/>
                    <a:pt x="775443" y="175500"/>
                  </a:cubicBezTo>
                  <a:cubicBezTo>
                    <a:pt x="776149" y="178898"/>
                    <a:pt x="776856" y="182296"/>
                    <a:pt x="778143" y="188483"/>
                  </a:cubicBezTo>
                  <a:moveTo>
                    <a:pt x="731383" y="107261"/>
                  </a:moveTo>
                  <a:cubicBezTo>
                    <a:pt x="731363" y="107243"/>
                    <a:pt x="731344" y="107226"/>
                    <a:pt x="731324" y="107209"/>
                  </a:cubicBezTo>
                  <a:cubicBezTo>
                    <a:pt x="731241" y="107138"/>
                    <a:pt x="731159" y="107066"/>
                    <a:pt x="731076" y="106994"/>
                  </a:cubicBezTo>
                  <a:moveTo>
                    <a:pt x="633914" y="53109"/>
                  </a:moveTo>
                  <a:cubicBezTo>
                    <a:pt x="628652" y="51194"/>
                    <a:pt x="623186" y="49205"/>
                    <a:pt x="613621" y="45724"/>
                  </a:cubicBezTo>
                  <a:moveTo>
                    <a:pt x="228330" y="52793"/>
                  </a:moveTo>
                  <a:cubicBezTo>
                    <a:pt x="233529" y="50911"/>
                    <a:pt x="238983" y="48935"/>
                    <a:pt x="248418" y="45518"/>
                  </a:cubicBezTo>
                  <a:moveTo>
                    <a:pt x="83239" y="188084"/>
                  </a:moveTo>
                  <a:cubicBezTo>
                    <a:pt x="84555" y="181898"/>
                    <a:pt x="85278" y="178501"/>
                    <a:pt x="86001" y="175104"/>
                  </a:cubicBezTo>
                  <a:cubicBezTo>
                    <a:pt x="86723" y="171708"/>
                    <a:pt x="87446" y="168311"/>
                    <a:pt x="88761" y="162125"/>
                  </a:cubicBezTo>
                  <a:moveTo>
                    <a:pt x="130386" y="106909"/>
                  </a:moveTo>
                  <a:cubicBezTo>
                    <a:pt x="130490" y="106819"/>
                    <a:pt x="130594" y="106729"/>
                    <a:pt x="130698" y="106639"/>
                  </a:cubicBezTo>
                  <a:cubicBezTo>
                    <a:pt x="130802" y="106550"/>
                    <a:pt x="130906" y="106460"/>
                    <a:pt x="131010" y="106371"/>
                  </a:cubicBezTo>
                </a:path>
              </a:pathLst>
            </a:custGeom>
            <a:noFill/>
            <a:ln w="7143">
              <a:solidFill>
                <a:srgbClr val="484848"/>
              </a:solidFill>
            </a:ln>
          </p:spPr>
          <p:txBody>
            <a:bodyPr rtlCol="0" anchor="ctr"/>
            <a:lstStyle/>
            <a:p>
              <a:pPr algn="ctr"/>
              <a:endParaRPr/>
            </a:p>
          </p:txBody>
        </p:sp>
        <p:sp>
          <p:nvSpPr>
            <p:cNvPr id="26" name="Rounded Rectangle 21">
              <a:extLst>
                <a:ext uri="{FF2B5EF4-FFF2-40B4-BE49-F238E27FC236}">
                  <a16:creationId xmlns:a16="http://schemas.microsoft.com/office/drawing/2014/main" id="{501179C5-918F-5DD2-474E-86EFF71226A7}"/>
                </a:ext>
              </a:extLst>
            </p:cNvPr>
            <p:cNvSpPr/>
            <p:nvPr/>
          </p:nvSpPr>
          <p:spPr>
            <a:xfrm>
              <a:off x="4485557" y="2680591"/>
              <a:ext cx="872849" cy="378774"/>
            </a:xfrm>
            <a:custGeom>
              <a:avLst/>
              <a:gdLst/>
              <a:ahLst/>
              <a:cxnLst/>
              <a:rect l="0" t="0" r="0" b="0"/>
              <a:pathLst>
                <a:path w="872849" h="378774">
                  <a:moveTo>
                    <a:pt x="499270" y="207326"/>
                  </a:moveTo>
                  <a:cubicBezTo>
                    <a:pt x="522301" y="204897"/>
                    <a:pt x="524354" y="204679"/>
                    <a:pt x="537249" y="203317"/>
                  </a:cubicBezTo>
                  <a:lnTo>
                    <a:pt x="553893" y="201559"/>
                  </a:lnTo>
                  <a:lnTo>
                    <a:pt x="553893" y="326239"/>
                  </a:lnTo>
                  <a:lnTo>
                    <a:pt x="553893" y="373007"/>
                  </a:lnTo>
                  <a:lnTo>
                    <a:pt x="537249" y="374765"/>
                  </a:lnTo>
                  <a:cubicBezTo>
                    <a:pt x="524354" y="376127"/>
                    <a:pt x="522301" y="376345"/>
                    <a:pt x="499270" y="378774"/>
                  </a:cubicBezTo>
                  <a:close/>
                  <a:moveTo>
                    <a:pt x="318024" y="326056"/>
                  </a:moveTo>
                  <a:lnTo>
                    <a:pt x="318024" y="201424"/>
                  </a:lnTo>
                  <a:lnTo>
                    <a:pt x="345326" y="204338"/>
                  </a:lnTo>
                  <a:lnTo>
                    <a:pt x="372622" y="207255"/>
                  </a:lnTo>
                  <a:lnTo>
                    <a:pt x="372622" y="378703"/>
                  </a:lnTo>
                  <a:lnTo>
                    <a:pt x="345326" y="375786"/>
                  </a:lnTo>
                  <a:lnTo>
                    <a:pt x="318024" y="372872"/>
                  </a:lnTo>
                  <a:close/>
                  <a:moveTo>
                    <a:pt x="157257" y="269481"/>
                  </a:moveTo>
                  <a:lnTo>
                    <a:pt x="157257" y="159200"/>
                  </a:lnTo>
                  <a:lnTo>
                    <a:pt x="174164" y="165351"/>
                  </a:lnTo>
                  <a:cubicBezTo>
                    <a:pt x="182232" y="168286"/>
                    <a:pt x="185404" y="169440"/>
                    <a:pt x="202389" y="175620"/>
                  </a:cubicBezTo>
                  <a:lnTo>
                    <a:pt x="202389" y="347069"/>
                  </a:lnTo>
                  <a:cubicBezTo>
                    <a:pt x="185404" y="340888"/>
                    <a:pt x="182232" y="339734"/>
                    <a:pt x="174164" y="336799"/>
                  </a:cubicBezTo>
                  <a:lnTo>
                    <a:pt x="157257" y="330648"/>
                  </a:lnTo>
                  <a:close/>
                  <a:moveTo>
                    <a:pt x="44759" y="201097"/>
                  </a:moveTo>
                  <a:lnTo>
                    <a:pt x="44759" y="87954"/>
                  </a:lnTo>
                  <a:lnTo>
                    <a:pt x="53812" y="95811"/>
                  </a:lnTo>
                  <a:lnTo>
                    <a:pt x="53928" y="95912"/>
                  </a:lnTo>
                  <a:cubicBezTo>
                    <a:pt x="59910" y="101105"/>
                    <a:pt x="61288" y="102300"/>
                    <a:pt x="72616" y="112128"/>
                  </a:cubicBezTo>
                  <a:lnTo>
                    <a:pt x="72616" y="283576"/>
                  </a:lnTo>
                  <a:cubicBezTo>
                    <a:pt x="61288" y="273748"/>
                    <a:pt x="59910" y="272553"/>
                    <a:pt x="53928" y="267361"/>
                  </a:cubicBezTo>
                  <a:lnTo>
                    <a:pt x="53812" y="267260"/>
                  </a:lnTo>
                  <a:lnTo>
                    <a:pt x="44759" y="259402"/>
                  </a:lnTo>
                  <a:close/>
                  <a:moveTo>
                    <a:pt x="2875" y="185273"/>
                  </a:moveTo>
                  <a:cubicBezTo>
                    <a:pt x="2238" y="182208"/>
                    <a:pt x="1596" y="179119"/>
                    <a:pt x="0" y="171448"/>
                  </a:cubicBezTo>
                  <a:lnTo>
                    <a:pt x="0" y="0"/>
                  </a:lnTo>
                  <a:cubicBezTo>
                    <a:pt x="1600" y="7690"/>
                    <a:pt x="2242" y="10775"/>
                    <a:pt x="2880" y="13849"/>
                  </a:cubicBezTo>
                  <a:lnTo>
                    <a:pt x="2885" y="13872"/>
                  </a:lnTo>
                  <a:cubicBezTo>
                    <a:pt x="3526" y="16953"/>
                    <a:pt x="4166" y="20033"/>
                    <a:pt x="5771" y="27744"/>
                  </a:cubicBezTo>
                  <a:lnTo>
                    <a:pt x="5765" y="27750"/>
                  </a:lnTo>
                  <a:lnTo>
                    <a:pt x="5771" y="199192"/>
                  </a:lnTo>
                  <a:cubicBezTo>
                    <a:pt x="4166" y="191482"/>
                    <a:pt x="3526" y="188400"/>
                    <a:pt x="2885" y="185320"/>
                  </a:cubicBezTo>
                  <a:close/>
                  <a:moveTo>
                    <a:pt x="866948" y="28240"/>
                  </a:moveTo>
                  <a:lnTo>
                    <a:pt x="869899" y="14370"/>
                  </a:lnTo>
                  <a:lnTo>
                    <a:pt x="872849" y="501"/>
                  </a:lnTo>
                  <a:lnTo>
                    <a:pt x="872849" y="171949"/>
                  </a:lnTo>
                  <a:lnTo>
                    <a:pt x="869899" y="185818"/>
                  </a:lnTo>
                  <a:lnTo>
                    <a:pt x="866948" y="199688"/>
                  </a:lnTo>
                  <a:close/>
                  <a:moveTo>
                    <a:pt x="799706" y="112541"/>
                  </a:moveTo>
                  <a:lnTo>
                    <a:pt x="813691" y="100470"/>
                  </a:lnTo>
                  <a:lnTo>
                    <a:pt x="827675" y="88398"/>
                  </a:lnTo>
                  <a:lnTo>
                    <a:pt x="827675" y="201555"/>
                  </a:lnTo>
                  <a:lnTo>
                    <a:pt x="827675" y="259846"/>
                  </a:lnTo>
                  <a:lnTo>
                    <a:pt x="813691" y="271917"/>
                  </a:lnTo>
                  <a:lnTo>
                    <a:pt x="799706" y="283989"/>
                  </a:lnTo>
                  <a:close/>
                  <a:moveTo>
                    <a:pt x="669654" y="175887"/>
                  </a:moveTo>
                  <a:lnTo>
                    <a:pt x="692255" y="167703"/>
                  </a:lnTo>
                  <a:lnTo>
                    <a:pt x="714858" y="159518"/>
                  </a:lnTo>
                  <a:lnTo>
                    <a:pt x="714858" y="269751"/>
                  </a:lnTo>
                  <a:lnTo>
                    <a:pt x="714858" y="330966"/>
                  </a:lnTo>
                  <a:lnTo>
                    <a:pt x="692255" y="339151"/>
                  </a:lnTo>
                  <a:lnTo>
                    <a:pt x="669654" y="347334"/>
                  </a:lnTo>
                  <a:close/>
                  <a:moveTo>
                    <a:pt x="2885" y="185320"/>
                  </a:moveTo>
                  <a:cubicBezTo>
                    <a:pt x="2882" y="185305"/>
                    <a:pt x="2879" y="185288"/>
                    <a:pt x="2875" y="185273"/>
                  </a:cubicBezTo>
                  <a:moveTo>
                    <a:pt x="53812" y="267260"/>
                  </a:moveTo>
                  <a:cubicBezTo>
                    <a:pt x="53851" y="267294"/>
                    <a:pt x="53890" y="267327"/>
                    <a:pt x="53928" y="267361"/>
                  </a:cubicBezTo>
                  <a:moveTo>
                    <a:pt x="157257" y="330648"/>
                  </a:moveTo>
                  <a:cubicBezTo>
                    <a:pt x="165357" y="333595"/>
                    <a:pt x="170317" y="335400"/>
                    <a:pt x="174164" y="336799"/>
                  </a:cubicBezTo>
                  <a:moveTo>
                    <a:pt x="318024" y="372872"/>
                  </a:moveTo>
                  <a:cubicBezTo>
                    <a:pt x="333201" y="374492"/>
                    <a:pt x="339264" y="375139"/>
                    <a:pt x="345326" y="375786"/>
                  </a:cubicBezTo>
                  <a:cubicBezTo>
                    <a:pt x="351388" y="376434"/>
                    <a:pt x="357451" y="377082"/>
                    <a:pt x="372622" y="378703"/>
                  </a:cubicBezTo>
                  <a:moveTo>
                    <a:pt x="553893" y="373007"/>
                  </a:moveTo>
                  <a:cubicBezTo>
                    <a:pt x="546561" y="373781"/>
                    <a:pt x="541355" y="374331"/>
                    <a:pt x="537249" y="374765"/>
                  </a:cubicBezTo>
                  <a:moveTo>
                    <a:pt x="669654" y="347334"/>
                  </a:moveTo>
                  <a:cubicBezTo>
                    <a:pt x="682216" y="342786"/>
                    <a:pt x="687236" y="340969"/>
                    <a:pt x="692255" y="339151"/>
                  </a:cubicBezTo>
                  <a:cubicBezTo>
                    <a:pt x="697274" y="337334"/>
                    <a:pt x="702294" y="335516"/>
                    <a:pt x="714858" y="330966"/>
                  </a:cubicBezTo>
                  <a:moveTo>
                    <a:pt x="799706" y="283989"/>
                  </a:moveTo>
                  <a:cubicBezTo>
                    <a:pt x="807479" y="277280"/>
                    <a:pt x="810585" y="274599"/>
                    <a:pt x="813691" y="271917"/>
                  </a:cubicBezTo>
                  <a:cubicBezTo>
                    <a:pt x="816797" y="269237"/>
                    <a:pt x="819902" y="266556"/>
                    <a:pt x="827675" y="259846"/>
                  </a:cubicBezTo>
                  <a:moveTo>
                    <a:pt x="866948" y="199688"/>
                  </a:moveTo>
                  <a:cubicBezTo>
                    <a:pt x="868588" y="191979"/>
                    <a:pt x="869243" y="188898"/>
                    <a:pt x="869899" y="185818"/>
                  </a:cubicBezTo>
                  <a:cubicBezTo>
                    <a:pt x="870553" y="182738"/>
                    <a:pt x="871208" y="179657"/>
                    <a:pt x="872849" y="171949"/>
                  </a:cubicBezTo>
                  <a:moveTo>
                    <a:pt x="53812" y="95811"/>
                  </a:moveTo>
                  <a:cubicBezTo>
                    <a:pt x="53851" y="95846"/>
                    <a:pt x="53890" y="95879"/>
                    <a:pt x="53928" y="95912"/>
                  </a:cubicBezTo>
                  <a:moveTo>
                    <a:pt x="157257" y="159200"/>
                  </a:moveTo>
                  <a:cubicBezTo>
                    <a:pt x="165357" y="162147"/>
                    <a:pt x="170317" y="163951"/>
                    <a:pt x="174164" y="165351"/>
                  </a:cubicBezTo>
                  <a:moveTo>
                    <a:pt x="372622" y="207255"/>
                  </a:moveTo>
                  <a:cubicBezTo>
                    <a:pt x="357451" y="205634"/>
                    <a:pt x="351388" y="204986"/>
                    <a:pt x="345326" y="204338"/>
                  </a:cubicBezTo>
                  <a:cubicBezTo>
                    <a:pt x="339264" y="203691"/>
                    <a:pt x="333201" y="203044"/>
                    <a:pt x="318024" y="201424"/>
                  </a:cubicBezTo>
                  <a:moveTo>
                    <a:pt x="553893" y="201559"/>
                  </a:moveTo>
                  <a:cubicBezTo>
                    <a:pt x="546561" y="202333"/>
                    <a:pt x="541355" y="202883"/>
                    <a:pt x="537249" y="203317"/>
                  </a:cubicBezTo>
                  <a:moveTo>
                    <a:pt x="714858" y="159518"/>
                  </a:moveTo>
                  <a:cubicBezTo>
                    <a:pt x="702294" y="164068"/>
                    <a:pt x="697274" y="165886"/>
                    <a:pt x="692255" y="167703"/>
                  </a:cubicBezTo>
                  <a:cubicBezTo>
                    <a:pt x="687236" y="169521"/>
                    <a:pt x="682216" y="171338"/>
                    <a:pt x="669654" y="175887"/>
                  </a:cubicBezTo>
                  <a:moveTo>
                    <a:pt x="827675" y="88398"/>
                  </a:moveTo>
                  <a:cubicBezTo>
                    <a:pt x="819902" y="95108"/>
                    <a:pt x="816797" y="97789"/>
                    <a:pt x="813691" y="100470"/>
                  </a:cubicBezTo>
                  <a:cubicBezTo>
                    <a:pt x="810585" y="103150"/>
                    <a:pt x="807479" y="105832"/>
                    <a:pt x="799706" y="112541"/>
                  </a:cubicBezTo>
                  <a:moveTo>
                    <a:pt x="872849" y="501"/>
                  </a:moveTo>
                  <a:cubicBezTo>
                    <a:pt x="871208" y="8209"/>
                    <a:pt x="870553" y="11289"/>
                    <a:pt x="869899" y="14370"/>
                  </a:cubicBezTo>
                  <a:cubicBezTo>
                    <a:pt x="869243" y="17450"/>
                    <a:pt x="868588" y="20531"/>
                    <a:pt x="866948" y="28240"/>
                  </a:cubicBezTo>
                </a:path>
              </a:pathLst>
            </a:custGeom>
            <a:noFill/>
            <a:ln w="7143">
              <a:solidFill>
                <a:srgbClr val="484848"/>
              </a:solidFill>
            </a:ln>
          </p:spPr>
          <p:txBody>
            <a:bodyPr rtlCol="0" anchor="ctr"/>
            <a:lstStyle/>
            <a:p>
              <a:pPr algn="ctr"/>
              <a:endParaRPr/>
            </a:p>
          </p:txBody>
        </p:sp>
        <p:sp>
          <p:nvSpPr>
            <p:cNvPr id="27" name="Rounded Rectangle 22">
              <a:extLst>
                <a:ext uri="{FF2B5EF4-FFF2-40B4-BE49-F238E27FC236}">
                  <a16:creationId xmlns:a16="http://schemas.microsoft.com/office/drawing/2014/main" id="{C3AF4C2F-FB8C-52D0-0224-FA67E99A744E}"/>
                </a:ext>
              </a:extLst>
            </p:cNvPr>
            <p:cNvSpPr/>
            <p:nvPr/>
          </p:nvSpPr>
          <p:spPr>
            <a:xfrm>
              <a:off x="4584174" y="2712863"/>
              <a:ext cx="675464" cy="303735"/>
            </a:xfrm>
            <a:custGeom>
              <a:avLst/>
              <a:gdLst/>
              <a:ahLst/>
              <a:cxnLst/>
              <a:rect l="0" t="0" r="0" b="0"/>
              <a:pathLst>
                <a:path w="675464" h="303735">
                  <a:moveTo>
                    <a:pt x="311302" y="132258"/>
                  </a:moveTo>
                  <a:lnTo>
                    <a:pt x="337658" y="132272"/>
                  </a:lnTo>
                  <a:lnTo>
                    <a:pt x="363552" y="132287"/>
                  </a:lnTo>
                  <a:lnTo>
                    <a:pt x="363552" y="303735"/>
                  </a:lnTo>
                  <a:lnTo>
                    <a:pt x="337658" y="303720"/>
                  </a:lnTo>
                  <a:lnTo>
                    <a:pt x="311302" y="303706"/>
                  </a:lnTo>
                  <a:close/>
                  <a:moveTo>
                    <a:pt x="172628" y="111897"/>
                  </a:moveTo>
                  <a:lnTo>
                    <a:pt x="196479" y="117220"/>
                  </a:lnTo>
                  <a:lnTo>
                    <a:pt x="220331" y="122541"/>
                  </a:lnTo>
                  <a:lnTo>
                    <a:pt x="219411" y="169152"/>
                  </a:lnTo>
                  <a:lnTo>
                    <a:pt x="219411" y="293784"/>
                  </a:lnTo>
                  <a:lnTo>
                    <a:pt x="196479" y="288668"/>
                  </a:lnTo>
                  <a:lnTo>
                    <a:pt x="172628" y="283345"/>
                  </a:lnTo>
                  <a:close/>
                  <a:moveTo>
                    <a:pt x="62504" y="122707"/>
                  </a:moveTo>
                  <a:lnTo>
                    <a:pt x="62504" y="65118"/>
                  </a:lnTo>
                  <a:lnTo>
                    <a:pt x="97424" y="84537"/>
                  </a:lnTo>
                  <a:close/>
                  <a:moveTo>
                    <a:pt x="16086" y="24837"/>
                  </a:moveTo>
                  <a:lnTo>
                    <a:pt x="0" y="31931"/>
                  </a:lnTo>
                  <a:lnTo>
                    <a:pt x="0" y="0"/>
                  </a:lnTo>
                  <a:cubicBezTo>
                    <a:pt x="5974" y="9228"/>
                    <a:pt x="7749" y="11969"/>
                    <a:pt x="11876" y="18339"/>
                  </a:cubicBezTo>
                  <a:lnTo>
                    <a:pt x="12050" y="18606"/>
                  </a:lnTo>
                  <a:close/>
                  <a:moveTo>
                    <a:pt x="675464" y="383"/>
                  </a:moveTo>
                  <a:lnTo>
                    <a:pt x="675464" y="32379"/>
                  </a:lnTo>
                  <a:lnTo>
                    <a:pt x="659264" y="25201"/>
                  </a:lnTo>
                  <a:cubicBezTo>
                    <a:pt x="663024" y="19442"/>
                    <a:pt x="665132" y="16211"/>
                    <a:pt x="667197" y="13047"/>
                  </a:cubicBezTo>
                  <a:lnTo>
                    <a:pt x="667363" y="12793"/>
                  </a:lnTo>
                  <a:cubicBezTo>
                    <a:pt x="669482" y="9545"/>
                    <a:pt x="671602" y="6298"/>
                    <a:pt x="675464" y="383"/>
                  </a:cubicBezTo>
                  <a:close/>
                  <a:moveTo>
                    <a:pt x="612659" y="65430"/>
                  </a:moveTo>
                  <a:lnTo>
                    <a:pt x="612659" y="123303"/>
                  </a:lnTo>
                  <a:lnTo>
                    <a:pt x="577656" y="84810"/>
                  </a:lnTo>
                  <a:lnTo>
                    <a:pt x="595195" y="75099"/>
                  </a:lnTo>
                  <a:close/>
                  <a:moveTo>
                    <a:pt x="455280" y="293967"/>
                  </a:moveTo>
                  <a:lnTo>
                    <a:pt x="455280" y="169286"/>
                  </a:lnTo>
                  <a:lnTo>
                    <a:pt x="454573" y="122676"/>
                  </a:lnTo>
                  <a:lnTo>
                    <a:pt x="478451" y="117381"/>
                  </a:lnTo>
                  <a:lnTo>
                    <a:pt x="502328" y="112087"/>
                  </a:lnTo>
                  <a:lnTo>
                    <a:pt x="502328" y="283535"/>
                  </a:lnTo>
                  <a:lnTo>
                    <a:pt x="478451" y="288829"/>
                  </a:lnTo>
                  <a:close/>
                  <a:moveTo>
                    <a:pt x="172628" y="283345"/>
                  </a:moveTo>
                  <a:cubicBezTo>
                    <a:pt x="183995" y="285882"/>
                    <a:pt x="190238" y="287274"/>
                    <a:pt x="196479" y="288668"/>
                  </a:cubicBezTo>
                  <a:cubicBezTo>
                    <a:pt x="202551" y="290022"/>
                    <a:pt x="208623" y="291377"/>
                    <a:pt x="219411" y="293784"/>
                  </a:cubicBezTo>
                  <a:moveTo>
                    <a:pt x="311302" y="303706"/>
                  </a:moveTo>
                  <a:cubicBezTo>
                    <a:pt x="323894" y="303713"/>
                    <a:pt x="330745" y="303717"/>
                    <a:pt x="337658" y="303720"/>
                  </a:cubicBezTo>
                  <a:cubicBezTo>
                    <a:pt x="344419" y="303724"/>
                    <a:pt x="351240" y="303728"/>
                    <a:pt x="363552" y="303735"/>
                  </a:cubicBezTo>
                  <a:moveTo>
                    <a:pt x="502328" y="283535"/>
                  </a:moveTo>
                  <a:cubicBezTo>
                    <a:pt x="490947" y="286058"/>
                    <a:pt x="484698" y="287444"/>
                    <a:pt x="478451" y="288829"/>
                  </a:cubicBezTo>
                  <a:cubicBezTo>
                    <a:pt x="472333" y="290186"/>
                    <a:pt x="466216" y="291543"/>
                    <a:pt x="455280" y="293967"/>
                  </a:cubicBezTo>
                  <a:moveTo>
                    <a:pt x="11876" y="18339"/>
                  </a:moveTo>
                  <a:cubicBezTo>
                    <a:pt x="11933" y="18427"/>
                    <a:pt x="11991" y="18516"/>
                    <a:pt x="12050" y="18606"/>
                  </a:cubicBezTo>
                  <a:moveTo>
                    <a:pt x="220331" y="122541"/>
                  </a:moveTo>
                  <a:cubicBezTo>
                    <a:pt x="208964" y="120006"/>
                    <a:pt x="202721" y="118612"/>
                    <a:pt x="196479" y="117220"/>
                  </a:cubicBezTo>
                  <a:cubicBezTo>
                    <a:pt x="190238" y="115827"/>
                    <a:pt x="183995" y="114434"/>
                    <a:pt x="172628" y="111897"/>
                  </a:cubicBezTo>
                  <a:moveTo>
                    <a:pt x="363552" y="132287"/>
                  </a:moveTo>
                  <a:cubicBezTo>
                    <a:pt x="351240" y="132280"/>
                    <a:pt x="344419" y="132276"/>
                    <a:pt x="337658" y="132272"/>
                  </a:cubicBezTo>
                  <a:cubicBezTo>
                    <a:pt x="330745" y="132268"/>
                    <a:pt x="323894" y="132265"/>
                    <a:pt x="311302" y="132258"/>
                  </a:cubicBezTo>
                  <a:moveTo>
                    <a:pt x="502328" y="112087"/>
                  </a:moveTo>
                  <a:cubicBezTo>
                    <a:pt x="490947" y="114610"/>
                    <a:pt x="484698" y="115996"/>
                    <a:pt x="478451" y="117381"/>
                  </a:cubicBezTo>
                  <a:cubicBezTo>
                    <a:pt x="472202" y="118767"/>
                    <a:pt x="465954" y="120153"/>
                    <a:pt x="454573" y="122676"/>
                  </a:cubicBezTo>
                  <a:moveTo>
                    <a:pt x="577656" y="84810"/>
                  </a:moveTo>
                  <a:cubicBezTo>
                    <a:pt x="586020" y="80178"/>
                    <a:pt x="590603" y="77642"/>
                    <a:pt x="595195" y="75099"/>
                  </a:cubicBezTo>
                  <a:cubicBezTo>
                    <a:pt x="599762" y="72570"/>
                    <a:pt x="604339" y="70036"/>
                    <a:pt x="612659" y="65430"/>
                  </a:cubicBezTo>
                  <a:moveTo>
                    <a:pt x="667197" y="13047"/>
                  </a:moveTo>
                  <a:cubicBezTo>
                    <a:pt x="667252" y="12963"/>
                    <a:pt x="667308" y="12878"/>
                    <a:pt x="667363" y="12793"/>
                  </a:cubicBezTo>
                </a:path>
              </a:pathLst>
            </a:custGeom>
            <a:noFill/>
            <a:ln w="7143">
              <a:solidFill>
                <a:srgbClr val="484848"/>
              </a:solidFill>
            </a:ln>
          </p:spPr>
          <p:txBody>
            <a:bodyPr rtlCol="0" anchor="ctr"/>
            <a:lstStyle/>
            <a:p>
              <a:pPr algn="ctr"/>
              <a:endParaRPr/>
            </a:p>
          </p:txBody>
        </p:sp>
        <p:sp>
          <p:nvSpPr>
            <p:cNvPr id="28" name="Rounded Rectangle 23">
              <a:extLst>
                <a:ext uri="{FF2B5EF4-FFF2-40B4-BE49-F238E27FC236}">
                  <a16:creationId xmlns:a16="http://schemas.microsoft.com/office/drawing/2014/main" id="{539FEB32-6B59-8202-2A84-8E24C35A0D30}"/>
                </a:ext>
              </a:extLst>
            </p:cNvPr>
            <p:cNvSpPr/>
            <p:nvPr/>
          </p:nvSpPr>
          <p:spPr>
            <a:xfrm>
              <a:off x="4485557" y="2454135"/>
              <a:ext cx="872849" cy="433781"/>
            </a:xfrm>
            <a:custGeom>
              <a:avLst/>
              <a:gdLst/>
              <a:ahLst/>
              <a:cxnLst/>
              <a:rect l="0" t="0" r="0" b="0"/>
              <a:pathLst>
                <a:path w="872849" h="433781">
                  <a:moveTo>
                    <a:pt x="2880" y="240304"/>
                  </a:moveTo>
                  <a:cubicBezTo>
                    <a:pt x="2242" y="237230"/>
                    <a:pt x="1600" y="234145"/>
                    <a:pt x="0" y="226454"/>
                  </a:cubicBezTo>
                  <a:lnTo>
                    <a:pt x="13387" y="224354"/>
                  </a:lnTo>
                  <a:lnTo>
                    <a:pt x="89005" y="212489"/>
                  </a:lnTo>
                  <a:cubicBezTo>
                    <a:pt x="90320" y="206303"/>
                    <a:pt x="91042" y="202907"/>
                    <a:pt x="91765" y="199509"/>
                  </a:cubicBezTo>
                  <a:cubicBezTo>
                    <a:pt x="92488" y="196113"/>
                    <a:pt x="93211" y="192716"/>
                    <a:pt x="94527" y="186530"/>
                  </a:cubicBezTo>
                  <a:lnTo>
                    <a:pt x="13387" y="163529"/>
                  </a:lnTo>
                  <a:cubicBezTo>
                    <a:pt x="17148" y="157768"/>
                    <a:pt x="19144" y="154710"/>
                    <a:pt x="20754" y="152243"/>
                  </a:cubicBezTo>
                  <a:cubicBezTo>
                    <a:pt x="23264" y="148398"/>
                    <a:pt x="24837" y="145988"/>
                    <a:pt x="30700" y="137010"/>
                  </a:cubicBezTo>
                  <a:lnTo>
                    <a:pt x="94147" y="140660"/>
                  </a:lnTo>
                  <a:lnTo>
                    <a:pt x="123374" y="142341"/>
                  </a:lnTo>
                  <a:cubicBezTo>
                    <a:pt x="129423" y="137119"/>
                    <a:pt x="132828" y="134182"/>
                    <a:pt x="136151" y="131314"/>
                  </a:cubicBezTo>
                  <a:cubicBezTo>
                    <a:pt x="136256" y="131224"/>
                    <a:pt x="136359" y="131134"/>
                    <a:pt x="136463" y="131044"/>
                  </a:cubicBezTo>
                  <a:cubicBezTo>
                    <a:pt x="136567" y="130955"/>
                    <a:pt x="136671" y="130865"/>
                    <a:pt x="136775" y="130776"/>
                  </a:cubicBezTo>
                  <a:cubicBezTo>
                    <a:pt x="140099" y="127907"/>
                    <a:pt x="143503" y="124969"/>
                    <a:pt x="149552" y="119749"/>
                  </a:cubicBezTo>
                  <a:lnTo>
                    <a:pt x="94147" y="82249"/>
                  </a:lnTo>
                  <a:cubicBezTo>
                    <a:pt x="110978" y="72931"/>
                    <a:pt x="111447" y="72671"/>
                    <a:pt x="122044" y="66804"/>
                  </a:cubicBezTo>
                  <a:lnTo>
                    <a:pt x="131553" y="61541"/>
                  </a:lnTo>
                  <a:lnTo>
                    <a:pt x="211880" y="85243"/>
                  </a:lnTo>
                  <a:cubicBezTo>
                    <a:pt x="222605" y="81359"/>
                    <a:pt x="228186" y="79338"/>
                    <a:pt x="234095" y="77199"/>
                  </a:cubicBezTo>
                  <a:cubicBezTo>
                    <a:pt x="239294" y="75316"/>
                    <a:pt x="244747" y="73340"/>
                    <a:pt x="254184" y="69923"/>
                  </a:cubicBezTo>
                  <a:lnTo>
                    <a:pt x="234095" y="24404"/>
                  </a:lnTo>
                  <a:lnTo>
                    <a:pt x="285122" y="13089"/>
                  </a:lnTo>
                  <a:lnTo>
                    <a:pt x="339212" y="51067"/>
                  </a:lnTo>
                  <a:cubicBezTo>
                    <a:pt x="363577" y="48494"/>
                    <a:pt x="365967" y="48242"/>
                    <a:pt x="390332" y="45668"/>
                  </a:cubicBezTo>
                  <a:lnTo>
                    <a:pt x="409023" y="0"/>
                  </a:lnTo>
                  <a:lnTo>
                    <a:pt x="464850" y="31"/>
                  </a:lnTo>
                  <a:lnTo>
                    <a:pt x="483348" y="45718"/>
                  </a:lnTo>
                  <a:cubicBezTo>
                    <a:pt x="495525" y="47018"/>
                    <a:pt x="502211" y="47732"/>
                    <a:pt x="508896" y="48447"/>
                  </a:cubicBezTo>
                  <a:cubicBezTo>
                    <a:pt x="515582" y="49161"/>
                    <a:pt x="522268" y="49875"/>
                    <a:pt x="534444" y="51174"/>
                  </a:cubicBezTo>
                  <a:lnTo>
                    <a:pt x="588704" y="13258"/>
                  </a:lnTo>
                  <a:lnTo>
                    <a:pt x="639679" y="24634"/>
                  </a:lnTo>
                  <a:lnTo>
                    <a:pt x="619386" y="70130"/>
                  </a:lnTo>
                  <a:cubicBezTo>
                    <a:pt x="628951" y="73610"/>
                    <a:pt x="634418" y="75599"/>
                    <a:pt x="639679" y="77514"/>
                  </a:cubicBezTo>
                  <a:cubicBezTo>
                    <a:pt x="642501" y="78541"/>
                    <a:pt x="645263" y="79546"/>
                    <a:pt x="648566" y="80749"/>
                  </a:cubicBezTo>
                  <a:cubicBezTo>
                    <a:pt x="652070" y="82024"/>
                    <a:pt x="656182" y="83520"/>
                    <a:pt x="661620" y="85500"/>
                  </a:cubicBezTo>
                  <a:lnTo>
                    <a:pt x="742057" y="61890"/>
                  </a:lnTo>
                  <a:cubicBezTo>
                    <a:pt x="757717" y="70601"/>
                    <a:pt x="759174" y="71411"/>
                    <a:pt x="767883" y="76255"/>
                  </a:cubicBezTo>
                  <a:lnTo>
                    <a:pt x="779369" y="82641"/>
                  </a:lnTo>
                  <a:lnTo>
                    <a:pt x="723793" y="120077"/>
                  </a:lnTo>
                  <a:cubicBezTo>
                    <a:pt x="730013" y="125475"/>
                    <a:pt x="733425" y="128436"/>
                    <a:pt x="736841" y="131399"/>
                  </a:cubicBezTo>
                  <a:cubicBezTo>
                    <a:pt x="736924" y="131471"/>
                    <a:pt x="737007" y="131543"/>
                    <a:pt x="737090" y="131615"/>
                  </a:cubicBezTo>
                  <a:cubicBezTo>
                    <a:pt x="740416" y="134500"/>
                    <a:pt x="743811" y="137445"/>
                    <a:pt x="749865" y="142699"/>
                  </a:cubicBezTo>
                  <a:lnTo>
                    <a:pt x="779369" y="141037"/>
                  </a:lnTo>
                  <a:lnTo>
                    <a:pt x="842564" y="137477"/>
                  </a:lnTo>
                  <a:cubicBezTo>
                    <a:pt x="847343" y="144857"/>
                    <a:pt x="849251" y="147803"/>
                    <a:pt x="851162" y="150751"/>
                  </a:cubicBezTo>
                  <a:cubicBezTo>
                    <a:pt x="853071" y="153696"/>
                    <a:pt x="854981" y="156643"/>
                    <a:pt x="859756" y="164016"/>
                  </a:cubicBezTo>
                  <a:lnTo>
                    <a:pt x="778507" y="186923"/>
                  </a:lnTo>
                  <a:cubicBezTo>
                    <a:pt x="779795" y="193110"/>
                    <a:pt x="780501" y="196508"/>
                    <a:pt x="781208" y="199905"/>
                  </a:cubicBezTo>
                  <a:cubicBezTo>
                    <a:pt x="781914" y="203303"/>
                    <a:pt x="782621" y="206701"/>
                    <a:pt x="783908" y="212888"/>
                  </a:cubicBezTo>
                  <a:lnTo>
                    <a:pt x="859756" y="224885"/>
                  </a:lnTo>
                  <a:lnTo>
                    <a:pt x="872849" y="226955"/>
                  </a:lnTo>
                  <a:cubicBezTo>
                    <a:pt x="871208" y="234664"/>
                    <a:pt x="870553" y="237744"/>
                    <a:pt x="869899" y="240825"/>
                  </a:cubicBezTo>
                  <a:cubicBezTo>
                    <a:pt x="869243" y="243905"/>
                    <a:pt x="868588" y="246986"/>
                    <a:pt x="866948" y="254695"/>
                  </a:cubicBezTo>
                  <a:lnTo>
                    <a:pt x="774077" y="259110"/>
                  </a:lnTo>
                  <a:cubicBezTo>
                    <a:pt x="770215" y="265026"/>
                    <a:pt x="768095" y="268273"/>
                    <a:pt x="765976" y="271521"/>
                  </a:cubicBezTo>
                  <a:cubicBezTo>
                    <a:pt x="765921" y="271606"/>
                    <a:pt x="765866" y="271690"/>
                    <a:pt x="765810" y="271774"/>
                  </a:cubicBezTo>
                  <a:cubicBezTo>
                    <a:pt x="763745" y="274939"/>
                    <a:pt x="761638" y="278170"/>
                    <a:pt x="757877" y="283928"/>
                  </a:cubicBezTo>
                  <a:lnTo>
                    <a:pt x="774077" y="291106"/>
                  </a:lnTo>
                  <a:lnTo>
                    <a:pt x="827675" y="314853"/>
                  </a:lnTo>
                  <a:cubicBezTo>
                    <a:pt x="819902" y="321563"/>
                    <a:pt x="816797" y="324244"/>
                    <a:pt x="813691" y="326925"/>
                  </a:cubicBezTo>
                  <a:cubicBezTo>
                    <a:pt x="810585" y="329605"/>
                    <a:pt x="807479" y="332287"/>
                    <a:pt x="799706" y="338996"/>
                  </a:cubicBezTo>
                  <a:lnTo>
                    <a:pt x="711272" y="324156"/>
                  </a:lnTo>
                  <a:cubicBezTo>
                    <a:pt x="702952" y="328762"/>
                    <a:pt x="698375" y="331297"/>
                    <a:pt x="693808" y="333826"/>
                  </a:cubicBezTo>
                  <a:cubicBezTo>
                    <a:pt x="689216" y="336369"/>
                    <a:pt x="684634" y="338906"/>
                    <a:pt x="676269" y="343537"/>
                  </a:cubicBezTo>
                  <a:lnTo>
                    <a:pt x="711272" y="382030"/>
                  </a:lnTo>
                  <a:lnTo>
                    <a:pt x="714858" y="385973"/>
                  </a:lnTo>
                  <a:cubicBezTo>
                    <a:pt x="702294" y="390523"/>
                    <a:pt x="697274" y="392341"/>
                    <a:pt x="692255" y="394158"/>
                  </a:cubicBezTo>
                  <a:cubicBezTo>
                    <a:pt x="687236" y="395976"/>
                    <a:pt x="682216" y="397793"/>
                    <a:pt x="669654" y="402341"/>
                  </a:cubicBezTo>
                  <a:lnTo>
                    <a:pt x="600941" y="370813"/>
                  </a:lnTo>
                  <a:cubicBezTo>
                    <a:pt x="589560" y="373338"/>
                    <a:pt x="583312" y="374723"/>
                    <a:pt x="577064" y="376108"/>
                  </a:cubicBezTo>
                  <a:cubicBezTo>
                    <a:pt x="570816" y="377494"/>
                    <a:pt x="564567" y="378880"/>
                    <a:pt x="553186" y="381403"/>
                  </a:cubicBezTo>
                  <a:lnTo>
                    <a:pt x="553893" y="428014"/>
                  </a:lnTo>
                  <a:cubicBezTo>
                    <a:pt x="546561" y="428788"/>
                    <a:pt x="541355" y="429338"/>
                    <a:pt x="537249" y="429772"/>
                  </a:cubicBezTo>
                  <a:cubicBezTo>
                    <a:pt x="524354" y="431134"/>
                    <a:pt x="522301" y="431352"/>
                    <a:pt x="499270" y="433781"/>
                  </a:cubicBezTo>
                  <a:lnTo>
                    <a:pt x="462165" y="391014"/>
                  </a:lnTo>
                  <a:cubicBezTo>
                    <a:pt x="449853" y="391007"/>
                    <a:pt x="443032" y="391004"/>
                    <a:pt x="436271" y="391000"/>
                  </a:cubicBezTo>
                  <a:cubicBezTo>
                    <a:pt x="429358" y="390996"/>
                    <a:pt x="422508" y="390992"/>
                    <a:pt x="409915" y="390986"/>
                  </a:cubicBezTo>
                  <a:lnTo>
                    <a:pt x="372622" y="433710"/>
                  </a:lnTo>
                  <a:cubicBezTo>
                    <a:pt x="357451" y="432089"/>
                    <a:pt x="351388" y="431441"/>
                    <a:pt x="345326" y="430793"/>
                  </a:cubicBezTo>
                  <a:cubicBezTo>
                    <a:pt x="339264" y="430146"/>
                    <a:pt x="333201" y="429499"/>
                    <a:pt x="318024" y="427879"/>
                  </a:cubicBezTo>
                  <a:lnTo>
                    <a:pt x="318945" y="381269"/>
                  </a:lnTo>
                  <a:cubicBezTo>
                    <a:pt x="307577" y="378733"/>
                    <a:pt x="301334" y="377340"/>
                    <a:pt x="295093" y="375947"/>
                  </a:cubicBezTo>
                  <a:cubicBezTo>
                    <a:pt x="288851" y="374554"/>
                    <a:pt x="282608" y="373161"/>
                    <a:pt x="271241" y="370625"/>
                  </a:cubicBezTo>
                  <a:lnTo>
                    <a:pt x="202389" y="402075"/>
                  </a:lnTo>
                  <a:cubicBezTo>
                    <a:pt x="185404" y="395895"/>
                    <a:pt x="182232" y="394741"/>
                    <a:pt x="174164" y="391806"/>
                  </a:cubicBezTo>
                  <a:cubicBezTo>
                    <a:pt x="170317" y="390406"/>
                    <a:pt x="165357" y="388602"/>
                    <a:pt x="157257" y="385655"/>
                  </a:cubicBezTo>
                  <a:lnTo>
                    <a:pt x="161118" y="381435"/>
                  </a:lnTo>
                  <a:lnTo>
                    <a:pt x="196037" y="343264"/>
                  </a:lnTo>
                  <a:lnTo>
                    <a:pt x="161118" y="323845"/>
                  </a:lnTo>
                  <a:lnTo>
                    <a:pt x="72616" y="338583"/>
                  </a:lnTo>
                  <a:cubicBezTo>
                    <a:pt x="61288" y="328755"/>
                    <a:pt x="59910" y="327559"/>
                    <a:pt x="53928" y="322367"/>
                  </a:cubicBezTo>
                  <a:cubicBezTo>
                    <a:pt x="53890" y="322334"/>
                    <a:pt x="53851" y="322301"/>
                    <a:pt x="53812" y="322266"/>
                  </a:cubicBezTo>
                  <a:lnTo>
                    <a:pt x="44759" y="314409"/>
                  </a:lnTo>
                  <a:lnTo>
                    <a:pt x="98613" y="290659"/>
                  </a:lnTo>
                  <a:lnTo>
                    <a:pt x="114700" y="283564"/>
                  </a:lnTo>
                  <a:lnTo>
                    <a:pt x="110663" y="277333"/>
                  </a:lnTo>
                  <a:cubicBezTo>
                    <a:pt x="110604" y="277244"/>
                    <a:pt x="110547" y="277154"/>
                    <a:pt x="110489" y="277066"/>
                  </a:cubicBezTo>
                  <a:cubicBezTo>
                    <a:pt x="106362" y="270696"/>
                    <a:pt x="104587" y="267956"/>
                    <a:pt x="98613" y="258727"/>
                  </a:cubicBezTo>
                  <a:lnTo>
                    <a:pt x="5765" y="254205"/>
                  </a:lnTo>
                  <a:lnTo>
                    <a:pt x="5771" y="254199"/>
                  </a:lnTo>
                  <a:cubicBezTo>
                    <a:pt x="4166" y="246488"/>
                    <a:pt x="3526" y="243408"/>
                    <a:pt x="2885" y="240327"/>
                  </a:cubicBezTo>
                  <a:close/>
                  <a:moveTo>
                    <a:pt x="436031" y="131492"/>
                  </a:moveTo>
                  <a:cubicBezTo>
                    <a:pt x="341344" y="131492"/>
                    <a:pt x="264581" y="169809"/>
                    <a:pt x="264581" y="217074"/>
                  </a:cubicBezTo>
                  <a:cubicBezTo>
                    <a:pt x="264581" y="264339"/>
                    <a:pt x="341344" y="302656"/>
                    <a:pt x="436031" y="302656"/>
                  </a:cubicBezTo>
                  <a:cubicBezTo>
                    <a:pt x="530719" y="302656"/>
                    <a:pt x="607481" y="264339"/>
                    <a:pt x="607481" y="217074"/>
                  </a:cubicBezTo>
                  <a:cubicBezTo>
                    <a:pt x="607481" y="169809"/>
                    <a:pt x="530719" y="131492"/>
                    <a:pt x="436031" y="131492"/>
                  </a:cubicBezTo>
                  <a:close/>
                  <a:moveTo>
                    <a:pt x="110490" y="277066"/>
                  </a:moveTo>
                  <a:lnTo>
                    <a:pt x="110663" y="277333"/>
                  </a:lnTo>
                  <a:moveTo>
                    <a:pt x="53928" y="322367"/>
                  </a:moveTo>
                  <a:lnTo>
                    <a:pt x="53812" y="322266"/>
                  </a:lnTo>
                  <a:moveTo>
                    <a:pt x="174164" y="391806"/>
                  </a:moveTo>
                  <a:lnTo>
                    <a:pt x="157257" y="385655"/>
                  </a:lnTo>
                  <a:moveTo>
                    <a:pt x="271241" y="370625"/>
                  </a:moveTo>
                  <a:lnTo>
                    <a:pt x="295093" y="375947"/>
                  </a:lnTo>
                  <a:lnTo>
                    <a:pt x="318945" y="381269"/>
                  </a:lnTo>
                  <a:moveTo>
                    <a:pt x="318024" y="427879"/>
                  </a:moveTo>
                  <a:lnTo>
                    <a:pt x="345326" y="430793"/>
                  </a:lnTo>
                  <a:lnTo>
                    <a:pt x="372622" y="433710"/>
                  </a:lnTo>
                  <a:moveTo>
                    <a:pt x="409915" y="390986"/>
                  </a:moveTo>
                  <a:lnTo>
                    <a:pt x="436271" y="391000"/>
                  </a:lnTo>
                  <a:lnTo>
                    <a:pt x="462165" y="391014"/>
                  </a:lnTo>
                  <a:moveTo>
                    <a:pt x="537249" y="429772"/>
                  </a:moveTo>
                  <a:lnTo>
                    <a:pt x="553893" y="428014"/>
                  </a:lnTo>
                  <a:moveTo>
                    <a:pt x="553186" y="381403"/>
                  </a:moveTo>
                  <a:lnTo>
                    <a:pt x="577064" y="376108"/>
                  </a:lnTo>
                  <a:lnTo>
                    <a:pt x="600941" y="370813"/>
                  </a:lnTo>
                  <a:moveTo>
                    <a:pt x="669654" y="402341"/>
                  </a:moveTo>
                  <a:lnTo>
                    <a:pt x="692255" y="394158"/>
                  </a:lnTo>
                  <a:lnTo>
                    <a:pt x="714858" y="385973"/>
                  </a:lnTo>
                  <a:moveTo>
                    <a:pt x="676269" y="343537"/>
                  </a:moveTo>
                  <a:lnTo>
                    <a:pt x="693808" y="333826"/>
                  </a:lnTo>
                  <a:lnTo>
                    <a:pt x="711272" y="324156"/>
                  </a:lnTo>
                  <a:moveTo>
                    <a:pt x="799706" y="338996"/>
                  </a:moveTo>
                  <a:lnTo>
                    <a:pt x="813691" y="326925"/>
                  </a:lnTo>
                  <a:lnTo>
                    <a:pt x="827675" y="314853"/>
                  </a:lnTo>
                  <a:moveTo>
                    <a:pt x="765976" y="271521"/>
                  </a:moveTo>
                  <a:lnTo>
                    <a:pt x="765810" y="271774"/>
                  </a:lnTo>
                  <a:moveTo>
                    <a:pt x="866948" y="254695"/>
                  </a:moveTo>
                  <a:lnTo>
                    <a:pt x="869899" y="240825"/>
                  </a:lnTo>
                  <a:lnTo>
                    <a:pt x="872849" y="226955"/>
                  </a:lnTo>
                  <a:moveTo>
                    <a:pt x="778507" y="186923"/>
                  </a:moveTo>
                  <a:lnTo>
                    <a:pt x="781208" y="199905"/>
                  </a:lnTo>
                  <a:lnTo>
                    <a:pt x="783908" y="212888"/>
                  </a:lnTo>
                  <a:moveTo>
                    <a:pt x="737090" y="131615"/>
                  </a:moveTo>
                  <a:lnTo>
                    <a:pt x="736841" y="131399"/>
                  </a:lnTo>
                  <a:moveTo>
                    <a:pt x="639679" y="77514"/>
                  </a:moveTo>
                  <a:lnTo>
                    <a:pt x="619386" y="70130"/>
                  </a:lnTo>
                  <a:moveTo>
                    <a:pt x="254184" y="69923"/>
                  </a:moveTo>
                  <a:lnTo>
                    <a:pt x="234095" y="77199"/>
                  </a:lnTo>
                  <a:moveTo>
                    <a:pt x="94527" y="186530"/>
                  </a:moveTo>
                  <a:lnTo>
                    <a:pt x="91765" y="199509"/>
                  </a:lnTo>
                  <a:lnTo>
                    <a:pt x="89005" y="212489"/>
                  </a:lnTo>
                  <a:moveTo>
                    <a:pt x="136775" y="130776"/>
                  </a:moveTo>
                  <a:lnTo>
                    <a:pt x="136463" y="131044"/>
                  </a:lnTo>
                  <a:lnTo>
                    <a:pt x="136151" y="131314"/>
                  </a:lnTo>
                </a:path>
              </a:pathLst>
            </a:custGeom>
            <a:noFill/>
            <a:ln w="7143">
              <a:solidFill>
                <a:srgbClr val="484848"/>
              </a:solidFill>
            </a:ln>
          </p:spPr>
          <p:txBody>
            <a:bodyPr rtlCol="0" anchor="ctr"/>
            <a:lstStyle/>
            <a:p>
              <a:pPr algn="ctr"/>
              <a:endParaRPr/>
            </a:p>
          </p:txBody>
        </p:sp>
      </p:grpSp>
      <p:grpSp>
        <p:nvGrpSpPr>
          <p:cNvPr id="29" name="Group 29">
            <a:extLst>
              <a:ext uri="{FF2B5EF4-FFF2-40B4-BE49-F238E27FC236}">
                <a16:creationId xmlns:a16="http://schemas.microsoft.com/office/drawing/2014/main" id="{DC98961B-EA64-56ED-3C6B-79C7283A5E49}"/>
              </a:ext>
            </a:extLst>
          </p:cNvPr>
          <p:cNvGrpSpPr/>
          <p:nvPr/>
        </p:nvGrpSpPr>
        <p:grpSpPr>
          <a:xfrm>
            <a:off x="5544864" y="3089560"/>
            <a:ext cx="628650" cy="378084"/>
            <a:chOff x="3464458" y="2539603"/>
            <a:chExt cx="628650" cy="378084"/>
          </a:xfrm>
        </p:grpSpPr>
        <p:sp>
          <p:nvSpPr>
            <p:cNvPr id="30" name="Rounded Rectangle 25">
              <a:extLst>
                <a:ext uri="{FF2B5EF4-FFF2-40B4-BE49-F238E27FC236}">
                  <a16:creationId xmlns:a16="http://schemas.microsoft.com/office/drawing/2014/main" id="{5F243543-6D25-C307-3908-8FF48EC78BA9}"/>
                </a:ext>
              </a:extLst>
            </p:cNvPr>
            <p:cNvSpPr/>
            <p:nvPr/>
          </p:nvSpPr>
          <p:spPr>
            <a:xfrm>
              <a:off x="3464458" y="2738632"/>
              <a:ext cx="628650" cy="179055"/>
            </a:xfrm>
            <a:custGeom>
              <a:avLst/>
              <a:gdLst/>
              <a:ahLst/>
              <a:cxnLst/>
              <a:rect l="0" t="0" r="0" b="0"/>
              <a:pathLst>
                <a:path w="628650" h="179055">
                  <a:moveTo>
                    <a:pt x="290998" y="121905"/>
                  </a:moveTo>
                  <a:lnTo>
                    <a:pt x="337651" y="121905"/>
                  </a:lnTo>
                  <a:lnTo>
                    <a:pt x="337651" y="179055"/>
                  </a:lnTo>
                  <a:lnTo>
                    <a:pt x="290998" y="179055"/>
                  </a:lnTo>
                  <a:close/>
                  <a:moveTo>
                    <a:pt x="224071" y="124366"/>
                  </a:moveTo>
                  <a:lnTo>
                    <a:pt x="224071" y="67216"/>
                  </a:lnTo>
                  <a:lnTo>
                    <a:pt x="234749" y="68940"/>
                  </a:lnTo>
                  <a:cubicBezTo>
                    <a:pt x="243881" y="70414"/>
                    <a:pt x="250106" y="71419"/>
                    <a:pt x="262230" y="73376"/>
                  </a:cubicBezTo>
                  <a:lnTo>
                    <a:pt x="262230" y="130526"/>
                  </a:lnTo>
                  <a:cubicBezTo>
                    <a:pt x="250467" y="128627"/>
                    <a:pt x="244257" y="127624"/>
                    <a:pt x="235556" y="126220"/>
                  </a:cubicBezTo>
                  <a:lnTo>
                    <a:pt x="234749" y="126090"/>
                  </a:lnTo>
                  <a:close/>
                  <a:moveTo>
                    <a:pt x="105650" y="141592"/>
                  </a:moveTo>
                  <a:lnTo>
                    <a:pt x="105650" y="84442"/>
                  </a:lnTo>
                  <a:lnTo>
                    <a:pt x="124524" y="91257"/>
                  </a:lnTo>
                  <a:lnTo>
                    <a:pt x="143397" y="98071"/>
                  </a:lnTo>
                  <a:lnTo>
                    <a:pt x="143397" y="155221"/>
                  </a:lnTo>
                  <a:lnTo>
                    <a:pt x="124524" y="148407"/>
                  </a:lnTo>
                  <a:close/>
                  <a:moveTo>
                    <a:pt x="116186" y="69726"/>
                  </a:moveTo>
                  <a:lnTo>
                    <a:pt x="116186" y="20651"/>
                  </a:lnTo>
                  <a:cubicBezTo>
                    <a:pt x="122785" y="25166"/>
                    <a:pt x="126559" y="27746"/>
                    <a:pt x="131220" y="30933"/>
                  </a:cubicBezTo>
                  <a:lnTo>
                    <a:pt x="139772" y="36780"/>
                  </a:lnTo>
                  <a:close/>
                  <a:moveTo>
                    <a:pt x="0" y="57150"/>
                  </a:moveTo>
                  <a:lnTo>
                    <a:pt x="0" y="0"/>
                  </a:lnTo>
                  <a:lnTo>
                    <a:pt x="5239" y="8013"/>
                  </a:lnTo>
                  <a:lnTo>
                    <a:pt x="5253" y="8033"/>
                  </a:lnTo>
                  <a:cubicBezTo>
                    <a:pt x="7958" y="12170"/>
                    <a:pt x="9326" y="14263"/>
                    <a:pt x="14419" y="22049"/>
                  </a:cubicBezTo>
                  <a:lnTo>
                    <a:pt x="14419" y="79199"/>
                  </a:lnTo>
                  <a:cubicBezTo>
                    <a:pt x="9319" y="71401"/>
                    <a:pt x="7954" y="69313"/>
                    <a:pt x="5239" y="65163"/>
                  </a:cubicBezTo>
                  <a:close/>
                  <a:moveTo>
                    <a:pt x="614230" y="79199"/>
                  </a:moveTo>
                  <a:lnTo>
                    <a:pt x="614230" y="22049"/>
                  </a:lnTo>
                  <a:lnTo>
                    <a:pt x="619737" y="13627"/>
                  </a:lnTo>
                  <a:cubicBezTo>
                    <a:pt x="622278" y="9740"/>
                    <a:pt x="623718" y="7538"/>
                    <a:pt x="628650" y="0"/>
                  </a:cubicBezTo>
                  <a:lnTo>
                    <a:pt x="628650" y="57150"/>
                  </a:lnTo>
                  <a:cubicBezTo>
                    <a:pt x="623718" y="64688"/>
                    <a:pt x="622278" y="66890"/>
                    <a:pt x="619737" y="70777"/>
                  </a:cubicBezTo>
                  <a:close/>
                  <a:moveTo>
                    <a:pt x="513215" y="70777"/>
                  </a:moveTo>
                  <a:lnTo>
                    <a:pt x="488877" y="36780"/>
                  </a:lnTo>
                  <a:cubicBezTo>
                    <a:pt x="495438" y="32292"/>
                    <a:pt x="499206" y="29716"/>
                    <a:pt x="503829" y="26554"/>
                  </a:cubicBezTo>
                  <a:lnTo>
                    <a:pt x="503834" y="26551"/>
                  </a:lnTo>
                  <a:lnTo>
                    <a:pt x="512463" y="20651"/>
                  </a:lnTo>
                  <a:close/>
                  <a:moveTo>
                    <a:pt x="485252" y="155221"/>
                  </a:moveTo>
                  <a:lnTo>
                    <a:pt x="485252" y="98071"/>
                  </a:lnTo>
                  <a:lnTo>
                    <a:pt x="504125" y="91257"/>
                  </a:lnTo>
                  <a:lnTo>
                    <a:pt x="522999" y="84442"/>
                  </a:lnTo>
                  <a:lnTo>
                    <a:pt x="522999" y="141592"/>
                  </a:lnTo>
                  <a:lnTo>
                    <a:pt x="504125" y="148407"/>
                  </a:lnTo>
                  <a:close/>
                  <a:moveTo>
                    <a:pt x="366419" y="130526"/>
                  </a:moveTo>
                  <a:lnTo>
                    <a:pt x="366419" y="73376"/>
                  </a:lnTo>
                  <a:lnTo>
                    <a:pt x="377019" y="71666"/>
                  </a:lnTo>
                  <a:cubicBezTo>
                    <a:pt x="386193" y="70184"/>
                    <a:pt x="392419" y="69180"/>
                    <a:pt x="404578" y="67216"/>
                  </a:cubicBezTo>
                  <a:lnTo>
                    <a:pt x="404578" y="124366"/>
                  </a:lnTo>
                  <a:cubicBezTo>
                    <a:pt x="392419" y="126330"/>
                    <a:pt x="386193" y="127334"/>
                    <a:pt x="377019" y="128816"/>
                  </a:cubicBezTo>
                  <a:close/>
                  <a:moveTo>
                    <a:pt x="614230" y="79199"/>
                  </a:moveTo>
                  <a:cubicBezTo>
                    <a:pt x="616795" y="75277"/>
                    <a:pt x="618415" y="72799"/>
                    <a:pt x="619737" y="70777"/>
                  </a:cubicBezTo>
                  <a:moveTo>
                    <a:pt x="522999" y="141592"/>
                  </a:moveTo>
                  <a:cubicBezTo>
                    <a:pt x="513187" y="145135"/>
                    <a:pt x="508656" y="146770"/>
                    <a:pt x="504125" y="148407"/>
                  </a:cubicBezTo>
                  <a:cubicBezTo>
                    <a:pt x="499594" y="150043"/>
                    <a:pt x="495063" y="151678"/>
                    <a:pt x="485252" y="155221"/>
                  </a:cubicBezTo>
                  <a:moveTo>
                    <a:pt x="224071" y="124366"/>
                  </a:moveTo>
                  <a:cubicBezTo>
                    <a:pt x="228198" y="125032"/>
                    <a:pt x="231642" y="125588"/>
                    <a:pt x="234749" y="126090"/>
                  </a:cubicBezTo>
                  <a:cubicBezTo>
                    <a:pt x="235020" y="126133"/>
                    <a:pt x="235289" y="126176"/>
                    <a:pt x="235556" y="126220"/>
                  </a:cubicBezTo>
                  <a:moveTo>
                    <a:pt x="105650" y="141592"/>
                  </a:moveTo>
                  <a:cubicBezTo>
                    <a:pt x="115462" y="145135"/>
                    <a:pt x="119993" y="146770"/>
                    <a:pt x="124524" y="148407"/>
                  </a:cubicBezTo>
                  <a:cubicBezTo>
                    <a:pt x="129055" y="150043"/>
                    <a:pt x="133586" y="151678"/>
                    <a:pt x="143397" y="155221"/>
                  </a:cubicBezTo>
                  <a:moveTo>
                    <a:pt x="5239" y="65163"/>
                  </a:moveTo>
                  <a:cubicBezTo>
                    <a:pt x="3966" y="63214"/>
                    <a:pt x="2394" y="60811"/>
                    <a:pt x="0" y="57150"/>
                  </a:cubicBezTo>
                  <a:moveTo>
                    <a:pt x="614230" y="22049"/>
                  </a:moveTo>
                  <a:cubicBezTo>
                    <a:pt x="616795" y="18127"/>
                    <a:pt x="618415" y="15649"/>
                    <a:pt x="619737" y="13627"/>
                  </a:cubicBezTo>
                  <a:moveTo>
                    <a:pt x="512463" y="20651"/>
                  </a:moveTo>
                  <a:cubicBezTo>
                    <a:pt x="508982" y="23031"/>
                    <a:pt x="506288" y="24873"/>
                    <a:pt x="503834" y="26551"/>
                  </a:cubicBezTo>
                  <a:moveTo>
                    <a:pt x="522999" y="84442"/>
                  </a:moveTo>
                  <a:cubicBezTo>
                    <a:pt x="513187" y="87985"/>
                    <a:pt x="508656" y="89620"/>
                    <a:pt x="504125" y="91257"/>
                  </a:cubicBezTo>
                  <a:cubicBezTo>
                    <a:pt x="499594" y="92893"/>
                    <a:pt x="495063" y="94528"/>
                    <a:pt x="485252" y="98071"/>
                  </a:cubicBezTo>
                  <a:moveTo>
                    <a:pt x="224071" y="67216"/>
                  </a:moveTo>
                  <a:cubicBezTo>
                    <a:pt x="228198" y="67882"/>
                    <a:pt x="231642" y="68438"/>
                    <a:pt x="234749" y="68940"/>
                  </a:cubicBezTo>
                  <a:moveTo>
                    <a:pt x="143397" y="98071"/>
                  </a:moveTo>
                  <a:cubicBezTo>
                    <a:pt x="133586" y="94528"/>
                    <a:pt x="129055" y="92893"/>
                    <a:pt x="124524" y="91257"/>
                  </a:cubicBezTo>
                  <a:cubicBezTo>
                    <a:pt x="119993" y="89620"/>
                    <a:pt x="115462" y="87985"/>
                    <a:pt x="105650" y="84442"/>
                  </a:cubicBezTo>
                  <a:moveTo>
                    <a:pt x="139772" y="36780"/>
                  </a:moveTo>
                  <a:cubicBezTo>
                    <a:pt x="136327" y="34425"/>
                    <a:pt x="133652" y="32596"/>
                    <a:pt x="131220" y="30933"/>
                  </a:cubicBezTo>
                  <a:moveTo>
                    <a:pt x="5239" y="8013"/>
                  </a:moveTo>
                  <a:cubicBezTo>
                    <a:pt x="3966" y="6064"/>
                    <a:pt x="2394" y="3661"/>
                    <a:pt x="0" y="0"/>
                  </a:cubicBezTo>
                </a:path>
              </a:pathLst>
            </a:custGeom>
            <a:noFill/>
            <a:ln w="7143">
              <a:solidFill>
                <a:srgbClr val="484848"/>
              </a:solidFill>
            </a:ln>
          </p:spPr>
          <p:txBody>
            <a:bodyPr rtlCol="0" anchor="ctr"/>
            <a:lstStyle/>
            <a:p>
              <a:pPr algn="ctr"/>
              <a:endParaRPr/>
            </a:p>
          </p:txBody>
        </p:sp>
        <p:sp>
          <p:nvSpPr>
            <p:cNvPr id="31" name="Rounded Rectangle 26">
              <a:extLst>
                <a:ext uri="{FF2B5EF4-FFF2-40B4-BE49-F238E27FC236}">
                  <a16:creationId xmlns:a16="http://schemas.microsoft.com/office/drawing/2014/main" id="{BC8BCB12-2861-5704-F0BA-6DA8D553F1EF}"/>
                </a:ext>
              </a:extLst>
            </p:cNvPr>
            <p:cNvSpPr/>
            <p:nvPr/>
          </p:nvSpPr>
          <p:spPr>
            <a:xfrm>
              <a:off x="3464458" y="2577065"/>
              <a:ext cx="628650" cy="340620"/>
            </a:xfrm>
            <a:custGeom>
              <a:avLst/>
              <a:gdLst/>
              <a:ahLst/>
              <a:cxnLst/>
              <a:rect l="0" t="0" r="0" b="0"/>
              <a:pathLst>
                <a:path w="628650" h="340620">
                  <a:moveTo>
                    <a:pt x="262230" y="234942"/>
                  </a:moveTo>
                  <a:lnTo>
                    <a:pt x="290998" y="283470"/>
                  </a:lnTo>
                  <a:lnTo>
                    <a:pt x="290998" y="340620"/>
                  </a:lnTo>
                  <a:lnTo>
                    <a:pt x="262230" y="292092"/>
                  </a:lnTo>
                  <a:close/>
                  <a:moveTo>
                    <a:pt x="143397" y="259636"/>
                  </a:moveTo>
                  <a:lnTo>
                    <a:pt x="224071" y="228781"/>
                  </a:lnTo>
                  <a:lnTo>
                    <a:pt x="224071" y="285931"/>
                  </a:lnTo>
                  <a:lnTo>
                    <a:pt x="143397" y="316786"/>
                  </a:lnTo>
                  <a:close/>
                  <a:moveTo>
                    <a:pt x="116186" y="231291"/>
                  </a:moveTo>
                  <a:lnTo>
                    <a:pt x="110348" y="239447"/>
                  </a:lnTo>
                  <a:lnTo>
                    <a:pt x="14419" y="240765"/>
                  </a:lnTo>
                  <a:lnTo>
                    <a:pt x="14419" y="183615"/>
                  </a:lnTo>
                  <a:lnTo>
                    <a:pt x="116186" y="182217"/>
                  </a:lnTo>
                  <a:close/>
                  <a:moveTo>
                    <a:pt x="29332" y="151578"/>
                  </a:moveTo>
                  <a:lnTo>
                    <a:pt x="0" y="141592"/>
                  </a:lnTo>
                  <a:lnTo>
                    <a:pt x="0" y="84442"/>
                  </a:lnTo>
                  <a:lnTo>
                    <a:pt x="83980" y="113034"/>
                  </a:lnTo>
                  <a:lnTo>
                    <a:pt x="83980" y="132974"/>
                  </a:lnTo>
                  <a:close/>
                  <a:moveTo>
                    <a:pt x="110348" y="63711"/>
                  </a:moveTo>
                  <a:lnTo>
                    <a:pt x="105650" y="57150"/>
                  </a:lnTo>
                  <a:lnTo>
                    <a:pt x="105650" y="0"/>
                  </a:lnTo>
                  <a:lnTo>
                    <a:pt x="139772" y="47662"/>
                  </a:lnTo>
                  <a:cubicBezTo>
                    <a:pt x="133182" y="52171"/>
                    <a:pt x="129409" y="54750"/>
                    <a:pt x="124756" y="57932"/>
                  </a:cubicBezTo>
                  <a:lnTo>
                    <a:pt x="116186" y="63791"/>
                  </a:lnTo>
                  <a:close/>
                  <a:moveTo>
                    <a:pt x="614230" y="89352"/>
                  </a:moveTo>
                  <a:lnTo>
                    <a:pt x="628650" y="84442"/>
                  </a:lnTo>
                  <a:lnTo>
                    <a:pt x="628650" y="141592"/>
                  </a:lnTo>
                  <a:lnTo>
                    <a:pt x="599317" y="151578"/>
                  </a:lnTo>
                  <a:lnTo>
                    <a:pt x="544669" y="132974"/>
                  </a:lnTo>
                  <a:lnTo>
                    <a:pt x="544669" y="113034"/>
                  </a:lnTo>
                  <a:close/>
                  <a:moveTo>
                    <a:pt x="522999" y="57150"/>
                  </a:moveTo>
                  <a:lnTo>
                    <a:pt x="518301" y="63711"/>
                  </a:lnTo>
                  <a:lnTo>
                    <a:pt x="512463" y="63791"/>
                  </a:lnTo>
                  <a:cubicBezTo>
                    <a:pt x="505954" y="59338"/>
                    <a:pt x="502194" y="56767"/>
                    <a:pt x="497620" y="53640"/>
                  </a:cubicBezTo>
                  <a:lnTo>
                    <a:pt x="497523" y="53574"/>
                  </a:lnTo>
                  <a:lnTo>
                    <a:pt x="488877" y="47662"/>
                  </a:lnTo>
                  <a:lnTo>
                    <a:pt x="522999" y="0"/>
                  </a:lnTo>
                  <a:close/>
                  <a:moveTo>
                    <a:pt x="614230" y="240765"/>
                  </a:moveTo>
                  <a:lnTo>
                    <a:pt x="518301" y="239447"/>
                  </a:lnTo>
                  <a:lnTo>
                    <a:pt x="513215" y="232343"/>
                  </a:lnTo>
                  <a:lnTo>
                    <a:pt x="512463" y="182217"/>
                  </a:lnTo>
                  <a:lnTo>
                    <a:pt x="614230" y="183615"/>
                  </a:lnTo>
                  <a:close/>
                  <a:moveTo>
                    <a:pt x="404578" y="228781"/>
                  </a:moveTo>
                  <a:lnTo>
                    <a:pt x="485252" y="259636"/>
                  </a:lnTo>
                  <a:lnTo>
                    <a:pt x="485252" y="316786"/>
                  </a:lnTo>
                  <a:lnTo>
                    <a:pt x="404578" y="285931"/>
                  </a:lnTo>
                  <a:close/>
                  <a:moveTo>
                    <a:pt x="337651" y="283470"/>
                  </a:moveTo>
                  <a:lnTo>
                    <a:pt x="366419" y="234942"/>
                  </a:lnTo>
                  <a:lnTo>
                    <a:pt x="366419" y="292092"/>
                  </a:lnTo>
                  <a:lnTo>
                    <a:pt x="337651" y="340620"/>
                  </a:lnTo>
                  <a:close/>
                  <a:moveTo>
                    <a:pt x="124756" y="57932"/>
                  </a:moveTo>
                  <a:cubicBezTo>
                    <a:pt x="122319" y="59598"/>
                    <a:pt x="119639" y="61430"/>
                    <a:pt x="116186" y="63791"/>
                  </a:cubicBezTo>
                  <a:moveTo>
                    <a:pt x="488877" y="47662"/>
                  </a:moveTo>
                  <a:cubicBezTo>
                    <a:pt x="492366" y="50048"/>
                    <a:pt x="495065" y="51893"/>
                    <a:pt x="497523" y="53574"/>
                  </a:cubicBezTo>
                  <a:cubicBezTo>
                    <a:pt x="497555" y="53596"/>
                    <a:pt x="497587" y="53618"/>
                    <a:pt x="497620" y="53640"/>
                  </a:cubicBezTo>
                </a:path>
              </a:pathLst>
            </a:custGeom>
            <a:noFill/>
            <a:ln w="7143">
              <a:solidFill>
                <a:srgbClr val="484848"/>
              </a:solidFill>
            </a:ln>
          </p:spPr>
          <p:txBody>
            <a:bodyPr rtlCol="0" anchor="ctr"/>
            <a:lstStyle/>
            <a:p>
              <a:pPr algn="ctr"/>
              <a:endParaRPr/>
            </a:p>
          </p:txBody>
        </p:sp>
        <p:sp>
          <p:nvSpPr>
            <p:cNvPr id="32" name="Rounded Rectangle 27">
              <a:extLst>
                <a:ext uri="{FF2B5EF4-FFF2-40B4-BE49-F238E27FC236}">
                  <a16:creationId xmlns:a16="http://schemas.microsoft.com/office/drawing/2014/main" id="{5D77B6B5-0779-2EB7-1AD5-5D72FE8FE94B}"/>
                </a:ext>
              </a:extLst>
            </p:cNvPr>
            <p:cNvSpPr/>
            <p:nvPr/>
          </p:nvSpPr>
          <p:spPr>
            <a:xfrm>
              <a:off x="3607333" y="2614486"/>
              <a:ext cx="342900" cy="114593"/>
            </a:xfrm>
            <a:custGeom>
              <a:avLst/>
              <a:gdLst/>
              <a:ahLst/>
              <a:cxnLst/>
              <a:rect l="0" t="0" r="0" b="0"/>
              <a:pathLst>
                <a:path w="342900" h="114593">
                  <a:moveTo>
                    <a:pt x="9789" y="114157"/>
                  </a:moveTo>
                  <a:cubicBezTo>
                    <a:pt x="3449" y="105220"/>
                    <a:pt x="0" y="95602"/>
                    <a:pt x="0" y="85582"/>
                  </a:cubicBezTo>
                  <a:cubicBezTo>
                    <a:pt x="0" y="38317"/>
                    <a:pt x="76761" y="0"/>
                    <a:pt x="171450" y="0"/>
                  </a:cubicBezTo>
                  <a:cubicBezTo>
                    <a:pt x="266138" y="0"/>
                    <a:pt x="342900" y="38317"/>
                    <a:pt x="342900" y="85582"/>
                  </a:cubicBezTo>
                  <a:cubicBezTo>
                    <a:pt x="342900" y="95602"/>
                    <a:pt x="339450" y="105220"/>
                    <a:pt x="333110" y="114157"/>
                  </a:cubicBezTo>
                  <a:moveTo>
                    <a:pt x="333110" y="114157"/>
                  </a:moveTo>
                  <a:cubicBezTo>
                    <a:pt x="317597" y="92291"/>
                    <a:pt x="284786" y="74511"/>
                    <a:pt x="242887" y="64911"/>
                  </a:cubicBezTo>
                  <a:cubicBezTo>
                    <a:pt x="221140" y="59929"/>
                    <a:pt x="196944" y="57151"/>
                    <a:pt x="171450" y="57151"/>
                  </a:cubicBezTo>
                  <a:cubicBezTo>
                    <a:pt x="150518" y="57151"/>
                    <a:pt x="130462" y="59023"/>
                    <a:pt x="111918" y="62451"/>
                  </a:cubicBezTo>
                  <a:cubicBezTo>
                    <a:pt x="64360" y="71242"/>
                    <a:pt x="26743" y="90259"/>
                    <a:pt x="9789" y="114157"/>
                  </a:cubicBezTo>
                  <a:moveTo>
                    <a:pt x="9789" y="114157"/>
                  </a:moveTo>
                  <a:cubicBezTo>
                    <a:pt x="10038" y="114507"/>
                    <a:pt x="9532" y="113808"/>
                    <a:pt x="9789" y="114157"/>
                  </a:cubicBezTo>
                  <a:close/>
                  <a:moveTo>
                    <a:pt x="333110" y="114157"/>
                  </a:moveTo>
                  <a:cubicBezTo>
                    <a:pt x="333433" y="113723"/>
                    <a:pt x="332800" y="114593"/>
                    <a:pt x="333110" y="114157"/>
                  </a:cubicBezTo>
                  <a:close/>
                </a:path>
              </a:pathLst>
            </a:custGeom>
            <a:noFill/>
            <a:ln w="7143">
              <a:solidFill>
                <a:srgbClr val="484848"/>
              </a:solidFill>
            </a:ln>
          </p:spPr>
          <p:txBody>
            <a:bodyPr rtlCol="0" anchor="ctr"/>
            <a:lstStyle/>
            <a:p>
              <a:pPr algn="ctr"/>
              <a:endParaRPr/>
            </a:p>
          </p:txBody>
        </p:sp>
        <p:sp>
          <p:nvSpPr>
            <p:cNvPr id="33" name="Rounded Rectangle 28">
              <a:extLst>
                <a:ext uri="{FF2B5EF4-FFF2-40B4-BE49-F238E27FC236}">
                  <a16:creationId xmlns:a16="http://schemas.microsoft.com/office/drawing/2014/main" id="{8739A8E2-E6C8-17CD-43B8-F845114D1966}"/>
                </a:ext>
              </a:extLst>
            </p:cNvPr>
            <p:cNvSpPr/>
            <p:nvPr/>
          </p:nvSpPr>
          <p:spPr>
            <a:xfrm>
              <a:off x="3464458" y="2539603"/>
              <a:ext cx="628649" cy="320932"/>
            </a:xfrm>
            <a:custGeom>
              <a:avLst/>
              <a:gdLst/>
              <a:ahLst/>
              <a:cxnLst/>
              <a:rect l="0" t="0" r="0" b="0"/>
              <a:pathLst>
                <a:path w="628649" h="320932">
                  <a:moveTo>
                    <a:pt x="628649" y="121905"/>
                  </a:moveTo>
                  <a:lnTo>
                    <a:pt x="544669" y="150495"/>
                  </a:lnTo>
                  <a:lnTo>
                    <a:pt x="544669" y="170436"/>
                  </a:lnTo>
                  <a:lnTo>
                    <a:pt x="628649" y="199027"/>
                  </a:lnTo>
                  <a:cubicBezTo>
                    <a:pt x="623718" y="206565"/>
                    <a:pt x="622278" y="208767"/>
                    <a:pt x="619737" y="212655"/>
                  </a:cubicBezTo>
                  <a:cubicBezTo>
                    <a:pt x="618415" y="214677"/>
                    <a:pt x="616795" y="217154"/>
                    <a:pt x="614230" y="221077"/>
                  </a:cubicBezTo>
                  <a:lnTo>
                    <a:pt x="512463" y="219678"/>
                  </a:lnTo>
                  <a:cubicBezTo>
                    <a:pt x="508982" y="222059"/>
                    <a:pt x="506288" y="223901"/>
                    <a:pt x="503834" y="225578"/>
                  </a:cubicBezTo>
                  <a:lnTo>
                    <a:pt x="503829" y="225582"/>
                  </a:lnTo>
                  <a:cubicBezTo>
                    <a:pt x="499206" y="228743"/>
                    <a:pt x="495438" y="231320"/>
                    <a:pt x="488877" y="235808"/>
                  </a:cubicBezTo>
                  <a:lnTo>
                    <a:pt x="522999" y="283470"/>
                  </a:lnTo>
                  <a:cubicBezTo>
                    <a:pt x="513187" y="287012"/>
                    <a:pt x="508656" y="288648"/>
                    <a:pt x="504125" y="290284"/>
                  </a:cubicBezTo>
                  <a:cubicBezTo>
                    <a:pt x="499594" y="291920"/>
                    <a:pt x="495063" y="293556"/>
                    <a:pt x="485252" y="297098"/>
                  </a:cubicBezTo>
                  <a:lnTo>
                    <a:pt x="404578" y="266243"/>
                  </a:lnTo>
                  <a:cubicBezTo>
                    <a:pt x="392419" y="268206"/>
                    <a:pt x="386193" y="269212"/>
                    <a:pt x="377019" y="270693"/>
                  </a:cubicBezTo>
                  <a:lnTo>
                    <a:pt x="366419" y="272404"/>
                  </a:lnTo>
                  <a:lnTo>
                    <a:pt x="337651" y="320932"/>
                  </a:lnTo>
                  <a:lnTo>
                    <a:pt x="290998" y="320932"/>
                  </a:lnTo>
                  <a:lnTo>
                    <a:pt x="262230" y="272404"/>
                  </a:lnTo>
                  <a:cubicBezTo>
                    <a:pt x="250106" y="270446"/>
                    <a:pt x="243881" y="269441"/>
                    <a:pt x="234749" y="267967"/>
                  </a:cubicBezTo>
                  <a:cubicBezTo>
                    <a:pt x="231642" y="267465"/>
                    <a:pt x="228198" y="266909"/>
                    <a:pt x="224071" y="266243"/>
                  </a:cubicBezTo>
                  <a:lnTo>
                    <a:pt x="143397" y="297098"/>
                  </a:lnTo>
                  <a:cubicBezTo>
                    <a:pt x="133586" y="293556"/>
                    <a:pt x="129055" y="291920"/>
                    <a:pt x="124524" y="290284"/>
                  </a:cubicBezTo>
                  <a:cubicBezTo>
                    <a:pt x="119993" y="288648"/>
                    <a:pt x="115462" y="287012"/>
                    <a:pt x="105650" y="283470"/>
                  </a:cubicBezTo>
                  <a:lnTo>
                    <a:pt x="139772" y="235808"/>
                  </a:lnTo>
                  <a:cubicBezTo>
                    <a:pt x="136327" y="233452"/>
                    <a:pt x="133652" y="231624"/>
                    <a:pt x="131220" y="229961"/>
                  </a:cubicBezTo>
                  <a:cubicBezTo>
                    <a:pt x="126559" y="226774"/>
                    <a:pt x="122785" y="224193"/>
                    <a:pt x="116186" y="219678"/>
                  </a:cubicBezTo>
                  <a:lnTo>
                    <a:pt x="14419" y="221077"/>
                  </a:lnTo>
                  <a:cubicBezTo>
                    <a:pt x="9326" y="213291"/>
                    <a:pt x="7958" y="211197"/>
                    <a:pt x="5253" y="207061"/>
                  </a:cubicBezTo>
                  <a:lnTo>
                    <a:pt x="5239" y="207040"/>
                  </a:lnTo>
                  <a:cubicBezTo>
                    <a:pt x="3966" y="205092"/>
                    <a:pt x="2394" y="202689"/>
                    <a:pt x="0" y="199027"/>
                  </a:cubicBezTo>
                  <a:lnTo>
                    <a:pt x="83980" y="170436"/>
                  </a:lnTo>
                  <a:lnTo>
                    <a:pt x="83980" y="150495"/>
                  </a:lnTo>
                  <a:lnTo>
                    <a:pt x="0" y="121905"/>
                  </a:lnTo>
                  <a:cubicBezTo>
                    <a:pt x="5088" y="114126"/>
                    <a:pt x="6458" y="112030"/>
                    <a:pt x="9159" y="107901"/>
                  </a:cubicBezTo>
                  <a:cubicBezTo>
                    <a:pt x="10437" y="105946"/>
                    <a:pt x="12012" y="103537"/>
                    <a:pt x="14419" y="99856"/>
                  </a:cubicBezTo>
                  <a:lnTo>
                    <a:pt x="116186" y="101253"/>
                  </a:lnTo>
                  <a:cubicBezTo>
                    <a:pt x="119639" y="98892"/>
                    <a:pt x="122319" y="97060"/>
                    <a:pt x="124756" y="95393"/>
                  </a:cubicBezTo>
                  <a:cubicBezTo>
                    <a:pt x="129409" y="92212"/>
                    <a:pt x="133182" y="89633"/>
                    <a:pt x="139772" y="85123"/>
                  </a:cubicBezTo>
                  <a:lnTo>
                    <a:pt x="105650" y="37461"/>
                  </a:lnTo>
                  <a:cubicBezTo>
                    <a:pt x="115462" y="33920"/>
                    <a:pt x="119993" y="32284"/>
                    <a:pt x="124524" y="30648"/>
                  </a:cubicBezTo>
                  <a:cubicBezTo>
                    <a:pt x="129055" y="29012"/>
                    <a:pt x="133586" y="27375"/>
                    <a:pt x="143397" y="23834"/>
                  </a:cubicBezTo>
                  <a:lnTo>
                    <a:pt x="224071" y="54688"/>
                  </a:lnTo>
                  <a:cubicBezTo>
                    <a:pt x="236095" y="52747"/>
                    <a:pt x="242317" y="51742"/>
                    <a:pt x="251325" y="50289"/>
                  </a:cubicBezTo>
                  <a:lnTo>
                    <a:pt x="262230" y="48527"/>
                  </a:lnTo>
                  <a:lnTo>
                    <a:pt x="290998" y="0"/>
                  </a:lnTo>
                  <a:lnTo>
                    <a:pt x="337651" y="0"/>
                  </a:lnTo>
                  <a:lnTo>
                    <a:pt x="366419" y="48527"/>
                  </a:lnTo>
                  <a:cubicBezTo>
                    <a:pt x="382667" y="51152"/>
                    <a:pt x="388321" y="52064"/>
                    <a:pt x="404578" y="54688"/>
                  </a:cubicBezTo>
                  <a:lnTo>
                    <a:pt x="485252" y="23834"/>
                  </a:lnTo>
                  <a:cubicBezTo>
                    <a:pt x="495063" y="27375"/>
                    <a:pt x="499594" y="29012"/>
                    <a:pt x="504125" y="30648"/>
                  </a:cubicBezTo>
                  <a:cubicBezTo>
                    <a:pt x="508656" y="32284"/>
                    <a:pt x="513187" y="33920"/>
                    <a:pt x="522999" y="37461"/>
                  </a:cubicBezTo>
                  <a:lnTo>
                    <a:pt x="488877" y="85123"/>
                  </a:lnTo>
                  <a:cubicBezTo>
                    <a:pt x="492366" y="87509"/>
                    <a:pt x="495065" y="89355"/>
                    <a:pt x="497523" y="91036"/>
                  </a:cubicBezTo>
                  <a:cubicBezTo>
                    <a:pt x="497555" y="91058"/>
                    <a:pt x="497587" y="91079"/>
                    <a:pt x="497620" y="91101"/>
                  </a:cubicBezTo>
                  <a:cubicBezTo>
                    <a:pt x="502194" y="94229"/>
                    <a:pt x="505954" y="96800"/>
                    <a:pt x="512463" y="101253"/>
                  </a:cubicBezTo>
                  <a:lnTo>
                    <a:pt x="614230" y="99856"/>
                  </a:lnTo>
                  <a:cubicBezTo>
                    <a:pt x="619160" y="107392"/>
                    <a:pt x="620600" y="109594"/>
                    <a:pt x="623140" y="113480"/>
                  </a:cubicBezTo>
                  <a:cubicBezTo>
                    <a:pt x="624462" y="115503"/>
                    <a:pt x="626083" y="117981"/>
                    <a:pt x="628649" y="121905"/>
                  </a:cubicBezTo>
                  <a:close/>
                  <a:moveTo>
                    <a:pt x="142874" y="160466"/>
                  </a:moveTo>
                  <a:cubicBezTo>
                    <a:pt x="142874" y="170487"/>
                    <a:pt x="146324" y="180105"/>
                    <a:pt x="152664" y="189041"/>
                  </a:cubicBezTo>
                  <a:cubicBezTo>
                    <a:pt x="176228" y="222256"/>
                    <a:pt x="239711" y="246048"/>
                    <a:pt x="314324" y="246048"/>
                  </a:cubicBezTo>
                  <a:cubicBezTo>
                    <a:pt x="388938" y="246048"/>
                    <a:pt x="452421" y="222256"/>
                    <a:pt x="475985" y="189041"/>
                  </a:cubicBezTo>
                  <a:cubicBezTo>
                    <a:pt x="482325" y="180105"/>
                    <a:pt x="485774" y="170487"/>
                    <a:pt x="485774" y="160466"/>
                  </a:cubicBezTo>
                  <a:cubicBezTo>
                    <a:pt x="485774" y="113201"/>
                    <a:pt x="409013" y="74884"/>
                    <a:pt x="314324" y="74884"/>
                  </a:cubicBezTo>
                  <a:cubicBezTo>
                    <a:pt x="219636" y="74884"/>
                    <a:pt x="142874" y="113201"/>
                    <a:pt x="142874" y="160466"/>
                  </a:cubicBezTo>
                  <a:close/>
                </a:path>
              </a:pathLst>
            </a:custGeom>
            <a:noFill/>
            <a:ln w="7143">
              <a:solidFill>
                <a:srgbClr val="484848"/>
              </a:solidFill>
            </a:ln>
          </p:spPr>
          <p:txBody>
            <a:bodyPr rtlCol="0" anchor="ctr"/>
            <a:lstStyle/>
            <a:p>
              <a:pPr algn="ctr"/>
              <a:endParaRPr/>
            </a:p>
          </p:txBody>
        </p:sp>
      </p:grpSp>
      <p:grpSp>
        <p:nvGrpSpPr>
          <p:cNvPr id="34" name="Group 34">
            <a:extLst>
              <a:ext uri="{FF2B5EF4-FFF2-40B4-BE49-F238E27FC236}">
                <a16:creationId xmlns:a16="http://schemas.microsoft.com/office/drawing/2014/main" id="{5111B416-0BF8-5EDA-FC77-21F53AB2315B}"/>
              </a:ext>
            </a:extLst>
          </p:cNvPr>
          <p:cNvGrpSpPr/>
          <p:nvPr/>
        </p:nvGrpSpPr>
        <p:grpSpPr>
          <a:xfrm>
            <a:off x="4343133" y="3036981"/>
            <a:ext cx="746118" cy="482681"/>
            <a:chOff x="2262727" y="2487024"/>
            <a:chExt cx="746118" cy="482681"/>
          </a:xfrm>
        </p:grpSpPr>
        <p:sp>
          <p:nvSpPr>
            <p:cNvPr id="35" name="Rounded Rectangle 30">
              <a:extLst>
                <a:ext uri="{FF2B5EF4-FFF2-40B4-BE49-F238E27FC236}">
                  <a16:creationId xmlns:a16="http://schemas.microsoft.com/office/drawing/2014/main" id="{29CD7E22-56ED-B23B-4F79-C455ADAE83FB}"/>
                </a:ext>
              </a:extLst>
            </p:cNvPr>
            <p:cNvSpPr/>
            <p:nvPr/>
          </p:nvSpPr>
          <p:spPr>
            <a:xfrm>
              <a:off x="2262727" y="2686505"/>
              <a:ext cx="746118" cy="283200"/>
            </a:xfrm>
            <a:custGeom>
              <a:avLst/>
              <a:gdLst/>
              <a:ahLst/>
              <a:cxnLst/>
              <a:rect l="0" t="0" r="0" b="0"/>
              <a:pathLst>
                <a:path w="746118" h="283200">
                  <a:moveTo>
                    <a:pt x="74252" y="144552"/>
                  </a:moveTo>
                  <a:lnTo>
                    <a:pt x="74252" y="98832"/>
                  </a:lnTo>
                  <a:cubicBezTo>
                    <a:pt x="88837" y="107205"/>
                    <a:pt x="90405" y="108105"/>
                    <a:pt x="99928" y="113571"/>
                  </a:cubicBezTo>
                  <a:lnTo>
                    <a:pt x="108510" y="118496"/>
                  </a:lnTo>
                  <a:lnTo>
                    <a:pt x="108510" y="232796"/>
                  </a:lnTo>
                  <a:lnTo>
                    <a:pt x="99928" y="227871"/>
                  </a:lnTo>
                  <a:cubicBezTo>
                    <a:pt x="90405" y="222405"/>
                    <a:pt x="88837" y="221505"/>
                    <a:pt x="74252" y="213132"/>
                  </a:cubicBezTo>
                  <a:close/>
                  <a:moveTo>
                    <a:pt x="453631" y="168803"/>
                  </a:moveTo>
                  <a:lnTo>
                    <a:pt x="478674" y="165121"/>
                  </a:lnTo>
                  <a:lnTo>
                    <a:pt x="503718" y="161437"/>
                  </a:lnTo>
                  <a:lnTo>
                    <a:pt x="503718" y="220563"/>
                  </a:lnTo>
                  <a:lnTo>
                    <a:pt x="503718" y="275737"/>
                  </a:lnTo>
                  <a:lnTo>
                    <a:pt x="478674" y="279421"/>
                  </a:lnTo>
                  <a:lnTo>
                    <a:pt x="453631" y="283103"/>
                  </a:lnTo>
                  <a:close/>
                  <a:moveTo>
                    <a:pt x="638314" y="118178"/>
                  </a:moveTo>
                  <a:lnTo>
                    <a:pt x="672455" y="98474"/>
                  </a:lnTo>
                  <a:lnTo>
                    <a:pt x="672455" y="98508"/>
                  </a:lnTo>
                  <a:lnTo>
                    <a:pt x="672455" y="144166"/>
                  </a:lnTo>
                  <a:lnTo>
                    <a:pt x="672455" y="212774"/>
                  </a:lnTo>
                  <a:lnTo>
                    <a:pt x="638314" y="232478"/>
                  </a:lnTo>
                  <a:close/>
                  <a:moveTo>
                    <a:pt x="738764" y="112723"/>
                  </a:moveTo>
                  <a:lnTo>
                    <a:pt x="738764" y="25784"/>
                  </a:lnTo>
                  <a:lnTo>
                    <a:pt x="746118" y="0"/>
                  </a:lnTo>
                  <a:lnTo>
                    <a:pt x="746118" y="114300"/>
                  </a:lnTo>
                  <a:lnTo>
                    <a:pt x="738764" y="140084"/>
                  </a:lnTo>
                  <a:close/>
                  <a:moveTo>
                    <a:pt x="0" y="448"/>
                  </a:moveTo>
                  <a:cubicBezTo>
                    <a:pt x="1984" y="7253"/>
                    <a:pt x="2868" y="10292"/>
                    <a:pt x="3751" y="13327"/>
                  </a:cubicBezTo>
                  <a:lnTo>
                    <a:pt x="3754" y="13336"/>
                  </a:lnTo>
                  <a:cubicBezTo>
                    <a:pt x="4639" y="16374"/>
                    <a:pt x="5523" y="19412"/>
                    <a:pt x="7509" y="26224"/>
                  </a:cubicBezTo>
                  <a:lnTo>
                    <a:pt x="7509" y="113127"/>
                  </a:lnTo>
                  <a:lnTo>
                    <a:pt x="7509" y="140524"/>
                  </a:lnTo>
                  <a:cubicBezTo>
                    <a:pt x="5528" y="133730"/>
                    <a:pt x="4643" y="130690"/>
                    <a:pt x="3761" y="127659"/>
                  </a:cubicBezTo>
                  <a:lnTo>
                    <a:pt x="3754" y="127636"/>
                  </a:lnTo>
                  <a:cubicBezTo>
                    <a:pt x="2869" y="124598"/>
                    <a:pt x="1985" y="121559"/>
                    <a:pt x="0" y="114748"/>
                  </a:cubicBezTo>
                  <a:close/>
                  <a:moveTo>
                    <a:pt x="243360" y="220825"/>
                  </a:moveTo>
                  <a:lnTo>
                    <a:pt x="243360" y="161593"/>
                  </a:lnTo>
                  <a:lnTo>
                    <a:pt x="256026" y="163438"/>
                  </a:lnTo>
                  <a:lnTo>
                    <a:pt x="256291" y="163477"/>
                  </a:lnTo>
                  <a:cubicBezTo>
                    <a:pt x="269894" y="165459"/>
                    <a:pt x="272338" y="165815"/>
                    <a:pt x="293491" y="168900"/>
                  </a:cubicBezTo>
                  <a:lnTo>
                    <a:pt x="293491" y="175535"/>
                  </a:lnTo>
                  <a:lnTo>
                    <a:pt x="293491" y="283200"/>
                  </a:lnTo>
                  <a:cubicBezTo>
                    <a:pt x="272338" y="280115"/>
                    <a:pt x="269894" y="279759"/>
                    <a:pt x="256291" y="277777"/>
                  </a:cubicBezTo>
                  <a:lnTo>
                    <a:pt x="256026" y="277738"/>
                  </a:lnTo>
                  <a:lnTo>
                    <a:pt x="243360" y="275893"/>
                  </a:lnTo>
                  <a:close/>
                  <a:moveTo>
                    <a:pt x="99928" y="227871"/>
                  </a:moveTo>
                  <a:cubicBezTo>
                    <a:pt x="102227" y="229190"/>
                    <a:pt x="104989" y="230776"/>
                    <a:pt x="108510" y="232796"/>
                  </a:cubicBezTo>
                  <a:moveTo>
                    <a:pt x="243360" y="275893"/>
                  </a:moveTo>
                  <a:cubicBezTo>
                    <a:pt x="248568" y="276651"/>
                    <a:pt x="252641" y="277246"/>
                    <a:pt x="256026" y="277738"/>
                  </a:cubicBezTo>
                  <a:cubicBezTo>
                    <a:pt x="256114" y="277751"/>
                    <a:pt x="256203" y="277764"/>
                    <a:pt x="256291" y="277777"/>
                  </a:cubicBezTo>
                  <a:moveTo>
                    <a:pt x="453631" y="283103"/>
                  </a:moveTo>
                  <a:cubicBezTo>
                    <a:pt x="466865" y="281157"/>
                    <a:pt x="472770" y="280290"/>
                    <a:pt x="478674" y="279421"/>
                  </a:cubicBezTo>
                  <a:cubicBezTo>
                    <a:pt x="484578" y="278553"/>
                    <a:pt x="490482" y="277685"/>
                    <a:pt x="503718" y="275737"/>
                  </a:cubicBezTo>
                  <a:moveTo>
                    <a:pt x="74252" y="98832"/>
                  </a:moveTo>
                  <a:lnTo>
                    <a:pt x="74463" y="98675"/>
                  </a:lnTo>
                  <a:moveTo>
                    <a:pt x="99928" y="113571"/>
                  </a:moveTo>
                  <a:cubicBezTo>
                    <a:pt x="102227" y="114890"/>
                    <a:pt x="104989" y="116476"/>
                    <a:pt x="108510" y="118496"/>
                  </a:cubicBezTo>
                  <a:moveTo>
                    <a:pt x="256291" y="163477"/>
                  </a:moveTo>
                  <a:cubicBezTo>
                    <a:pt x="256203" y="163464"/>
                    <a:pt x="256114" y="163451"/>
                    <a:pt x="256026" y="163438"/>
                  </a:cubicBezTo>
                  <a:cubicBezTo>
                    <a:pt x="252641" y="162946"/>
                    <a:pt x="248568" y="162351"/>
                    <a:pt x="243360" y="161593"/>
                  </a:cubicBezTo>
                  <a:moveTo>
                    <a:pt x="503563" y="158040"/>
                  </a:moveTo>
                  <a:lnTo>
                    <a:pt x="503718" y="161437"/>
                  </a:lnTo>
                  <a:cubicBezTo>
                    <a:pt x="490482" y="163385"/>
                    <a:pt x="484578" y="164253"/>
                    <a:pt x="478674" y="165121"/>
                  </a:cubicBezTo>
                  <a:cubicBezTo>
                    <a:pt x="472770" y="165990"/>
                    <a:pt x="466865" y="166857"/>
                    <a:pt x="453631" y="168803"/>
                  </a:cubicBezTo>
                </a:path>
              </a:pathLst>
            </a:custGeom>
            <a:noFill/>
            <a:ln w="7143">
              <a:solidFill>
                <a:srgbClr val="484848"/>
              </a:solidFill>
            </a:ln>
          </p:spPr>
          <p:txBody>
            <a:bodyPr rtlCol="0" anchor="ctr"/>
            <a:lstStyle/>
            <a:p>
              <a:pPr algn="ctr"/>
              <a:endParaRPr/>
            </a:p>
          </p:txBody>
        </p:sp>
        <p:sp>
          <p:nvSpPr>
            <p:cNvPr id="36" name="Rounded Rectangle 31">
              <a:extLst>
                <a:ext uri="{FF2B5EF4-FFF2-40B4-BE49-F238E27FC236}">
                  <a16:creationId xmlns:a16="http://schemas.microsoft.com/office/drawing/2014/main" id="{E27AB456-FF41-0777-4EF3-28550B15E839}"/>
                </a:ext>
              </a:extLst>
            </p:cNvPr>
            <p:cNvSpPr/>
            <p:nvPr/>
          </p:nvSpPr>
          <p:spPr>
            <a:xfrm>
              <a:off x="2469403" y="2781104"/>
              <a:ext cx="333342" cy="142197"/>
            </a:xfrm>
            <a:custGeom>
              <a:avLst/>
              <a:gdLst/>
              <a:ahLst/>
              <a:cxnLst/>
              <a:rect l="0" t="0" r="0" b="0"/>
              <a:pathLst>
                <a:path w="333342" h="142197">
                  <a:moveTo>
                    <a:pt x="0" y="18062"/>
                  </a:moveTo>
                  <a:lnTo>
                    <a:pt x="0" y="200"/>
                  </a:lnTo>
                  <a:lnTo>
                    <a:pt x="38839" y="12613"/>
                  </a:lnTo>
                  <a:lnTo>
                    <a:pt x="36960" y="60148"/>
                  </a:lnTo>
                  <a:lnTo>
                    <a:pt x="36690" y="66994"/>
                  </a:lnTo>
                  <a:lnTo>
                    <a:pt x="36690" y="126226"/>
                  </a:lnTo>
                  <a:lnTo>
                    <a:pt x="0" y="114500"/>
                  </a:lnTo>
                  <a:close/>
                  <a:moveTo>
                    <a:pt x="143688" y="90616"/>
                  </a:moveTo>
                  <a:lnTo>
                    <a:pt x="143688" y="27897"/>
                  </a:lnTo>
                  <a:lnTo>
                    <a:pt x="189814" y="27869"/>
                  </a:lnTo>
                  <a:lnTo>
                    <a:pt x="189814" y="91020"/>
                  </a:lnTo>
                  <a:lnTo>
                    <a:pt x="189814" y="142169"/>
                  </a:lnTo>
                  <a:lnTo>
                    <a:pt x="143688" y="142197"/>
                  </a:lnTo>
                  <a:close/>
                  <a:moveTo>
                    <a:pt x="297047" y="125965"/>
                  </a:moveTo>
                  <a:lnTo>
                    <a:pt x="297047" y="66838"/>
                  </a:lnTo>
                  <a:lnTo>
                    <a:pt x="296893" y="63441"/>
                  </a:lnTo>
                  <a:lnTo>
                    <a:pt x="294574" y="12459"/>
                  </a:lnTo>
                  <a:cubicBezTo>
                    <a:pt x="303050" y="9735"/>
                    <a:pt x="308495" y="7984"/>
                    <a:pt x="313938" y="6236"/>
                  </a:cubicBezTo>
                  <a:lnTo>
                    <a:pt x="314225" y="6143"/>
                  </a:lnTo>
                  <a:lnTo>
                    <a:pt x="314363" y="6099"/>
                  </a:lnTo>
                  <a:cubicBezTo>
                    <a:pt x="319679" y="4391"/>
                    <a:pt x="325066" y="2660"/>
                    <a:pt x="333342" y="0"/>
                  </a:cubicBezTo>
                  <a:lnTo>
                    <a:pt x="333342" y="31730"/>
                  </a:lnTo>
                  <a:lnTo>
                    <a:pt x="333342" y="114300"/>
                  </a:lnTo>
                  <a:cubicBezTo>
                    <a:pt x="324845" y="117031"/>
                    <a:pt x="319393" y="118783"/>
                    <a:pt x="313938" y="120536"/>
                  </a:cubicBezTo>
                  <a:close/>
                  <a:moveTo>
                    <a:pt x="313938" y="120536"/>
                  </a:moveTo>
                  <a:cubicBezTo>
                    <a:pt x="309044" y="122108"/>
                    <a:pt x="304147" y="123682"/>
                    <a:pt x="297047" y="125965"/>
                  </a:cubicBezTo>
                  <a:moveTo>
                    <a:pt x="314363" y="6099"/>
                  </a:moveTo>
                  <a:cubicBezTo>
                    <a:pt x="314317" y="6115"/>
                    <a:pt x="314271" y="6129"/>
                    <a:pt x="314225" y="6143"/>
                  </a:cubicBezTo>
                  <a:cubicBezTo>
                    <a:pt x="314129" y="6175"/>
                    <a:pt x="314034" y="6205"/>
                    <a:pt x="313938" y="6236"/>
                  </a:cubicBezTo>
                </a:path>
              </a:pathLst>
            </a:custGeom>
            <a:noFill/>
            <a:ln w="7143">
              <a:solidFill>
                <a:srgbClr val="484848"/>
              </a:solidFill>
            </a:ln>
          </p:spPr>
          <p:txBody>
            <a:bodyPr rtlCol="0" anchor="ctr"/>
            <a:lstStyle/>
            <a:p>
              <a:pPr algn="ctr"/>
              <a:endParaRPr/>
            </a:p>
          </p:txBody>
        </p:sp>
        <p:sp>
          <p:nvSpPr>
            <p:cNvPr id="37" name="Rounded Rectangle 32">
              <a:extLst>
                <a:ext uri="{FF2B5EF4-FFF2-40B4-BE49-F238E27FC236}">
                  <a16:creationId xmlns:a16="http://schemas.microsoft.com/office/drawing/2014/main" id="{3B14B57A-A9D0-C58B-0135-B782157BCC9C}"/>
                </a:ext>
              </a:extLst>
            </p:cNvPr>
            <p:cNvSpPr/>
            <p:nvPr/>
          </p:nvSpPr>
          <p:spPr>
            <a:xfrm>
              <a:off x="2270234" y="2523487"/>
              <a:ext cx="731255" cy="446217"/>
            </a:xfrm>
            <a:custGeom>
              <a:avLst/>
              <a:gdLst/>
              <a:ahLst/>
              <a:cxnLst/>
              <a:rect l="0" t="0" r="0" b="0"/>
              <a:pathLst>
                <a:path w="731255" h="446217">
                  <a:moveTo>
                    <a:pt x="167266" y="56253"/>
                  </a:moveTo>
                  <a:cubicBezTo>
                    <a:pt x="159284" y="60861"/>
                    <a:pt x="154758" y="63474"/>
                    <a:pt x="144303" y="69506"/>
                  </a:cubicBezTo>
                  <a:lnTo>
                    <a:pt x="141366" y="69265"/>
                  </a:lnTo>
                  <a:lnTo>
                    <a:pt x="141366" y="269"/>
                  </a:lnTo>
                  <a:lnTo>
                    <a:pt x="174455" y="52103"/>
                  </a:lnTo>
                  <a:close/>
                  <a:moveTo>
                    <a:pt x="631764" y="118770"/>
                  </a:moveTo>
                  <a:lnTo>
                    <a:pt x="715578" y="83979"/>
                  </a:lnTo>
                  <a:lnTo>
                    <a:pt x="715578" y="158079"/>
                  </a:lnTo>
                  <a:lnTo>
                    <a:pt x="638396" y="141534"/>
                  </a:lnTo>
                  <a:cubicBezTo>
                    <a:pt x="637116" y="137136"/>
                    <a:pt x="636239" y="134128"/>
                    <a:pt x="635409" y="131282"/>
                  </a:cubicBezTo>
                  <a:cubicBezTo>
                    <a:pt x="634360" y="127679"/>
                    <a:pt x="633385" y="124338"/>
                    <a:pt x="631764" y="118770"/>
                  </a:cubicBezTo>
                  <a:close/>
                  <a:moveTo>
                    <a:pt x="588754" y="0"/>
                  </a:moveTo>
                  <a:lnTo>
                    <a:pt x="588754" y="69032"/>
                  </a:lnTo>
                  <a:lnTo>
                    <a:pt x="586234" y="69241"/>
                  </a:lnTo>
                  <a:lnTo>
                    <a:pt x="555975" y="51873"/>
                  </a:lnTo>
                  <a:close/>
                  <a:moveTo>
                    <a:pt x="101001" y="281514"/>
                  </a:moveTo>
                  <a:lnTo>
                    <a:pt x="199161" y="257816"/>
                  </a:lnTo>
                  <a:lnTo>
                    <a:pt x="199161" y="275678"/>
                  </a:lnTo>
                  <a:lnTo>
                    <a:pt x="199161" y="372116"/>
                  </a:lnTo>
                  <a:lnTo>
                    <a:pt x="101001" y="395814"/>
                  </a:lnTo>
                  <a:close/>
                  <a:moveTo>
                    <a:pt x="127503" y="216688"/>
                  </a:moveTo>
                  <a:lnTo>
                    <a:pt x="97470" y="239010"/>
                  </a:lnTo>
                  <a:lnTo>
                    <a:pt x="66954" y="261692"/>
                  </a:lnTo>
                  <a:lnTo>
                    <a:pt x="66742" y="261849"/>
                  </a:lnTo>
                  <a:lnTo>
                    <a:pt x="66742" y="307569"/>
                  </a:lnTo>
                  <a:lnTo>
                    <a:pt x="0" y="303541"/>
                  </a:lnTo>
                  <a:lnTo>
                    <a:pt x="0" y="276144"/>
                  </a:lnTo>
                  <a:lnTo>
                    <a:pt x="0" y="189241"/>
                  </a:lnTo>
                  <a:lnTo>
                    <a:pt x="15051" y="190150"/>
                  </a:lnTo>
                  <a:lnTo>
                    <a:pt x="108281" y="195776"/>
                  </a:lnTo>
                  <a:cubicBezTo>
                    <a:pt x="113763" y="201739"/>
                    <a:pt x="116688" y="204920"/>
                    <a:pt x="120386" y="208945"/>
                  </a:cubicBezTo>
                  <a:lnTo>
                    <a:pt x="120404" y="208964"/>
                  </a:lnTo>
                  <a:close/>
                  <a:moveTo>
                    <a:pt x="285982" y="338551"/>
                  </a:moveTo>
                  <a:lnTo>
                    <a:pt x="285982" y="331917"/>
                  </a:lnTo>
                  <a:lnTo>
                    <a:pt x="342849" y="285513"/>
                  </a:lnTo>
                  <a:lnTo>
                    <a:pt x="342849" y="348233"/>
                  </a:lnTo>
                  <a:lnTo>
                    <a:pt x="342849" y="399813"/>
                  </a:lnTo>
                  <a:lnTo>
                    <a:pt x="285982" y="446217"/>
                  </a:lnTo>
                  <a:close/>
                  <a:moveTo>
                    <a:pt x="388975" y="348636"/>
                  </a:moveTo>
                  <a:lnTo>
                    <a:pt x="388975" y="285485"/>
                  </a:lnTo>
                  <a:lnTo>
                    <a:pt x="446122" y="331821"/>
                  </a:lnTo>
                  <a:lnTo>
                    <a:pt x="446122" y="446121"/>
                  </a:lnTo>
                  <a:lnTo>
                    <a:pt x="388975" y="399785"/>
                  </a:lnTo>
                  <a:close/>
                  <a:moveTo>
                    <a:pt x="532503" y="289346"/>
                  </a:moveTo>
                  <a:lnTo>
                    <a:pt x="532503" y="257616"/>
                  </a:lnTo>
                  <a:lnTo>
                    <a:pt x="630804" y="281195"/>
                  </a:lnTo>
                  <a:lnTo>
                    <a:pt x="630804" y="395495"/>
                  </a:lnTo>
                  <a:lnTo>
                    <a:pt x="532503" y="371916"/>
                  </a:lnTo>
                  <a:close/>
                  <a:moveTo>
                    <a:pt x="623015" y="195464"/>
                  </a:moveTo>
                  <a:lnTo>
                    <a:pt x="708173" y="190221"/>
                  </a:lnTo>
                  <a:lnTo>
                    <a:pt x="731255" y="188800"/>
                  </a:lnTo>
                  <a:lnTo>
                    <a:pt x="731255" y="275740"/>
                  </a:lnTo>
                  <a:lnTo>
                    <a:pt x="731255" y="303100"/>
                  </a:lnTo>
                  <a:lnTo>
                    <a:pt x="664945" y="307183"/>
                  </a:lnTo>
                  <a:lnTo>
                    <a:pt x="664945" y="261526"/>
                  </a:lnTo>
                  <a:lnTo>
                    <a:pt x="664945" y="261490"/>
                  </a:lnTo>
                  <a:lnTo>
                    <a:pt x="633214" y="238047"/>
                  </a:lnTo>
                  <a:lnTo>
                    <a:pt x="603914" y="216401"/>
                  </a:lnTo>
                  <a:cubicBezTo>
                    <a:pt x="608706" y="211147"/>
                    <a:pt x="611532" y="208049"/>
                    <a:pt x="614646" y="204637"/>
                  </a:cubicBezTo>
                  <a:close/>
                  <a:moveTo>
                    <a:pt x="95806" y="130541"/>
                  </a:moveTo>
                  <a:cubicBezTo>
                    <a:pt x="94899" y="133719"/>
                    <a:pt x="93987" y="136910"/>
                    <a:pt x="92576" y="141862"/>
                  </a:cubicBezTo>
                  <a:lnTo>
                    <a:pt x="36676" y="153927"/>
                  </a:lnTo>
                  <a:lnTo>
                    <a:pt x="15051" y="158596"/>
                  </a:lnTo>
                  <a:lnTo>
                    <a:pt x="15051" y="84396"/>
                  </a:lnTo>
                  <a:lnTo>
                    <a:pt x="36676" y="93325"/>
                  </a:lnTo>
                  <a:lnTo>
                    <a:pt x="99074" y="119089"/>
                  </a:lnTo>
                  <a:cubicBezTo>
                    <a:pt x="97652" y="124074"/>
                    <a:pt x="96738" y="127274"/>
                    <a:pt x="95825" y="130475"/>
                  </a:cubicBezTo>
                  <a:close/>
                  <a:moveTo>
                    <a:pt x="540377" y="149333"/>
                  </a:moveTo>
                  <a:cubicBezTo>
                    <a:pt x="540377" y="171299"/>
                    <a:pt x="523798" y="191331"/>
                    <a:pt x="496547" y="206483"/>
                  </a:cubicBezTo>
                  <a:cubicBezTo>
                    <a:pt x="465160" y="189031"/>
                    <a:pt x="419611" y="178051"/>
                    <a:pt x="368927" y="178051"/>
                  </a:cubicBezTo>
                  <a:cubicBezTo>
                    <a:pt x="318242" y="178051"/>
                    <a:pt x="272694" y="189031"/>
                    <a:pt x="241305" y="206483"/>
                  </a:cubicBezTo>
                  <a:cubicBezTo>
                    <a:pt x="214054" y="191331"/>
                    <a:pt x="197477" y="171299"/>
                    <a:pt x="197477" y="149333"/>
                  </a:cubicBezTo>
                  <a:cubicBezTo>
                    <a:pt x="197477" y="102068"/>
                    <a:pt x="274239" y="63751"/>
                    <a:pt x="368927" y="63751"/>
                  </a:cubicBezTo>
                  <a:cubicBezTo>
                    <a:pt x="463614" y="63751"/>
                    <a:pt x="540377" y="102068"/>
                    <a:pt x="540377" y="149333"/>
                  </a:cubicBezTo>
                  <a:close/>
                  <a:moveTo>
                    <a:pt x="95806" y="130541"/>
                  </a:moveTo>
                  <a:cubicBezTo>
                    <a:pt x="95812" y="130519"/>
                    <a:pt x="95818" y="130497"/>
                    <a:pt x="95825" y="130475"/>
                  </a:cubicBezTo>
                  <a:moveTo>
                    <a:pt x="127503" y="216688"/>
                  </a:moveTo>
                  <a:cubicBezTo>
                    <a:pt x="124577" y="213504"/>
                    <a:pt x="122380" y="211113"/>
                    <a:pt x="120404" y="208964"/>
                  </a:cubicBezTo>
                  <a:moveTo>
                    <a:pt x="614646" y="204637"/>
                  </a:moveTo>
                  <a:cubicBezTo>
                    <a:pt x="616966" y="202094"/>
                    <a:pt x="619445" y="199378"/>
                    <a:pt x="623015" y="195464"/>
                  </a:cubicBezTo>
                </a:path>
              </a:pathLst>
            </a:custGeom>
            <a:noFill/>
            <a:ln w="7143">
              <a:solidFill>
                <a:srgbClr val="484848"/>
              </a:solidFill>
            </a:ln>
          </p:spPr>
          <p:txBody>
            <a:bodyPr rtlCol="0" anchor="ctr"/>
            <a:lstStyle/>
            <a:p>
              <a:pPr algn="ctr"/>
              <a:endParaRPr/>
            </a:p>
          </p:txBody>
        </p:sp>
        <p:sp>
          <p:nvSpPr>
            <p:cNvPr id="38" name="Rounded Rectangle 33">
              <a:extLst>
                <a:ext uri="{FF2B5EF4-FFF2-40B4-BE49-F238E27FC236}">
                  <a16:creationId xmlns:a16="http://schemas.microsoft.com/office/drawing/2014/main" id="{D70AF56C-2B84-1508-9DFF-0618174EB4A4}"/>
                </a:ext>
              </a:extLst>
            </p:cNvPr>
            <p:cNvSpPr/>
            <p:nvPr/>
          </p:nvSpPr>
          <p:spPr>
            <a:xfrm>
              <a:off x="2262727" y="2487024"/>
              <a:ext cx="746118" cy="368381"/>
            </a:xfrm>
            <a:custGeom>
              <a:avLst/>
              <a:gdLst/>
              <a:ahLst/>
              <a:cxnLst/>
              <a:rect l="0" t="0" r="0" b="0"/>
              <a:pathLst>
                <a:path w="746118" h="368381">
                  <a:moveTo>
                    <a:pt x="398558" y="0"/>
                  </a:moveTo>
                  <a:lnTo>
                    <a:pt x="427222" y="52486"/>
                  </a:lnTo>
                  <a:lnTo>
                    <a:pt x="427924" y="52588"/>
                  </a:lnTo>
                  <a:cubicBezTo>
                    <a:pt x="446743" y="55330"/>
                    <a:pt x="452348" y="56147"/>
                    <a:pt x="471501" y="58941"/>
                  </a:cubicBezTo>
                  <a:lnTo>
                    <a:pt x="552286" y="22410"/>
                  </a:lnTo>
                  <a:cubicBezTo>
                    <a:pt x="571429" y="28529"/>
                    <a:pt x="573103" y="29063"/>
                    <a:pt x="586082" y="33210"/>
                  </a:cubicBezTo>
                  <a:lnTo>
                    <a:pt x="596264" y="36463"/>
                  </a:lnTo>
                  <a:lnTo>
                    <a:pt x="563484" y="88337"/>
                  </a:lnTo>
                  <a:lnTo>
                    <a:pt x="593743" y="105705"/>
                  </a:lnTo>
                  <a:lnTo>
                    <a:pt x="596264" y="105496"/>
                  </a:lnTo>
                  <a:lnTo>
                    <a:pt x="701320" y="96762"/>
                  </a:lnTo>
                  <a:cubicBezTo>
                    <a:pt x="707072" y="103020"/>
                    <a:pt x="709638" y="105811"/>
                    <a:pt x="712204" y="108602"/>
                  </a:cubicBezTo>
                  <a:cubicBezTo>
                    <a:pt x="714770" y="111392"/>
                    <a:pt x="717337" y="114184"/>
                    <a:pt x="723088" y="120442"/>
                  </a:cubicBezTo>
                  <a:lnTo>
                    <a:pt x="639274" y="155233"/>
                  </a:lnTo>
                  <a:cubicBezTo>
                    <a:pt x="640895" y="160802"/>
                    <a:pt x="641869" y="164143"/>
                    <a:pt x="642919" y="167745"/>
                  </a:cubicBezTo>
                  <a:cubicBezTo>
                    <a:pt x="643749" y="170591"/>
                    <a:pt x="644626" y="173599"/>
                    <a:pt x="645906" y="177998"/>
                  </a:cubicBezTo>
                  <a:lnTo>
                    <a:pt x="723088" y="194544"/>
                  </a:lnTo>
                  <a:lnTo>
                    <a:pt x="746118" y="199481"/>
                  </a:lnTo>
                  <a:lnTo>
                    <a:pt x="738764" y="225264"/>
                  </a:lnTo>
                  <a:lnTo>
                    <a:pt x="715682" y="226685"/>
                  </a:lnTo>
                  <a:lnTo>
                    <a:pt x="630524" y="231928"/>
                  </a:lnTo>
                  <a:cubicBezTo>
                    <a:pt x="626955" y="235841"/>
                    <a:pt x="624476" y="238559"/>
                    <a:pt x="622155" y="241101"/>
                  </a:cubicBezTo>
                  <a:cubicBezTo>
                    <a:pt x="619042" y="244513"/>
                    <a:pt x="616215" y="247611"/>
                    <a:pt x="611424" y="252864"/>
                  </a:cubicBezTo>
                  <a:lnTo>
                    <a:pt x="640723" y="274511"/>
                  </a:lnTo>
                  <a:lnTo>
                    <a:pt x="672455" y="297954"/>
                  </a:lnTo>
                  <a:lnTo>
                    <a:pt x="638314" y="317658"/>
                  </a:lnTo>
                  <a:lnTo>
                    <a:pt x="540013" y="294079"/>
                  </a:lnTo>
                  <a:cubicBezTo>
                    <a:pt x="531736" y="296740"/>
                    <a:pt x="526349" y="298471"/>
                    <a:pt x="521033" y="300180"/>
                  </a:cubicBezTo>
                  <a:cubicBezTo>
                    <a:pt x="520987" y="300194"/>
                    <a:pt x="520942" y="300208"/>
                    <a:pt x="520896" y="300224"/>
                  </a:cubicBezTo>
                  <a:cubicBezTo>
                    <a:pt x="520801" y="300254"/>
                    <a:pt x="520705" y="300286"/>
                    <a:pt x="520608" y="300316"/>
                  </a:cubicBezTo>
                  <a:cubicBezTo>
                    <a:pt x="515167" y="302065"/>
                    <a:pt x="509720" y="303815"/>
                    <a:pt x="501245" y="306540"/>
                  </a:cubicBezTo>
                  <a:lnTo>
                    <a:pt x="503563" y="357520"/>
                  </a:lnTo>
                  <a:lnTo>
                    <a:pt x="503718" y="360918"/>
                  </a:lnTo>
                  <a:cubicBezTo>
                    <a:pt x="490482" y="362866"/>
                    <a:pt x="484578" y="363734"/>
                    <a:pt x="478674" y="364602"/>
                  </a:cubicBezTo>
                  <a:cubicBezTo>
                    <a:pt x="472770" y="365471"/>
                    <a:pt x="466865" y="366339"/>
                    <a:pt x="453631" y="368285"/>
                  </a:cubicBezTo>
                  <a:lnTo>
                    <a:pt x="396484" y="321948"/>
                  </a:lnTo>
                  <a:lnTo>
                    <a:pt x="350359" y="321977"/>
                  </a:lnTo>
                  <a:lnTo>
                    <a:pt x="293491" y="368381"/>
                  </a:lnTo>
                  <a:cubicBezTo>
                    <a:pt x="272338" y="365297"/>
                    <a:pt x="269894" y="364940"/>
                    <a:pt x="256291" y="362958"/>
                  </a:cubicBezTo>
                  <a:cubicBezTo>
                    <a:pt x="256203" y="362945"/>
                    <a:pt x="256114" y="362932"/>
                    <a:pt x="256026" y="362919"/>
                  </a:cubicBezTo>
                  <a:cubicBezTo>
                    <a:pt x="252641" y="362426"/>
                    <a:pt x="248568" y="361832"/>
                    <a:pt x="243360" y="361074"/>
                  </a:cubicBezTo>
                  <a:lnTo>
                    <a:pt x="243631" y="354228"/>
                  </a:lnTo>
                  <a:lnTo>
                    <a:pt x="245509" y="306693"/>
                  </a:lnTo>
                  <a:lnTo>
                    <a:pt x="206670" y="294280"/>
                  </a:lnTo>
                  <a:lnTo>
                    <a:pt x="108510" y="317977"/>
                  </a:lnTo>
                  <a:cubicBezTo>
                    <a:pt x="104989" y="315956"/>
                    <a:pt x="102227" y="314371"/>
                    <a:pt x="99928" y="313052"/>
                  </a:cubicBezTo>
                  <a:cubicBezTo>
                    <a:pt x="90405" y="307587"/>
                    <a:pt x="88837" y="306686"/>
                    <a:pt x="74252" y="298313"/>
                  </a:cubicBezTo>
                  <a:lnTo>
                    <a:pt x="74463" y="298156"/>
                  </a:lnTo>
                  <a:lnTo>
                    <a:pt x="104979" y="275474"/>
                  </a:lnTo>
                  <a:lnTo>
                    <a:pt x="135013" y="253152"/>
                  </a:lnTo>
                  <a:cubicBezTo>
                    <a:pt x="132086" y="249968"/>
                    <a:pt x="129889" y="247577"/>
                    <a:pt x="127914" y="245427"/>
                  </a:cubicBezTo>
                  <a:lnTo>
                    <a:pt x="127895" y="245408"/>
                  </a:lnTo>
                  <a:cubicBezTo>
                    <a:pt x="124198" y="241384"/>
                    <a:pt x="121273" y="238203"/>
                    <a:pt x="115790" y="232240"/>
                  </a:cubicBezTo>
                  <a:lnTo>
                    <a:pt x="22560" y="226614"/>
                  </a:lnTo>
                  <a:lnTo>
                    <a:pt x="7509" y="225705"/>
                  </a:lnTo>
                  <a:cubicBezTo>
                    <a:pt x="5523" y="218894"/>
                    <a:pt x="4639" y="215855"/>
                    <a:pt x="3754" y="212817"/>
                  </a:cubicBezTo>
                  <a:lnTo>
                    <a:pt x="3751" y="212808"/>
                  </a:lnTo>
                  <a:cubicBezTo>
                    <a:pt x="2868" y="209772"/>
                    <a:pt x="1984" y="206734"/>
                    <a:pt x="0" y="199929"/>
                  </a:cubicBezTo>
                  <a:lnTo>
                    <a:pt x="22560" y="195059"/>
                  </a:lnTo>
                  <a:lnTo>
                    <a:pt x="44186" y="190391"/>
                  </a:lnTo>
                  <a:lnTo>
                    <a:pt x="100085" y="178326"/>
                  </a:lnTo>
                  <a:cubicBezTo>
                    <a:pt x="101497" y="173374"/>
                    <a:pt x="102408" y="170183"/>
                    <a:pt x="103315" y="167004"/>
                  </a:cubicBezTo>
                  <a:cubicBezTo>
                    <a:pt x="103322" y="166982"/>
                    <a:pt x="103328" y="166960"/>
                    <a:pt x="103334" y="166938"/>
                  </a:cubicBezTo>
                  <a:cubicBezTo>
                    <a:pt x="104248" y="163738"/>
                    <a:pt x="105161" y="160538"/>
                    <a:pt x="106583" y="155552"/>
                  </a:cubicBezTo>
                  <a:lnTo>
                    <a:pt x="44186" y="129789"/>
                  </a:lnTo>
                  <a:lnTo>
                    <a:pt x="22560" y="120860"/>
                  </a:lnTo>
                  <a:cubicBezTo>
                    <a:pt x="28274" y="114597"/>
                    <a:pt x="30823" y="111802"/>
                    <a:pt x="33372" y="109008"/>
                  </a:cubicBezTo>
                  <a:cubicBezTo>
                    <a:pt x="35921" y="106214"/>
                    <a:pt x="38469" y="103420"/>
                    <a:pt x="44186" y="97154"/>
                  </a:cubicBezTo>
                  <a:lnTo>
                    <a:pt x="148875" y="105730"/>
                  </a:lnTo>
                  <a:lnTo>
                    <a:pt x="151813" y="105970"/>
                  </a:lnTo>
                  <a:cubicBezTo>
                    <a:pt x="162267" y="99938"/>
                    <a:pt x="166794" y="97325"/>
                    <a:pt x="174775" y="92717"/>
                  </a:cubicBezTo>
                  <a:lnTo>
                    <a:pt x="181964" y="88567"/>
                  </a:lnTo>
                  <a:lnTo>
                    <a:pt x="148875" y="36733"/>
                  </a:lnTo>
                  <a:cubicBezTo>
                    <a:pt x="164622" y="31672"/>
                    <a:pt x="168524" y="30418"/>
                    <a:pt x="176663" y="27801"/>
                  </a:cubicBezTo>
                  <a:cubicBezTo>
                    <a:pt x="180513" y="26564"/>
                    <a:pt x="185313" y="25021"/>
                    <a:pt x="192765" y="22625"/>
                  </a:cubicBezTo>
                  <a:lnTo>
                    <a:pt x="273769" y="59057"/>
                  </a:lnTo>
                  <a:cubicBezTo>
                    <a:pt x="283443" y="57634"/>
                    <a:pt x="289658" y="56721"/>
                    <a:pt x="295868" y="55806"/>
                  </a:cubicBezTo>
                  <a:cubicBezTo>
                    <a:pt x="302092" y="54891"/>
                    <a:pt x="308310" y="53977"/>
                    <a:pt x="318005" y="52551"/>
                  </a:cubicBezTo>
                  <a:lnTo>
                    <a:pt x="346350" y="32"/>
                  </a:lnTo>
                  <a:cubicBezTo>
                    <a:pt x="364851" y="20"/>
                    <a:pt x="369593" y="17"/>
                    <a:pt x="379035" y="11"/>
                  </a:cubicBezTo>
                  <a:close/>
                  <a:moveTo>
                    <a:pt x="504057" y="242948"/>
                  </a:moveTo>
                  <a:cubicBezTo>
                    <a:pt x="531308" y="227795"/>
                    <a:pt x="547886" y="207763"/>
                    <a:pt x="547886" y="185798"/>
                  </a:cubicBezTo>
                  <a:cubicBezTo>
                    <a:pt x="547886" y="138533"/>
                    <a:pt x="471123" y="100216"/>
                    <a:pt x="376436" y="100216"/>
                  </a:cubicBezTo>
                  <a:cubicBezTo>
                    <a:pt x="281748" y="100216"/>
                    <a:pt x="204986" y="138533"/>
                    <a:pt x="204986" y="185798"/>
                  </a:cubicBezTo>
                  <a:cubicBezTo>
                    <a:pt x="204986" y="207763"/>
                    <a:pt x="221563" y="227795"/>
                    <a:pt x="248814" y="242948"/>
                  </a:cubicBezTo>
                  <a:cubicBezTo>
                    <a:pt x="280203" y="260401"/>
                    <a:pt x="325752" y="271379"/>
                    <a:pt x="376436" y="271379"/>
                  </a:cubicBezTo>
                  <a:cubicBezTo>
                    <a:pt x="427121" y="271379"/>
                    <a:pt x="472669" y="260401"/>
                    <a:pt x="504057" y="242948"/>
                  </a:cubicBezTo>
                  <a:close/>
                  <a:moveTo>
                    <a:pt x="103334" y="166938"/>
                  </a:moveTo>
                  <a:lnTo>
                    <a:pt x="103315" y="167004"/>
                  </a:lnTo>
                  <a:moveTo>
                    <a:pt x="127914" y="245427"/>
                  </a:moveTo>
                  <a:lnTo>
                    <a:pt x="135013" y="253152"/>
                  </a:lnTo>
                  <a:moveTo>
                    <a:pt x="99928" y="313052"/>
                  </a:moveTo>
                  <a:lnTo>
                    <a:pt x="108510" y="317977"/>
                  </a:lnTo>
                  <a:moveTo>
                    <a:pt x="243360" y="361074"/>
                  </a:moveTo>
                  <a:lnTo>
                    <a:pt x="256026" y="362919"/>
                  </a:lnTo>
                  <a:lnTo>
                    <a:pt x="256291" y="362958"/>
                  </a:lnTo>
                  <a:moveTo>
                    <a:pt x="453631" y="368285"/>
                  </a:moveTo>
                  <a:lnTo>
                    <a:pt x="478674" y="364602"/>
                  </a:lnTo>
                  <a:lnTo>
                    <a:pt x="503718" y="360918"/>
                  </a:lnTo>
                  <a:moveTo>
                    <a:pt x="520608" y="300316"/>
                  </a:moveTo>
                  <a:lnTo>
                    <a:pt x="520896" y="300224"/>
                  </a:lnTo>
                  <a:lnTo>
                    <a:pt x="521033" y="300180"/>
                  </a:lnTo>
                  <a:moveTo>
                    <a:pt x="672455" y="297954"/>
                  </a:moveTo>
                  <a:lnTo>
                    <a:pt x="672455" y="297989"/>
                  </a:lnTo>
                  <a:moveTo>
                    <a:pt x="630524" y="231928"/>
                  </a:moveTo>
                  <a:lnTo>
                    <a:pt x="622155" y="241101"/>
                  </a:lnTo>
                </a:path>
              </a:pathLst>
            </a:custGeom>
            <a:noFill/>
            <a:ln w="7143">
              <a:solidFill>
                <a:srgbClr val="484848"/>
              </a:solidFill>
            </a:ln>
          </p:spPr>
          <p:txBody>
            <a:bodyPr rtlCol="0" anchor="ctr"/>
            <a:lstStyle/>
            <a:p>
              <a:pPr algn="ctr"/>
              <a:endParaRPr/>
            </a:p>
          </p:txBody>
        </p:sp>
      </p:grpSp>
      <p:grpSp>
        <p:nvGrpSpPr>
          <p:cNvPr id="39" name="Group 39">
            <a:extLst>
              <a:ext uri="{FF2B5EF4-FFF2-40B4-BE49-F238E27FC236}">
                <a16:creationId xmlns:a16="http://schemas.microsoft.com/office/drawing/2014/main" id="{485C9E32-DAD8-1096-ED92-EBD023714191}"/>
              </a:ext>
            </a:extLst>
          </p:cNvPr>
          <p:cNvGrpSpPr/>
          <p:nvPr/>
        </p:nvGrpSpPr>
        <p:grpSpPr>
          <a:xfrm>
            <a:off x="3830364" y="2926961"/>
            <a:ext cx="628650" cy="389489"/>
            <a:chOff x="1749958" y="2377004"/>
            <a:chExt cx="628650" cy="389489"/>
          </a:xfrm>
        </p:grpSpPr>
        <p:sp>
          <p:nvSpPr>
            <p:cNvPr id="40" name="Rounded Rectangle 35">
              <a:extLst>
                <a:ext uri="{FF2B5EF4-FFF2-40B4-BE49-F238E27FC236}">
                  <a16:creationId xmlns:a16="http://schemas.microsoft.com/office/drawing/2014/main" id="{4CE2F702-B8A6-C822-9EA3-20F6010ADFF4}"/>
                </a:ext>
              </a:extLst>
            </p:cNvPr>
            <p:cNvSpPr/>
            <p:nvPr/>
          </p:nvSpPr>
          <p:spPr>
            <a:xfrm>
              <a:off x="1749958" y="2582037"/>
              <a:ext cx="522999" cy="184456"/>
            </a:xfrm>
            <a:custGeom>
              <a:avLst/>
              <a:gdLst/>
              <a:ahLst/>
              <a:cxnLst/>
              <a:rect l="0" t="0" r="0" b="0"/>
              <a:pathLst>
                <a:path w="522999" h="184456">
                  <a:moveTo>
                    <a:pt x="290998" y="125582"/>
                  </a:moveTo>
                  <a:lnTo>
                    <a:pt x="337651" y="125582"/>
                  </a:lnTo>
                  <a:lnTo>
                    <a:pt x="337651" y="184456"/>
                  </a:lnTo>
                  <a:lnTo>
                    <a:pt x="290998" y="184456"/>
                  </a:lnTo>
                  <a:close/>
                  <a:moveTo>
                    <a:pt x="224071" y="128117"/>
                  </a:moveTo>
                  <a:lnTo>
                    <a:pt x="224071" y="69243"/>
                  </a:lnTo>
                  <a:lnTo>
                    <a:pt x="234749" y="71019"/>
                  </a:lnTo>
                  <a:cubicBezTo>
                    <a:pt x="243881" y="72538"/>
                    <a:pt x="250106" y="73573"/>
                    <a:pt x="262230" y="75590"/>
                  </a:cubicBezTo>
                  <a:lnTo>
                    <a:pt x="262230" y="134463"/>
                  </a:lnTo>
                  <a:cubicBezTo>
                    <a:pt x="250467" y="132507"/>
                    <a:pt x="244257" y="131474"/>
                    <a:pt x="235556" y="130027"/>
                  </a:cubicBezTo>
                  <a:close/>
                  <a:moveTo>
                    <a:pt x="105650" y="145863"/>
                  </a:moveTo>
                  <a:lnTo>
                    <a:pt x="105650" y="86990"/>
                  </a:lnTo>
                  <a:lnTo>
                    <a:pt x="143397" y="101029"/>
                  </a:lnTo>
                  <a:lnTo>
                    <a:pt x="143397" y="159903"/>
                  </a:lnTo>
                  <a:close/>
                  <a:moveTo>
                    <a:pt x="116186" y="71830"/>
                  </a:moveTo>
                  <a:lnTo>
                    <a:pt x="116186" y="21274"/>
                  </a:lnTo>
                  <a:cubicBezTo>
                    <a:pt x="122785" y="25925"/>
                    <a:pt x="126559" y="28583"/>
                    <a:pt x="131220" y="31866"/>
                  </a:cubicBezTo>
                  <a:lnTo>
                    <a:pt x="139772" y="37890"/>
                  </a:lnTo>
                  <a:close/>
                  <a:moveTo>
                    <a:pt x="0" y="58873"/>
                  </a:moveTo>
                  <a:lnTo>
                    <a:pt x="0" y="0"/>
                  </a:lnTo>
                  <a:lnTo>
                    <a:pt x="5253" y="8275"/>
                  </a:lnTo>
                  <a:cubicBezTo>
                    <a:pt x="7958" y="12537"/>
                    <a:pt x="9326" y="14693"/>
                    <a:pt x="14419" y="22714"/>
                  </a:cubicBezTo>
                  <a:lnTo>
                    <a:pt x="14419" y="81588"/>
                  </a:lnTo>
                  <a:cubicBezTo>
                    <a:pt x="9319" y="73555"/>
                    <a:pt x="7954" y="71404"/>
                    <a:pt x="5239" y="67128"/>
                  </a:cubicBezTo>
                  <a:close/>
                  <a:moveTo>
                    <a:pt x="513215" y="72912"/>
                  </a:moveTo>
                  <a:lnTo>
                    <a:pt x="488877" y="37890"/>
                  </a:lnTo>
                  <a:cubicBezTo>
                    <a:pt x="495438" y="33266"/>
                    <a:pt x="499206" y="30612"/>
                    <a:pt x="503829" y="27355"/>
                  </a:cubicBezTo>
                  <a:lnTo>
                    <a:pt x="503834" y="27352"/>
                  </a:lnTo>
                  <a:lnTo>
                    <a:pt x="512463" y="21274"/>
                  </a:lnTo>
                  <a:close/>
                  <a:moveTo>
                    <a:pt x="366419" y="134463"/>
                  </a:moveTo>
                  <a:lnTo>
                    <a:pt x="366419" y="75590"/>
                  </a:lnTo>
                  <a:lnTo>
                    <a:pt x="377019" y="73827"/>
                  </a:lnTo>
                  <a:cubicBezTo>
                    <a:pt x="386193" y="72301"/>
                    <a:pt x="392419" y="71266"/>
                    <a:pt x="404578" y="69243"/>
                  </a:cubicBezTo>
                  <a:lnTo>
                    <a:pt x="404578" y="128117"/>
                  </a:lnTo>
                  <a:cubicBezTo>
                    <a:pt x="392419" y="130140"/>
                    <a:pt x="386193" y="131175"/>
                    <a:pt x="377019" y="132701"/>
                  </a:cubicBezTo>
                  <a:close/>
                  <a:moveTo>
                    <a:pt x="485252" y="101029"/>
                  </a:moveTo>
                  <a:cubicBezTo>
                    <a:pt x="495063" y="97380"/>
                    <a:pt x="499594" y="95695"/>
                    <a:pt x="504125" y="94009"/>
                  </a:cubicBezTo>
                  <a:cubicBezTo>
                    <a:pt x="508656" y="92324"/>
                    <a:pt x="513187" y="90639"/>
                    <a:pt x="522999" y="86990"/>
                  </a:cubicBezTo>
                  <a:lnTo>
                    <a:pt x="522999" y="91664"/>
                  </a:lnTo>
                  <a:lnTo>
                    <a:pt x="512772" y="93944"/>
                  </a:lnTo>
                  <a:lnTo>
                    <a:pt x="512772" y="149667"/>
                  </a:lnTo>
                  <a:lnTo>
                    <a:pt x="485252" y="159903"/>
                  </a:lnTo>
                  <a:close/>
                </a:path>
              </a:pathLst>
            </a:custGeom>
            <a:noFill/>
            <a:ln w="7143">
              <a:solidFill>
                <a:srgbClr val="484848"/>
              </a:solidFill>
            </a:ln>
          </p:spPr>
          <p:txBody>
            <a:bodyPr rtlCol="0" anchor="ctr"/>
            <a:lstStyle/>
            <a:p>
              <a:pPr algn="ctr"/>
              <a:endParaRPr/>
            </a:p>
          </p:txBody>
        </p:sp>
        <p:sp>
          <p:nvSpPr>
            <p:cNvPr id="41" name="Rounded Rectangle 36">
              <a:extLst>
                <a:ext uri="{FF2B5EF4-FFF2-40B4-BE49-F238E27FC236}">
                  <a16:creationId xmlns:a16="http://schemas.microsoft.com/office/drawing/2014/main" id="{6A565766-0593-82D9-7796-C9A47F7E684F}"/>
                </a:ext>
              </a:extLst>
            </p:cNvPr>
            <p:cNvSpPr/>
            <p:nvPr/>
          </p:nvSpPr>
          <p:spPr>
            <a:xfrm>
              <a:off x="1749958" y="2415597"/>
              <a:ext cx="628650" cy="350894"/>
            </a:xfrm>
            <a:custGeom>
              <a:avLst/>
              <a:gdLst/>
              <a:ahLst/>
              <a:cxnLst/>
              <a:rect l="0" t="0" r="0" b="0"/>
              <a:pathLst>
                <a:path w="628650" h="350894">
                  <a:moveTo>
                    <a:pt x="262230" y="242029"/>
                  </a:moveTo>
                  <a:lnTo>
                    <a:pt x="290998" y="292021"/>
                  </a:lnTo>
                  <a:lnTo>
                    <a:pt x="290998" y="350894"/>
                  </a:lnTo>
                  <a:lnTo>
                    <a:pt x="262230" y="300903"/>
                  </a:lnTo>
                  <a:close/>
                  <a:moveTo>
                    <a:pt x="143397" y="267467"/>
                  </a:moveTo>
                  <a:lnTo>
                    <a:pt x="224071" y="235682"/>
                  </a:lnTo>
                  <a:lnTo>
                    <a:pt x="224071" y="294556"/>
                  </a:lnTo>
                  <a:lnTo>
                    <a:pt x="143397" y="326341"/>
                  </a:lnTo>
                  <a:close/>
                  <a:moveTo>
                    <a:pt x="116186" y="238268"/>
                  </a:moveTo>
                  <a:lnTo>
                    <a:pt x="110348" y="246669"/>
                  </a:lnTo>
                  <a:lnTo>
                    <a:pt x="14419" y="248027"/>
                  </a:lnTo>
                  <a:lnTo>
                    <a:pt x="14419" y="189153"/>
                  </a:lnTo>
                  <a:lnTo>
                    <a:pt x="116186" y="187713"/>
                  </a:lnTo>
                  <a:close/>
                  <a:moveTo>
                    <a:pt x="29332" y="156151"/>
                  </a:moveTo>
                  <a:lnTo>
                    <a:pt x="0" y="145863"/>
                  </a:lnTo>
                  <a:lnTo>
                    <a:pt x="0" y="86990"/>
                  </a:lnTo>
                  <a:lnTo>
                    <a:pt x="83980" y="116443"/>
                  </a:lnTo>
                  <a:lnTo>
                    <a:pt x="83980" y="136985"/>
                  </a:lnTo>
                  <a:close/>
                  <a:moveTo>
                    <a:pt x="110348" y="65633"/>
                  </a:moveTo>
                  <a:lnTo>
                    <a:pt x="105650" y="58873"/>
                  </a:lnTo>
                  <a:lnTo>
                    <a:pt x="105650" y="0"/>
                  </a:lnTo>
                  <a:lnTo>
                    <a:pt x="139772" y="49099"/>
                  </a:lnTo>
                  <a:cubicBezTo>
                    <a:pt x="133182" y="53744"/>
                    <a:pt x="129409" y="56402"/>
                    <a:pt x="124756" y="59679"/>
                  </a:cubicBezTo>
                  <a:lnTo>
                    <a:pt x="116186" y="65715"/>
                  </a:lnTo>
                  <a:close/>
                  <a:moveTo>
                    <a:pt x="628650" y="86990"/>
                  </a:moveTo>
                  <a:lnTo>
                    <a:pt x="628650" y="145863"/>
                  </a:lnTo>
                  <a:lnTo>
                    <a:pt x="599317" y="156151"/>
                  </a:lnTo>
                  <a:lnTo>
                    <a:pt x="544669" y="136985"/>
                  </a:lnTo>
                  <a:lnTo>
                    <a:pt x="544669" y="116443"/>
                  </a:lnTo>
                  <a:close/>
                  <a:moveTo>
                    <a:pt x="522999" y="58873"/>
                  </a:moveTo>
                  <a:lnTo>
                    <a:pt x="518301" y="65633"/>
                  </a:lnTo>
                  <a:lnTo>
                    <a:pt x="512463" y="65715"/>
                  </a:lnTo>
                  <a:cubicBezTo>
                    <a:pt x="505954" y="61128"/>
                    <a:pt x="502194" y="58479"/>
                    <a:pt x="497620" y="55257"/>
                  </a:cubicBezTo>
                  <a:lnTo>
                    <a:pt x="497523" y="55190"/>
                  </a:lnTo>
                  <a:lnTo>
                    <a:pt x="488877" y="49099"/>
                  </a:lnTo>
                  <a:lnTo>
                    <a:pt x="522999" y="0"/>
                  </a:lnTo>
                  <a:close/>
                  <a:moveTo>
                    <a:pt x="404578" y="235682"/>
                  </a:moveTo>
                  <a:lnTo>
                    <a:pt x="485252" y="267467"/>
                  </a:lnTo>
                  <a:lnTo>
                    <a:pt x="485252" y="326341"/>
                  </a:lnTo>
                  <a:lnTo>
                    <a:pt x="404578" y="294556"/>
                  </a:lnTo>
                  <a:close/>
                  <a:moveTo>
                    <a:pt x="337651" y="292021"/>
                  </a:moveTo>
                  <a:lnTo>
                    <a:pt x="366419" y="242029"/>
                  </a:lnTo>
                  <a:lnTo>
                    <a:pt x="366419" y="300903"/>
                  </a:lnTo>
                  <a:lnTo>
                    <a:pt x="337651" y="350894"/>
                  </a:lnTo>
                  <a:close/>
                  <a:moveTo>
                    <a:pt x="535410" y="188038"/>
                  </a:moveTo>
                  <a:lnTo>
                    <a:pt x="535410" y="246911"/>
                  </a:lnTo>
                  <a:lnTo>
                    <a:pt x="518301" y="246669"/>
                  </a:lnTo>
                  <a:lnTo>
                    <a:pt x="513215" y="239351"/>
                  </a:lnTo>
                  <a:lnTo>
                    <a:pt x="512463" y="187713"/>
                  </a:lnTo>
                  <a:close/>
                  <a:moveTo>
                    <a:pt x="124756" y="59679"/>
                  </a:moveTo>
                  <a:cubicBezTo>
                    <a:pt x="122319" y="61396"/>
                    <a:pt x="119639" y="63283"/>
                    <a:pt x="116186" y="65716"/>
                  </a:cubicBezTo>
                  <a:moveTo>
                    <a:pt x="488877" y="49099"/>
                  </a:moveTo>
                  <a:cubicBezTo>
                    <a:pt x="492366" y="51557"/>
                    <a:pt x="495065" y="53458"/>
                    <a:pt x="497523" y="55190"/>
                  </a:cubicBezTo>
                  <a:cubicBezTo>
                    <a:pt x="497555" y="55212"/>
                    <a:pt x="497587" y="55235"/>
                    <a:pt x="497620" y="55257"/>
                  </a:cubicBezTo>
                </a:path>
              </a:pathLst>
            </a:custGeom>
            <a:noFill/>
            <a:ln w="7143">
              <a:solidFill>
                <a:srgbClr val="484848"/>
              </a:solidFill>
            </a:ln>
          </p:spPr>
          <p:txBody>
            <a:bodyPr rtlCol="0" anchor="ctr"/>
            <a:lstStyle/>
            <a:p>
              <a:pPr algn="ctr"/>
              <a:endParaRPr/>
            </a:p>
          </p:txBody>
        </p:sp>
        <p:sp>
          <p:nvSpPr>
            <p:cNvPr id="42" name="Rounded Rectangle 37">
              <a:extLst>
                <a:ext uri="{FF2B5EF4-FFF2-40B4-BE49-F238E27FC236}">
                  <a16:creationId xmlns:a16="http://schemas.microsoft.com/office/drawing/2014/main" id="{07680096-B6CD-296D-4C15-D2DDA9457FEB}"/>
                </a:ext>
              </a:extLst>
            </p:cNvPr>
            <p:cNvSpPr/>
            <p:nvPr/>
          </p:nvSpPr>
          <p:spPr>
            <a:xfrm>
              <a:off x="1892833" y="2454147"/>
              <a:ext cx="342900" cy="118049"/>
            </a:xfrm>
            <a:custGeom>
              <a:avLst/>
              <a:gdLst/>
              <a:ahLst/>
              <a:cxnLst/>
              <a:rect l="0" t="0" r="0" b="0"/>
              <a:pathLst>
                <a:path w="342900" h="118049">
                  <a:moveTo>
                    <a:pt x="9789" y="117600"/>
                  </a:moveTo>
                  <a:cubicBezTo>
                    <a:pt x="3449" y="108394"/>
                    <a:pt x="0" y="98486"/>
                    <a:pt x="0" y="88163"/>
                  </a:cubicBezTo>
                  <a:cubicBezTo>
                    <a:pt x="0" y="39472"/>
                    <a:pt x="76761" y="0"/>
                    <a:pt x="171450" y="0"/>
                  </a:cubicBezTo>
                  <a:cubicBezTo>
                    <a:pt x="266138" y="0"/>
                    <a:pt x="342900" y="39472"/>
                    <a:pt x="342900" y="88163"/>
                  </a:cubicBezTo>
                  <a:cubicBezTo>
                    <a:pt x="342900" y="98486"/>
                    <a:pt x="339450" y="108394"/>
                    <a:pt x="333110" y="117600"/>
                  </a:cubicBezTo>
                  <a:moveTo>
                    <a:pt x="333110" y="117600"/>
                  </a:moveTo>
                  <a:cubicBezTo>
                    <a:pt x="317597" y="95075"/>
                    <a:pt x="284786" y="76758"/>
                    <a:pt x="242887" y="66869"/>
                  </a:cubicBezTo>
                  <a:cubicBezTo>
                    <a:pt x="221140" y="61737"/>
                    <a:pt x="196944" y="58875"/>
                    <a:pt x="171450" y="58875"/>
                  </a:cubicBezTo>
                  <a:cubicBezTo>
                    <a:pt x="150518" y="58875"/>
                    <a:pt x="130462" y="60803"/>
                    <a:pt x="111918" y="64335"/>
                  </a:cubicBezTo>
                  <a:cubicBezTo>
                    <a:pt x="64360" y="73391"/>
                    <a:pt x="26743" y="92982"/>
                    <a:pt x="9789" y="117600"/>
                  </a:cubicBezTo>
                  <a:moveTo>
                    <a:pt x="9789" y="117600"/>
                  </a:moveTo>
                  <a:cubicBezTo>
                    <a:pt x="10038" y="117961"/>
                    <a:pt x="9532" y="117241"/>
                    <a:pt x="9789" y="117600"/>
                  </a:cubicBezTo>
                  <a:close/>
                  <a:moveTo>
                    <a:pt x="333110" y="117600"/>
                  </a:moveTo>
                  <a:cubicBezTo>
                    <a:pt x="333433" y="117154"/>
                    <a:pt x="332800" y="118049"/>
                    <a:pt x="333110" y="117600"/>
                  </a:cubicBezTo>
                  <a:close/>
                </a:path>
              </a:pathLst>
            </a:custGeom>
            <a:noFill/>
            <a:ln w="7143">
              <a:solidFill>
                <a:srgbClr val="484848"/>
              </a:solidFill>
            </a:ln>
          </p:spPr>
          <p:txBody>
            <a:bodyPr rtlCol="0" anchor="ctr"/>
            <a:lstStyle/>
            <a:p>
              <a:pPr algn="ctr"/>
              <a:endParaRPr/>
            </a:p>
          </p:txBody>
        </p:sp>
        <p:sp>
          <p:nvSpPr>
            <p:cNvPr id="43" name="Rounded Rectangle 38">
              <a:extLst>
                <a:ext uri="{FF2B5EF4-FFF2-40B4-BE49-F238E27FC236}">
                  <a16:creationId xmlns:a16="http://schemas.microsoft.com/office/drawing/2014/main" id="{E223C9EE-2603-7DAA-2212-045D64EDB59E}"/>
                </a:ext>
              </a:extLst>
            </p:cNvPr>
            <p:cNvSpPr/>
            <p:nvPr/>
          </p:nvSpPr>
          <p:spPr>
            <a:xfrm>
              <a:off x="1749958" y="2377004"/>
              <a:ext cx="628649" cy="330612"/>
            </a:xfrm>
            <a:custGeom>
              <a:avLst/>
              <a:gdLst/>
              <a:ahLst/>
              <a:cxnLst/>
              <a:rect l="0" t="0" r="0" b="0"/>
              <a:pathLst>
                <a:path w="628649" h="330612">
                  <a:moveTo>
                    <a:pt x="606318" y="197198"/>
                  </a:moveTo>
                  <a:lnTo>
                    <a:pt x="556970" y="193093"/>
                  </a:lnTo>
                  <a:lnTo>
                    <a:pt x="535278" y="217367"/>
                  </a:lnTo>
                  <a:lnTo>
                    <a:pt x="535278" y="226627"/>
                  </a:lnTo>
                  <a:lnTo>
                    <a:pt x="512463" y="226305"/>
                  </a:lnTo>
                  <a:lnTo>
                    <a:pt x="503834" y="232382"/>
                  </a:lnTo>
                  <a:lnTo>
                    <a:pt x="503829" y="232386"/>
                  </a:lnTo>
                  <a:cubicBezTo>
                    <a:pt x="499206" y="235643"/>
                    <a:pt x="495438" y="238297"/>
                    <a:pt x="488877" y="242921"/>
                  </a:cubicBezTo>
                  <a:lnTo>
                    <a:pt x="522999" y="292020"/>
                  </a:lnTo>
                  <a:lnTo>
                    <a:pt x="485252" y="306059"/>
                  </a:lnTo>
                  <a:lnTo>
                    <a:pt x="404578" y="274274"/>
                  </a:lnTo>
                  <a:cubicBezTo>
                    <a:pt x="392419" y="276296"/>
                    <a:pt x="386193" y="277332"/>
                    <a:pt x="377019" y="278858"/>
                  </a:cubicBezTo>
                  <a:lnTo>
                    <a:pt x="366419" y="280621"/>
                  </a:lnTo>
                  <a:lnTo>
                    <a:pt x="337651" y="330612"/>
                  </a:lnTo>
                  <a:lnTo>
                    <a:pt x="290998" y="330612"/>
                  </a:lnTo>
                  <a:lnTo>
                    <a:pt x="262230" y="280621"/>
                  </a:lnTo>
                  <a:cubicBezTo>
                    <a:pt x="250106" y="278603"/>
                    <a:pt x="243881" y="277568"/>
                    <a:pt x="234749" y="276050"/>
                  </a:cubicBezTo>
                  <a:lnTo>
                    <a:pt x="224071" y="274274"/>
                  </a:lnTo>
                  <a:lnTo>
                    <a:pt x="143397" y="306059"/>
                  </a:lnTo>
                  <a:lnTo>
                    <a:pt x="105650" y="292020"/>
                  </a:lnTo>
                  <a:lnTo>
                    <a:pt x="139772" y="242921"/>
                  </a:lnTo>
                  <a:lnTo>
                    <a:pt x="131220" y="236897"/>
                  </a:lnTo>
                  <a:cubicBezTo>
                    <a:pt x="126559" y="233614"/>
                    <a:pt x="122785" y="230956"/>
                    <a:pt x="116186" y="226305"/>
                  </a:cubicBezTo>
                  <a:lnTo>
                    <a:pt x="14419" y="227745"/>
                  </a:lnTo>
                  <a:cubicBezTo>
                    <a:pt x="9326" y="219724"/>
                    <a:pt x="7958" y="217568"/>
                    <a:pt x="5253" y="213306"/>
                  </a:cubicBezTo>
                  <a:lnTo>
                    <a:pt x="0" y="205031"/>
                  </a:lnTo>
                  <a:lnTo>
                    <a:pt x="83980" y="175577"/>
                  </a:lnTo>
                  <a:lnTo>
                    <a:pt x="83980" y="155035"/>
                  </a:lnTo>
                  <a:lnTo>
                    <a:pt x="0" y="125582"/>
                  </a:lnTo>
                  <a:cubicBezTo>
                    <a:pt x="5088" y="117569"/>
                    <a:pt x="6458" y="115409"/>
                    <a:pt x="9159" y="111155"/>
                  </a:cubicBezTo>
                  <a:lnTo>
                    <a:pt x="14419" y="102868"/>
                  </a:lnTo>
                  <a:lnTo>
                    <a:pt x="116186" y="104307"/>
                  </a:lnTo>
                  <a:lnTo>
                    <a:pt x="124756" y="98271"/>
                  </a:lnTo>
                  <a:cubicBezTo>
                    <a:pt x="129409" y="94993"/>
                    <a:pt x="133182" y="92336"/>
                    <a:pt x="139772" y="87691"/>
                  </a:cubicBezTo>
                  <a:lnTo>
                    <a:pt x="105650" y="38591"/>
                  </a:lnTo>
                  <a:lnTo>
                    <a:pt x="143397" y="24553"/>
                  </a:lnTo>
                  <a:lnTo>
                    <a:pt x="224071" y="56338"/>
                  </a:lnTo>
                  <a:cubicBezTo>
                    <a:pt x="236095" y="54338"/>
                    <a:pt x="242317" y="53303"/>
                    <a:pt x="251325" y="51805"/>
                  </a:cubicBezTo>
                  <a:lnTo>
                    <a:pt x="262230" y="49991"/>
                  </a:lnTo>
                  <a:lnTo>
                    <a:pt x="290998" y="0"/>
                  </a:lnTo>
                  <a:lnTo>
                    <a:pt x="337651" y="0"/>
                  </a:lnTo>
                  <a:lnTo>
                    <a:pt x="366419" y="49991"/>
                  </a:lnTo>
                  <a:cubicBezTo>
                    <a:pt x="378461" y="51995"/>
                    <a:pt x="384685" y="53030"/>
                    <a:pt x="393717" y="54532"/>
                  </a:cubicBezTo>
                  <a:lnTo>
                    <a:pt x="404578" y="56338"/>
                  </a:lnTo>
                  <a:lnTo>
                    <a:pt x="485252" y="24553"/>
                  </a:lnTo>
                  <a:lnTo>
                    <a:pt x="522999" y="38591"/>
                  </a:lnTo>
                  <a:lnTo>
                    <a:pt x="488877" y="87691"/>
                  </a:lnTo>
                  <a:lnTo>
                    <a:pt x="497620" y="93849"/>
                  </a:lnTo>
                  <a:lnTo>
                    <a:pt x="497632" y="93858"/>
                  </a:lnTo>
                  <a:cubicBezTo>
                    <a:pt x="502200" y="97076"/>
                    <a:pt x="505960" y="99724"/>
                    <a:pt x="512463" y="104307"/>
                  </a:cubicBezTo>
                  <a:lnTo>
                    <a:pt x="614230" y="102868"/>
                  </a:lnTo>
                  <a:cubicBezTo>
                    <a:pt x="619058" y="110472"/>
                    <a:pt x="620539" y="112805"/>
                    <a:pt x="622985" y="116659"/>
                  </a:cubicBezTo>
                  <a:lnTo>
                    <a:pt x="628649" y="125582"/>
                  </a:lnTo>
                  <a:lnTo>
                    <a:pt x="544669" y="155035"/>
                  </a:lnTo>
                  <a:lnTo>
                    <a:pt x="544669" y="175577"/>
                  </a:lnTo>
                  <a:close/>
                  <a:moveTo>
                    <a:pt x="485774" y="165306"/>
                  </a:moveTo>
                  <a:cubicBezTo>
                    <a:pt x="485774" y="116616"/>
                    <a:pt x="409013" y="77143"/>
                    <a:pt x="314324" y="77143"/>
                  </a:cubicBezTo>
                  <a:cubicBezTo>
                    <a:pt x="219636" y="77143"/>
                    <a:pt x="142874" y="116616"/>
                    <a:pt x="142874" y="165306"/>
                  </a:cubicBezTo>
                  <a:cubicBezTo>
                    <a:pt x="142874" y="175629"/>
                    <a:pt x="146324" y="185537"/>
                    <a:pt x="152664" y="194743"/>
                  </a:cubicBezTo>
                  <a:cubicBezTo>
                    <a:pt x="176228" y="228960"/>
                    <a:pt x="239711" y="253470"/>
                    <a:pt x="314324" y="253470"/>
                  </a:cubicBezTo>
                  <a:cubicBezTo>
                    <a:pt x="388938" y="253470"/>
                    <a:pt x="452421" y="228960"/>
                    <a:pt x="475985" y="194743"/>
                  </a:cubicBezTo>
                  <a:cubicBezTo>
                    <a:pt x="482325" y="185537"/>
                    <a:pt x="485774" y="175629"/>
                    <a:pt x="485774" y="165306"/>
                  </a:cubicBezTo>
                  <a:close/>
                </a:path>
              </a:pathLst>
            </a:custGeom>
            <a:noFill/>
            <a:ln w="7143">
              <a:solidFill>
                <a:srgbClr val="484848"/>
              </a:solidFill>
            </a:ln>
          </p:spPr>
          <p:txBody>
            <a:bodyPr rtlCol="0" anchor="ctr"/>
            <a:lstStyle/>
            <a:p>
              <a:pPr algn="ctr"/>
              <a:endParaRPr/>
            </a:p>
          </p:txBody>
        </p:sp>
      </p:grpSp>
      <p:grpSp>
        <p:nvGrpSpPr>
          <p:cNvPr id="44" name="Group 42">
            <a:extLst>
              <a:ext uri="{FF2B5EF4-FFF2-40B4-BE49-F238E27FC236}">
                <a16:creationId xmlns:a16="http://schemas.microsoft.com/office/drawing/2014/main" id="{829CBEC9-6E18-F292-E30C-D2A896DC2BB7}"/>
              </a:ext>
            </a:extLst>
          </p:cNvPr>
          <p:cNvGrpSpPr/>
          <p:nvPr/>
        </p:nvGrpSpPr>
        <p:grpSpPr>
          <a:xfrm>
            <a:off x="4672415" y="3561664"/>
            <a:ext cx="87630" cy="247554"/>
            <a:chOff x="2592009" y="3011707"/>
            <a:chExt cx="87630" cy="247554"/>
          </a:xfrm>
        </p:grpSpPr>
        <p:sp>
          <p:nvSpPr>
            <p:cNvPr id="45" name="Rounded Rectangle 40">
              <a:extLst>
                <a:ext uri="{FF2B5EF4-FFF2-40B4-BE49-F238E27FC236}">
                  <a16:creationId xmlns:a16="http://schemas.microsoft.com/office/drawing/2014/main" id="{5BD48888-E414-988C-C78F-2F1617E6E36B}"/>
                </a:ext>
              </a:extLst>
            </p:cNvPr>
            <p:cNvSpPr/>
            <p:nvPr/>
          </p:nvSpPr>
          <p:spPr>
            <a:xfrm>
              <a:off x="2635824" y="3015517"/>
              <a:ext cx="9525" cy="243744"/>
            </a:xfrm>
            <a:custGeom>
              <a:avLst/>
              <a:gdLst/>
              <a:ahLst/>
              <a:cxnLst/>
              <a:rect l="0" t="0" r="0" b="0"/>
              <a:pathLst>
                <a:path w="9525" h="243744">
                  <a:moveTo>
                    <a:pt x="0" y="243744"/>
                  </a:moveTo>
                  <a:lnTo>
                    <a:pt x="0" y="0"/>
                  </a:lnTo>
                </a:path>
              </a:pathLst>
            </a:custGeom>
            <a:noFill/>
            <a:ln w="7143">
              <a:solidFill>
                <a:srgbClr val="484848"/>
              </a:solidFill>
            </a:ln>
          </p:spPr>
          <p:txBody>
            <a:bodyPr rtlCol="0" anchor="ctr"/>
            <a:lstStyle/>
            <a:p>
              <a:pPr algn="ctr"/>
              <a:endParaRPr/>
            </a:p>
          </p:txBody>
        </p:sp>
        <p:sp>
          <p:nvSpPr>
            <p:cNvPr id="46" name="Rounded Rectangle 41">
              <a:extLst>
                <a:ext uri="{FF2B5EF4-FFF2-40B4-BE49-F238E27FC236}">
                  <a16:creationId xmlns:a16="http://schemas.microsoft.com/office/drawing/2014/main" id="{B9B140AD-BA56-ED07-E10A-7C3C60966EEF}"/>
                </a:ext>
              </a:extLst>
            </p:cNvPr>
            <p:cNvSpPr/>
            <p:nvPr/>
          </p:nvSpPr>
          <p:spPr>
            <a:xfrm>
              <a:off x="2592009" y="3011707"/>
              <a:ext cx="87630" cy="43815"/>
            </a:xfrm>
            <a:custGeom>
              <a:avLst/>
              <a:gdLst/>
              <a:ahLst/>
              <a:cxnLst/>
              <a:rect l="0" t="0" r="0" b="0"/>
              <a:pathLst>
                <a:path w="87630" h="43815">
                  <a:moveTo>
                    <a:pt x="0" y="43815"/>
                  </a:moveTo>
                  <a:lnTo>
                    <a:pt x="43815" y="0"/>
                  </a:lnTo>
                  <a:lnTo>
                    <a:pt x="87630" y="43815"/>
                  </a:lnTo>
                </a:path>
              </a:pathLst>
            </a:custGeom>
            <a:noFill/>
            <a:ln w="7143">
              <a:solidFill>
                <a:srgbClr val="484848"/>
              </a:solidFill>
            </a:ln>
          </p:spPr>
          <p:txBody>
            <a:bodyPr rtlCol="0" anchor="ctr"/>
            <a:lstStyle/>
            <a:p>
              <a:pPr algn="ctr"/>
              <a:endParaRPr/>
            </a:p>
          </p:txBody>
        </p:sp>
      </p:grpSp>
      <p:grpSp>
        <p:nvGrpSpPr>
          <p:cNvPr id="47" name="Group 51">
            <a:extLst>
              <a:ext uri="{FF2B5EF4-FFF2-40B4-BE49-F238E27FC236}">
                <a16:creationId xmlns:a16="http://schemas.microsoft.com/office/drawing/2014/main" id="{CB5EEC85-147A-2521-2184-8F9753DAC25D}"/>
              </a:ext>
            </a:extLst>
          </p:cNvPr>
          <p:cNvGrpSpPr/>
          <p:nvPr/>
        </p:nvGrpSpPr>
        <p:grpSpPr>
          <a:xfrm>
            <a:off x="8101416" y="3561664"/>
            <a:ext cx="87630" cy="247554"/>
            <a:chOff x="6021010" y="3011707"/>
            <a:chExt cx="87630" cy="247554"/>
          </a:xfrm>
        </p:grpSpPr>
        <p:sp>
          <p:nvSpPr>
            <p:cNvPr id="48" name="Rounded Rectangle 49">
              <a:extLst>
                <a:ext uri="{FF2B5EF4-FFF2-40B4-BE49-F238E27FC236}">
                  <a16:creationId xmlns:a16="http://schemas.microsoft.com/office/drawing/2014/main" id="{0D2730B6-89DA-7D0C-280C-89ADFBE659A9}"/>
                </a:ext>
              </a:extLst>
            </p:cNvPr>
            <p:cNvSpPr/>
            <p:nvPr/>
          </p:nvSpPr>
          <p:spPr>
            <a:xfrm>
              <a:off x="6064825" y="3015517"/>
              <a:ext cx="9525" cy="243744"/>
            </a:xfrm>
            <a:custGeom>
              <a:avLst/>
              <a:gdLst/>
              <a:ahLst/>
              <a:cxnLst/>
              <a:rect l="0" t="0" r="0" b="0"/>
              <a:pathLst>
                <a:path w="9525" h="243744">
                  <a:moveTo>
                    <a:pt x="0" y="243744"/>
                  </a:moveTo>
                  <a:lnTo>
                    <a:pt x="0" y="0"/>
                  </a:lnTo>
                </a:path>
              </a:pathLst>
            </a:custGeom>
            <a:noFill/>
            <a:ln w="7143">
              <a:solidFill>
                <a:srgbClr val="484848"/>
              </a:solidFill>
            </a:ln>
          </p:spPr>
          <p:txBody>
            <a:bodyPr rtlCol="0" anchor="ctr"/>
            <a:lstStyle/>
            <a:p>
              <a:pPr algn="ctr"/>
              <a:endParaRPr/>
            </a:p>
          </p:txBody>
        </p:sp>
        <p:sp>
          <p:nvSpPr>
            <p:cNvPr id="49" name="Rounded Rectangle 50">
              <a:extLst>
                <a:ext uri="{FF2B5EF4-FFF2-40B4-BE49-F238E27FC236}">
                  <a16:creationId xmlns:a16="http://schemas.microsoft.com/office/drawing/2014/main" id="{B82DC419-79D0-C4FA-1EEA-063816B1EF1F}"/>
                </a:ext>
              </a:extLst>
            </p:cNvPr>
            <p:cNvSpPr/>
            <p:nvPr/>
          </p:nvSpPr>
          <p:spPr>
            <a:xfrm>
              <a:off x="6021010" y="3011707"/>
              <a:ext cx="87630" cy="43815"/>
            </a:xfrm>
            <a:custGeom>
              <a:avLst/>
              <a:gdLst/>
              <a:ahLst/>
              <a:cxnLst/>
              <a:rect l="0" t="0" r="0" b="0"/>
              <a:pathLst>
                <a:path w="87630" h="43815">
                  <a:moveTo>
                    <a:pt x="0" y="43815"/>
                  </a:moveTo>
                  <a:lnTo>
                    <a:pt x="43815" y="0"/>
                  </a:lnTo>
                  <a:lnTo>
                    <a:pt x="87630" y="43815"/>
                  </a:lnTo>
                </a:path>
              </a:pathLst>
            </a:custGeom>
            <a:noFill/>
            <a:ln w="7143">
              <a:solidFill>
                <a:srgbClr val="484848"/>
              </a:solidFill>
            </a:ln>
          </p:spPr>
          <p:txBody>
            <a:bodyPr rtlCol="0" anchor="ctr"/>
            <a:lstStyle/>
            <a:p>
              <a:pPr algn="ctr"/>
              <a:endParaRPr/>
            </a:p>
          </p:txBody>
        </p:sp>
      </p:grpSp>
      <p:grpSp>
        <p:nvGrpSpPr>
          <p:cNvPr id="50" name="Group 54">
            <a:extLst>
              <a:ext uri="{FF2B5EF4-FFF2-40B4-BE49-F238E27FC236}">
                <a16:creationId xmlns:a16="http://schemas.microsoft.com/office/drawing/2014/main" id="{C2FE7C76-A4FA-5808-89E1-1DD412AC60C8}"/>
              </a:ext>
            </a:extLst>
          </p:cNvPr>
          <p:cNvGrpSpPr/>
          <p:nvPr/>
        </p:nvGrpSpPr>
        <p:grpSpPr>
          <a:xfrm>
            <a:off x="4100915" y="2494768"/>
            <a:ext cx="87629" cy="389572"/>
            <a:chOff x="2020509" y="1944811"/>
            <a:chExt cx="87629" cy="389572"/>
          </a:xfrm>
        </p:grpSpPr>
        <p:sp>
          <p:nvSpPr>
            <p:cNvPr id="51" name="Rounded Rectangle 52">
              <a:extLst>
                <a:ext uri="{FF2B5EF4-FFF2-40B4-BE49-F238E27FC236}">
                  <a16:creationId xmlns:a16="http://schemas.microsoft.com/office/drawing/2014/main" id="{81975F76-F4E9-CFCC-A3E0-1256BB0152C2}"/>
                </a:ext>
              </a:extLst>
            </p:cNvPr>
            <p:cNvSpPr/>
            <p:nvPr/>
          </p:nvSpPr>
          <p:spPr>
            <a:xfrm>
              <a:off x="2064324" y="1944811"/>
              <a:ext cx="9525" cy="386524"/>
            </a:xfrm>
            <a:custGeom>
              <a:avLst/>
              <a:gdLst/>
              <a:ahLst/>
              <a:cxnLst/>
              <a:rect l="0" t="0" r="0" b="0"/>
              <a:pathLst>
                <a:path w="9525" h="386524">
                  <a:moveTo>
                    <a:pt x="0" y="386524"/>
                  </a:moveTo>
                  <a:lnTo>
                    <a:pt x="0" y="0"/>
                  </a:lnTo>
                </a:path>
              </a:pathLst>
            </a:custGeom>
            <a:noFill/>
            <a:ln w="7143">
              <a:solidFill>
                <a:srgbClr val="484848"/>
              </a:solidFill>
            </a:ln>
          </p:spPr>
          <p:txBody>
            <a:bodyPr rtlCol="0" anchor="ctr"/>
            <a:lstStyle/>
            <a:p>
              <a:pPr algn="ctr"/>
              <a:endParaRPr/>
            </a:p>
          </p:txBody>
        </p:sp>
        <p:sp>
          <p:nvSpPr>
            <p:cNvPr id="52" name="Rounded Rectangle 53">
              <a:extLst>
                <a:ext uri="{FF2B5EF4-FFF2-40B4-BE49-F238E27FC236}">
                  <a16:creationId xmlns:a16="http://schemas.microsoft.com/office/drawing/2014/main" id="{A0C6807D-1646-77DE-CB53-D35F6F2C5F29}"/>
                </a:ext>
              </a:extLst>
            </p:cNvPr>
            <p:cNvSpPr/>
            <p:nvPr/>
          </p:nvSpPr>
          <p:spPr>
            <a:xfrm>
              <a:off x="2020509" y="2290569"/>
              <a:ext cx="87629" cy="43814"/>
            </a:xfrm>
            <a:custGeom>
              <a:avLst/>
              <a:gdLst/>
              <a:ahLst/>
              <a:cxnLst/>
              <a:rect l="0" t="0" r="0" b="0"/>
              <a:pathLst>
                <a:path w="87629" h="43814">
                  <a:moveTo>
                    <a:pt x="87629" y="0"/>
                  </a:moveTo>
                  <a:lnTo>
                    <a:pt x="43814" y="43814"/>
                  </a:lnTo>
                  <a:lnTo>
                    <a:pt x="0" y="0"/>
                  </a:lnTo>
                </a:path>
              </a:pathLst>
            </a:custGeom>
            <a:noFill/>
            <a:ln w="7143">
              <a:solidFill>
                <a:srgbClr val="484848"/>
              </a:solidFill>
            </a:ln>
          </p:spPr>
          <p:txBody>
            <a:bodyPr rtlCol="0" anchor="ctr"/>
            <a:lstStyle/>
            <a:p>
              <a:pPr algn="ctr"/>
              <a:endParaRPr/>
            </a:p>
          </p:txBody>
        </p:sp>
      </p:grpSp>
      <p:grpSp>
        <p:nvGrpSpPr>
          <p:cNvPr id="53" name="Group 60">
            <a:extLst>
              <a:ext uri="{FF2B5EF4-FFF2-40B4-BE49-F238E27FC236}">
                <a16:creationId xmlns:a16="http://schemas.microsoft.com/office/drawing/2014/main" id="{E52D9A67-53AB-0CD9-02DF-5B1DA502F036}"/>
              </a:ext>
            </a:extLst>
          </p:cNvPr>
          <p:cNvGrpSpPr/>
          <p:nvPr/>
        </p:nvGrpSpPr>
        <p:grpSpPr>
          <a:xfrm>
            <a:off x="6386916" y="2494768"/>
            <a:ext cx="87630" cy="303847"/>
            <a:chOff x="4306510" y="1944811"/>
            <a:chExt cx="87630" cy="303847"/>
          </a:xfrm>
        </p:grpSpPr>
        <p:sp>
          <p:nvSpPr>
            <p:cNvPr id="54" name="Rounded Rectangle 58">
              <a:extLst>
                <a:ext uri="{FF2B5EF4-FFF2-40B4-BE49-F238E27FC236}">
                  <a16:creationId xmlns:a16="http://schemas.microsoft.com/office/drawing/2014/main" id="{336C6E28-91CB-0F56-E252-4E59A5063041}"/>
                </a:ext>
              </a:extLst>
            </p:cNvPr>
            <p:cNvSpPr/>
            <p:nvPr/>
          </p:nvSpPr>
          <p:spPr>
            <a:xfrm>
              <a:off x="4350325" y="1944811"/>
              <a:ext cx="9525" cy="300799"/>
            </a:xfrm>
            <a:custGeom>
              <a:avLst/>
              <a:gdLst/>
              <a:ahLst/>
              <a:cxnLst/>
              <a:rect l="0" t="0" r="0" b="0"/>
              <a:pathLst>
                <a:path w="9525" h="300799">
                  <a:moveTo>
                    <a:pt x="0" y="300799"/>
                  </a:moveTo>
                  <a:lnTo>
                    <a:pt x="0" y="0"/>
                  </a:lnTo>
                </a:path>
              </a:pathLst>
            </a:custGeom>
            <a:noFill/>
            <a:ln w="7143">
              <a:solidFill>
                <a:srgbClr val="484848"/>
              </a:solidFill>
            </a:ln>
          </p:spPr>
          <p:txBody>
            <a:bodyPr rtlCol="0" anchor="ctr"/>
            <a:lstStyle/>
            <a:p>
              <a:pPr algn="ctr"/>
              <a:endParaRPr/>
            </a:p>
          </p:txBody>
        </p:sp>
        <p:sp>
          <p:nvSpPr>
            <p:cNvPr id="55" name="Rounded Rectangle 59">
              <a:extLst>
                <a:ext uri="{FF2B5EF4-FFF2-40B4-BE49-F238E27FC236}">
                  <a16:creationId xmlns:a16="http://schemas.microsoft.com/office/drawing/2014/main" id="{501A4FA2-11F4-0B95-C12B-C1E0E457840D}"/>
                </a:ext>
              </a:extLst>
            </p:cNvPr>
            <p:cNvSpPr/>
            <p:nvPr/>
          </p:nvSpPr>
          <p:spPr>
            <a:xfrm>
              <a:off x="4306510" y="2204844"/>
              <a:ext cx="87630" cy="43814"/>
            </a:xfrm>
            <a:custGeom>
              <a:avLst/>
              <a:gdLst/>
              <a:ahLst/>
              <a:cxnLst/>
              <a:rect l="0" t="0" r="0" b="0"/>
              <a:pathLst>
                <a:path w="87630" h="43814">
                  <a:moveTo>
                    <a:pt x="87630" y="0"/>
                  </a:moveTo>
                  <a:lnTo>
                    <a:pt x="43815" y="43814"/>
                  </a:lnTo>
                  <a:lnTo>
                    <a:pt x="0" y="0"/>
                  </a:lnTo>
                </a:path>
              </a:pathLst>
            </a:custGeom>
            <a:noFill/>
            <a:ln w="7143">
              <a:solidFill>
                <a:srgbClr val="484848"/>
              </a:solidFill>
            </a:ln>
          </p:spPr>
          <p:txBody>
            <a:bodyPr rtlCol="0" anchor="ctr"/>
            <a:lstStyle/>
            <a:p>
              <a:pPr algn="ctr"/>
              <a:endParaRPr/>
            </a:p>
          </p:txBody>
        </p:sp>
      </p:grpSp>
      <p:sp>
        <p:nvSpPr>
          <p:cNvPr id="56" name="TextBox 69">
            <a:extLst>
              <a:ext uri="{FF2B5EF4-FFF2-40B4-BE49-F238E27FC236}">
                <a16:creationId xmlns:a16="http://schemas.microsoft.com/office/drawing/2014/main" id="{9F91C587-93EE-1098-9FAB-5992C54E6A71}"/>
              </a:ext>
            </a:extLst>
          </p:cNvPr>
          <p:cNvSpPr txBox="1"/>
          <p:nvPr/>
        </p:nvSpPr>
        <p:spPr>
          <a:xfrm>
            <a:off x="5371684" y="1814009"/>
            <a:ext cx="2137144" cy="600164"/>
          </a:xfrm>
          <a:prstGeom prst="rect">
            <a:avLst/>
          </a:prstGeom>
          <a:noFill/>
          <a:ln>
            <a:noFill/>
          </a:ln>
        </p:spPr>
        <p:txBody>
          <a:bodyPr wrap="square" lIns="0" tIns="0" rIns="0" bIns="0" anchor="t">
            <a:spAutoFit/>
          </a:bodyPr>
          <a:lstStyle/>
          <a:p>
            <a:pPr algn="ctr"/>
            <a:r>
              <a:rPr sz="1300" b="1" cap="all" dirty="0">
                <a:solidFill>
                  <a:srgbClr val="484848"/>
                </a:solidFill>
                <a:latin typeface="Arial Nova" panose="020B0504020202020204" pitchFamily="34" charset="0"/>
              </a:rPr>
              <a:t>Generate</a:t>
            </a:r>
            <a:r>
              <a:rPr lang="en-GB" sz="1300" b="1" cap="all" dirty="0">
                <a:solidFill>
                  <a:srgbClr val="484848"/>
                </a:solidFill>
                <a:latin typeface="Arial Nova" panose="020B0504020202020204" pitchFamily="34" charset="0"/>
              </a:rPr>
              <a:t> </a:t>
            </a:r>
            <a:r>
              <a:rPr sz="1300" b="1" cap="all" dirty="0">
                <a:solidFill>
                  <a:srgbClr val="484848"/>
                </a:solidFill>
                <a:latin typeface="Arial Nova" panose="020B0504020202020204" pitchFamily="34" charset="0"/>
              </a:rPr>
              <a:t>Research-Based</a:t>
            </a:r>
            <a:r>
              <a:rPr lang="en-GB" sz="1300" b="1" cap="all" dirty="0">
                <a:solidFill>
                  <a:srgbClr val="484848"/>
                </a:solidFill>
                <a:latin typeface="Arial Nova" panose="020B0504020202020204" pitchFamily="34" charset="0"/>
              </a:rPr>
              <a:t> </a:t>
            </a:r>
            <a:r>
              <a:rPr sz="1300" b="1" cap="all" dirty="0">
                <a:solidFill>
                  <a:srgbClr val="484848"/>
                </a:solidFill>
                <a:latin typeface="Arial Nova" panose="020B0504020202020204" pitchFamily="34" charset="0"/>
              </a:rPr>
              <a:t>Solutions</a:t>
            </a:r>
            <a:r>
              <a:rPr lang="en-GB" sz="1300" b="1" cap="all" dirty="0">
                <a:solidFill>
                  <a:srgbClr val="484848"/>
                </a:solidFill>
                <a:latin typeface="Arial Nova" panose="020B0504020202020204" pitchFamily="34" charset="0"/>
              </a:rPr>
              <a:t>: development</a:t>
            </a:r>
            <a:endParaRPr sz="1300" b="1" cap="all" dirty="0">
              <a:solidFill>
                <a:srgbClr val="484848"/>
              </a:solidFill>
              <a:latin typeface="Arial Nova" panose="020B0504020202020204" pitchFamily="34" charset="0"/>
            </a:endParaRPr>
          </a:p>
        </p:txBody>
      </p:sp>
      <p:sp>
        <p:nvSpPr>
          <p:cNvPr id="57" name="TextBox 71">
            <a:extLst>
              <a:ext uri="{FF2B5EF4-FFF2-40B4-BE49-F238E27FC236}">
                <a16:creationId xmlns:a16="http://schemas.microsoft.com/office/drawing/2014/main" id="{11C47E43-2B70-230F-18BE-7D3C9447CCE9}"/>
              </a:ext>
            </a:extLst>
          </p:cNvPr>
          <p:cNvSpPr txBox="1"/>
          <p:nvPr/>
        </p:nvSpPr>
        <p:spPr>
          <a:xfrm>
            <a:off x="3314142" y="1621753"/>
            <a:ext cx="1682705" cy="200055"/>
          </a:xfrm>
          <a:prstGeom prst="rect">
            <a:avLst/>
          </a:prstGeom>
          <a:noFill/>
          <a:ln>
            <a:noFill/>
          </a:ln>
        </p:spPr>
        <p:txBody>
          <a:bodyPr wrap="none" lIns="0" tIns="0" rIns="0" bIns="0" anchor="t">
            <a:spAutoFit/>
          </a:bodyPr>
          <a:lstStyle/>
          <a:p>
            <a:pPr algn="ctr"/>
            <a:r>
              <a:rPr lang="en-GB" sz="1300" b="1" cap="all" dirty="0">
                <a:solidFill>
                  <a:srgbClr val="484848"/>
                </a:solidFill>
                <a:latin typeface="Arial Nova" panose="020B0504020202020204" pitchFamily="34" charset="0"/>
              </a:rPr>
              <a:t>Literature review</a:t>
            </a:r>
            <a:endParaRPr sz="1300" b="1" cap="all" dirty="0">
              <a:solidFill>
                <a:srgbClr val="484848"/>
              </a:solidFill>
              <a:latin typeface="Arial Nova" panose="020B0504020202020204" pitchFamily="34" charset="0"/>
            </a:endParaRPr>
          </a:p>
        </p:txBody>
      </p:sp>
      <p:sp>
        <p:nvSpPr>
          <p:cNvPr id="58" name="TextBox 77">
            <a:extLst>
              <a:ext uri="{FF2B5EF4-FFF2-40B4-BE49-F238E27FC236}">
                <a16:creationId xmlns:a16="http://schemas.microsoft.com/office/drawing/2014/main" id="{7F6536E8-15DD-5844-C84A-E461CBCB6E49}"/>
              </a:ext>
            </a:extLst>
          </p:cNvPr>
          <p:cNvSpPr txBox="1"/>
          <p:nvPr/>
        </p:nvSpPr>
        <p:spPr>
          <a:xfrm>
            <a:off x="3401344" y="3927648"/>
            <a:ext cx="2629695" cy="200055"/>
          </a:xfrm>
          <a:prstGeom prst="rect">
            <a:avLst/>
          </a:prstGeom>
          <a:noFill/>
          <a:ln>
            <a:noFill/>
          </a:ln>
        </p:spPr>
        <p:txBody>
          <a:bodyPr wrap="none" lIns="0" tIns="0" rIns="0" bIns="0" anchor="t">
            <a:spAutoFit/>
          </a:bodyPr>
          <a:lstStyle/>
          <a:p>
            <a:pPr algn="ctr"/>
            <a:r>
              <a:rPr lang="en-GB" sz="1300" b="1" cap="all" dirty="0">
                <a:solidFill>
                  <a:srgbClr val="484848"/>
                </a:solidFill>
                <a:latin typeface="Arial Nova" panose="020B0504020202020204" pitchFamily="34" charset="0"/>
              </a:rPr>
              <a:t>Needs and context analysis</a:t>
            </a:r>
            <a:endParaRPr sz="1300" b="1" cap="all" dirty="0">
              <a:solidFill>
                <a:srgbClr val="484848"/>
              </a:solidFill>
              <a:latin typeface="Arial Nova" panose="020B0504020202020204" pitchFamily="34" charset="0"/>
            </a:endParaRPr>
          </a:p>
        </p:txBody>
      </p:sp>
      <p:sp>
        <p:nvSpPr>
          <p:cNvPr id="59" name="TextBox 77">
            <a:extLst>
              <a:ext uri="{FF2B5EF4-FFF2-40B4-BE49-F238E27FC236}">
                <a16:creationId xmlns:a16="http://schemas.microsoft.com/office/drawing/2014/main" id="{79ADA27F-3C15-B585-612B-DD9A2C45E43C}"/>
              </a:ext>
            </a:extLst>
          </p:cNvPr>
          <p:cNvSpPr txBox="1"/>
          <p:nvPr/>
        </p:nvSpPr>
        <p:spPr>
          <a:xfrm>
            <a:off x="7424781" y="3927648"/>
            <a:ext cx="1459951" cy="200055"/>
          </a:xfrm>
          <a:prstGeom prst="rect">
            <a:avLst/>
          </a:prstGeom>
          <a:noFill/>
          <a:ln>
            <a:noFill/>
          </a:ln>
        </p:spPr>
        <p:txBody>
          <a:bodyPr wrap="none" lIns="0" tIns="0" rIns="0" bIns="0" anchor="t">
            <a:spAutoFit/>
          </a:bodyPr>
          <a:lstStyle/>
          <a:p>
            <a:pPr algn="ctr"/>
            <a:r>
              <a:rPr lang="en-GB" sz="1300" b="1" cap="all" dirty="0">
                <a:solidFill>
                  <a:srgbClr val="484848"/>
                </a:solidFill>
                <a:latin typeface="Arial Nova" panose="020B0504020202020204" pitchFamily="34" charset="0"/>
              </a:rPr>
              <a:t>Implementation</a:t>
            </a:r>
            <a:endParaRPr sz="1300" b="1" cap="all" dirty="0">
              <a:solidFill>
                <a:srgbClr val="484848"/>
              </a:solidFill>
              <a:latin typeface="Arial Nova" panose="020B0504020202020204" pitchFamily="34" charset="0"/>
            </a:endParaRPr>
          </a:p>
        </p:txBody>
      </p:sp>
      <p:sp>
        <p:nvSpPr>
          <p:cNvPr id="60" name="Szövegdoboz 59">
            <a:extLst>
              <a:ext uri="{FF2B5EF4-FFF2-40B4-BE49-F238E27FC236}">
                <a16:creationId xmlns:a16="http://schemas.microsoft.com/office/drawing/2014/main" id="{FDD7B2BA-CF22-2970-A5C2-86345DE107F0}"/>
              </a:ext>
            </a:extLst>
          </p:cNvPr>
          <p:cNvSpPr txBox="1"/>
          <p:nvPr/>
        </p:nvSpPr>
        <p:spPr>
          <a:xfrm>
            <a:off x="3078131" y="4695727"/>
            <a:ext cx="1762125" cy="369332"/>
          </a:xfrm>
          <a:prstGeom prst="rect">
            <a:avLst/>
          </a:prstGeom>
          <a:solidFill>
            <a:srgbClr val="64A70B">
              <a:alpha val="60000"/>
            </a:srgbClr>
          </a:solidFill>
        </p:spPr>
        <p:txBody>
          <a:bodyPr wrap="square" rtlCol="0">
            <a:spAutoFit/>
          </a:bodyPr>
          <a:lstStyle/>
          <a:p>
            <a:pPr algn="ctr"/>
            <a:r>
              <a:rPr lang="en-GB" dirty="0">
                <a:latin typeface="Arial Nova Cond Light" panose="020B0306020202020204" pitchFamily="34" charset="0"/>
              </a:rPr>
              <a:t>Exploratory phase</a:t>
            </a:r>
            <a:endParaRPr lang="hu-HU" dirty="0">
              <a:latin typeface="Arial Nova Cond Light" panose="020B0306020202020204" pitchFamily="34" charset="0"/>
            </a:endParaRPr>
          </a:p>
        </p:txBody>
      </p:sp>
      <p:sp>
        <p:nvSpPr>
          <p:cNvPr id="61" name="Szövegdoboz 60">
            <a:extLst>
              <a:ext uri="{FF2B5EF4-FFF2-40B4-BE49-F238E27FC236}">
                <a16:creationId xmlns:a16="http://schemas.microsoft.com/office/drawing/2014/main" id="{0B623CE9-4450-8E3E-9E79-462CCA7E7D43}"/>
              </a:ext>
            </a:extLst>
          </p:cNvPr>
          <p:cNvSpPr txBox="1"/>
          <p:nvPr/>
        </p:nvSpPr>
        <p:spPr>
          <a:xfrm>
            <a:off x="5098503" y="4695727"/>
            <a:ext cx="2576826" cy="646331"/>
          </a:xfrm>
          <a:prstGeom prst="rect">
            <a:avLst/>
          </a:prstGeom>
          <a:solidFill>
            <a:srgbClr val="64A70B">
              <a:alpha val="60000"/>
            </a:srgbClr>
          </a:solidFill>
        </p:spPr>
        <p:txBody>
          <a:bodyPr wrap="square" rtlCol="0">
            <a:spAutoFit/>
          </a:bodyPr>
          <a:lstStyle/>
          <a:p>
            <a:pPr algn="ctr"/>
            <a:r>
              <a:rPr lang="en-GB" dirty="0">
                <a:latin typeface="Arial Nova Cond Light" panose="020B0306020202020204" pitchFamily="34" charset="0"/>
              </a:rPr>
              <a:t>Innovation and development</a:t>
            </a:r>
          </a:p>
          <a:p>
            <a:pPr algn="ctr"/>
            <a:r>
              <a:rPr lang="en-GB" dirty="0">
                <a:latin typeface="Arial Nova Cond Light" panose="020B0306020202020204" pitchFamily="34" charset="0"/>
              </a:rPr>
              <a:t>prototyping</a:t>
            </a:r>
            <a:endParaRPr lang="hu-HU" dirty="0">
              <a:latin typeface="Arial Nova Cond Light" panose="020B0306020202020204" pitchFamily="34" charset="0"/>
            </a:endParaRPr>
          </a:p>
        </p:txBody>
      </p:sp>
      <p:sp>
        <p:nvSpPr>
          <p:cNvPr id="62" name="Szövegdoboz 61">
            <a:extLst>
              <a:ext uri="{FF2B5EF4-FFF2-40B4-BE49-F238E27FC236}">
                <a16:creationId xmlns:a16="http://schemas.microsoft.com/office/drawing/2014/main" id="{08EE52DE-DBEC-C3E7-42FD-B4653AD1DEC5}"/>
              </a:ext>
            </a:extLst>
          </p:cNvPr>
          <p:cNvSpPr txBox="1"/>
          <p:nvPr/>
        </p:nvSpPr>
        <p:spPr>
          <a:xfrm>
            <a:off x="7933576" y="4695727"/>
            <a:ext cx="1762125" cy="369332"/>
          </a:xfrm>
          <a:prstGeom prst="rect">
            <a:avLst/>
          </a:prstGeom>
          <a:solidFill>
            <a:srgbClr val="64A70B">
              <a:alpha val="60000"/>
            </a:srgbClr>
          </a:solidFill>
        </p:spPr>
        <p:txBody>
          <a:bodyPr wrap="square" rtlCol="0">
            <a:spAutoFit/>
          </a:bodyPr>
          <a:lstStyle/>
          <a:p>
            <a:pPr algn="ctr"/>
            <a:r>
              <a:rPr lang="en-GB" dirty="0">
                <a:latin typeface="Arial Nova Cond Light" panose="020B0306020202020204" pitchFamily="34" charset="0"/>
              </a:rPr>
              <a:t>Implementation</a:t>
            </a:r>
            <a:endParaRPr lang="hu-HU" dirty="0">
              <a:latin typeface="Arial Nova Cond Light" panose="020B0306020202020204" pitchFamily="34" charset="0"/>
            </a:endParaRPr>
          </a:p>
        </p:txBody>
      </p:sp>
      <p:sp>
        <p:nvSpPr>
          <p:cNvPr id="64" name="Szövegdoboz 63">
            <a:extLst>
              <a:ext uri="{FF2B5EF4-FFF2-40B4-BE49-F238E27FC236}">
                <a16:creationId xmlns:a16="http://schemas.microsoft.com/office/drawing/2014/main" id="{B60DC814-7015-C9DC-5FBD-E9B0FB632465}"/>
              </a:ext>
            </a:extLst>
          </p:cNvPr>
          <p:cNvSpPr txBox="1"/>
          <p:nvPr/>
        </p:nvSpPr>
        <p:spPr>
          <a:xfrm>
            <a:off x="3016615" y="1870934"/>
            <a:ext cx="2238556" cy="461665"/>
          </a:xfrm>
          <a:prstGeom prst="rect">
            <a:avLst/>
          </a:prstGeom>
          <a:noFill/>
        </p:spPr>
        <p:txBody>
          <a:bodyPr wrap="square" rtlCol="0">
            <a:spAutoFit/>
          </a:bodyPr>
          <a:lstStyle/>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narrative literature review</a:t>
            </a:r>
          </a:p>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systematic literature review</a:t>
            </a:r>
            <a:endParaRPr lang="hu-HU" sz="1200" dirty="0">
              <a:solidFill>
                <a:srgbClr val="7030A0"/>
              </a:solidFill>
              <a:latin typeface="Arial Nova Light" panose="020B0304020202020204" pitchFamily="34" charset="0"/>
            </a:endParaRPr>
          </a:p>
        </p:txBody>
      </p:sp>
      <p:sp>
        <p:nvSpPr>
          <p:cNvPr id="65" name="Szövegdoboz 64">
            <a:extLst>
              <a:ext uri="{FF2B5EF4-FFF2-40B4-BE49-F238E27FC236}">
                <a16:creationId xmlns:a16="http://schemas.microsoft.com/office/drawing/2014/main" id="{66BEAA28-3B2D-B7E3-926B-691A3A44A04B}"/>
              </a:ext>
            </a:extLst>
          </p:cNvPr>
          <p:cNvSpPr txBox="1"/>
          <p:nvPr/>
        </p:nvSpPr>
        <p:spPr>
          <a:xfrm>
            <a:off x="6493258" y="5794293"/>
            <a:ext cx="1443443" cy="369332"/>
          </a:xfrm>
          <a:prstGeom prst="rect">
            <a:avLst/>
          </a:prstGeom>
          <a:noFill/>
        </p:spPr>
        <p:txBody>
          <a:bodyPr wrap="square" rtlCol="0">
            <a:spAutoFit/>
          </a:bodyPr>
          <a:lstStyle/>
          <a:p>
            <a:pPr algn="r"/>
            <a:r>
              <a:rPr lang="en-GB" dirty="0">
                <a:latin typeface="Arial Nova Light" panose="020B0304020202020204" pitchFamily="34" charset="0"/>
              </a:rPr>
              <a:t>2025 August</a:t>
            </a:r>
            <a:endParaRPr lang="hu-HU" dirty="0">
              <a:latin typeface="Arial Nova Light" panose="020B0304020202020204" pitchFamily="34" charset="0"/>
            </a:endParaRPr>
          </a:p>
        </p:txBody>
      </p:sp>
      <p:sp>
        <p:nvSpPr>
          <p:cNvPr id="73" name="Szövegdoboz 72">
            <a:extLst>
              <a:ext uri="{FF2B5EF4-FFF2-40B4-BE49-F238E27FC236}">
                <a16:creationId xmlns:a16="http://schemas.microsoft.com/office/drawing/2014/main" id="{824EC97D-E12A-90F9-F012-0F0F46B47ACD}"/>
              </a:ext>
            </a:extLst>
          </p:cNvPr>
          <p:cNvSpPr txBox="1"/>
          <p:nvPr/>
        </p:nvSpPr>
        <p:spPr>
          <a:xfrm>
            <a:off x="3053991" y="4219898"/>
            <a:ext cx="2238556" cy="461665"/>
          </a:xfrm>
          <a:prstGeom prst="rect">
            <a:avLst/>
          </a:prstGeom>
          <a:noFill/>
        </p:spPr>
        <p:txBody>
          <a:bodyPr wrap="square" rtlCol="0">
            <a:spAutoFit/>
          </a:bodyPr>
          <a:lstStyle/>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role of school-based teacher educators in Hungary</a:t>
            </a:r>
            <a:endParaRPr lang="hu-HU" sz="1200" dirty="0">
              <a:solidFill>
                <a:srgbClr val="7030A0"/>
              </a:solidFill>
              <a:latin typeface="Arial Nova Light" panose="020B0304020202020204" pitchFamily="34" charset="0"/>
            </a:endParaRPr>
          </a:p>
        </p:txBody>
      </p:sp>
      <p:sp>
        <p:nvSpPr>
          <p:cNvPr id="74" name="Szövegdoboz 73">
            <a:extLst>
              <a:ext uri="{FF2B5EF4-FFF2-40B4-BE49-F238E27FC236}">
                <a16:creationId xmlns:a16="http://schemas.microsoft.com/office/drawing/2014/main" id="{01F7EA3D-82D5-7200-3567-7834A1EA916D}"/>
              </a:ext>
            </a:extLst>
          </p:cNvPr>
          <p:cNvSpPr txBox="1"/>
          <p:nvPr/>
        </p:nvSpPr>
        <p:spPr>
          <a:xfrm>
            <a:off x="5436773" y="722315"/>
            <a:ext cx="2238556" cy="1015663"/>
          </a:xfrm>
          <a:prstGeom prst="rect">
            <a:avLst/>
          </a:prstGeom>
          <a:noFill/>
        </p:spPr>
        <p:txBody>
          <a:bodyPr wrap="square" rtlCol="0">
            <a:spAutoFit/>
          </a:bodyPr>
          <a:lstStyle/>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collaborative workshops</a:t>
            </a:r>
          </a:p>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interviews</a:t>
            </a:r>
          </a:p>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reflective diaries</a:t>
            </a:r>
          </a:p>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course development</a:t>
            </a:r>
          </a:p>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system model</a:t>
            </a:r>
            <a:endParaRPr lang="hu-HU" sz="1200" dirty="0">
              <a:solidFill>
                <a:srgbClr val="7030A0"/>
              </a:solidFill>
              <a:latin typeface="Arial Nova Light" panose="020B0304020202020204" pitchFamily="34" charset="0"/>
            </a:endParaRPr>
          </a:p>
        </p:txBody>
      </p:sp>
      <p:cxnSp>
        <p:nvCxnSpPr>
          <p:cNvPr id="78" name="Egyenes összekötő nyíllal 77">
            <a:extLst>
              <a:ext uri="{FF2B5EF4-FFF2-40B4-BE49-F238E27FC236}">
                <a16:creationId xmlns:a16="http://schemas.microsoft.com/office/drawing/2014/main" id="{8BF5F12C-81F1-BFEB-6A4A-1F8A3BD381DF}"/>
              </a:ext>
            </a:extLst>
          </p:cNvPr>
          <p:cNvCxnSpPr>
            <a:cxnSpLocks/>
          </p:cNvCxnSpPr>
          <p:nvPr/>
        </p:nvCxnSpPr>
        <p:spPr>
          <a:xfrm>
            <a:off x="945931" y="5592954"/>
            <a:ext cx="1030013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9" name="Ellipszis 78">
            <a:extLst>
              <a:ext uri="{FF2B5EF4-FFF2-40B4-BE49-F238E27FC236}">
                <a16:creationId xmlns:a16="http://schemas.microsoft.com/office/drawing/2014/main" id="{8B0371D9-A599-5408-F3E0-6E3FE0A14B40}"/>
              </a:ext>
            </a:extLst>
          </p:cNvPr>
          <p:cNvSpPr/>
          <p:nvPr/>
        </p:nvSpPr>
        <p:spPr>
          <a:xfrm>
            <a:off x="3650364" y="5412954"/>
            <a:ext cx="360000" cy="360000"/>
          </a:xfrm>
          <a:prstGeom prst="ellipse">
            <a:avLst/>
          </a:prstGeom>
          <a:solidFill>
            <a:srgbClr val="64A70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80" name="Ellipszis 79">
            <a:extLst>
              <a:ext uri="{FF2B5EF4-FFF2-40B4-BE49-F238E27FC236}">
                <a16:creationId xmlns:a16="http://schemas.microsoft.com/office/drawing/2014/main" id="{5A33E95E-86EE-7F01-E7F2-176B2F153F42}"/>
              </a:ext>
            </a:extLst>
          </p:cNvPr>
          <p:cNvSpPr/>
          <p:nvPr/>
        </p:nvSpPr>
        <p:spPr>
          <a:xfrm>
            <a:off x="6250454" y="5412954"/>
            <a:ext cx="360000" cy="360000"/>
          </a:xfrm>
          <a:prstGeom prst="ellipse">
            <a:avLst/>
          </a:prstGeom>
          <a:solidFill>
            <a:srgbClr val="64A70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81" name="Ellipszis 80">
            <a:extLst>
              <a:ext uri="{FF2B5EF4-FFF2-40B4-BE49-F238E27FC236}">
                <a16:creationId xmlns:a16="http://schemas.microsoft.com/office/drawing/2014/main" id="{9AB7B6CA-B589-EE5C-2F49-C9C9C2173D3F}"/>
              </a:ext>
            </a:extLst>
          </p:cNvPr>
          <p:cNvSpPr/>
          <p:nvPr/>
        </p:nvSpPr>
        <p:spPr>
          <a:xfrm>
            <a:off x="8704732" y="5412954"/>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cxnSp>
        <p:nvCxnSpPr>
          <p:cNvPr id="83" name="Egyenes összekötő nyíllal 82">
            <a:extLst>
              <a:ext uri="{FF2B5EF4-FFF2-40B4-BE49-F238E27FC236}">
                <a16:creationId xmlns:a16="http://schemas.microsoft.com/office/drawing/2014/main" id="{5CF64AA8-431F-E4CF-D89A-6F5B0417500E}"/>
              </a:ext>
            </a:extLst>
          </p:cNvPr>
          <p:cNvCxnSpPr>
            <a:cxnSpLocks/>
          </p:cNvCxnSpPr>
          <p:nvPr/>
        </p:nvCxnSpPr>
        <p:spPr>
          <a:xfrm>
            <a:off x="5098503" y="2228193"/>
            <a:ext cx="3046728" cy="0"/>
          </a:xfrm>
          <a:prstGeom prst="straightConnector1">
            <a:avLst/>
          </a:prstGeom>
          <a:ln>
            <a:solidFill>
              <a:srgbClr val="64A70B"/>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85" name="Egyenes összekötő nyíllal 84">
            <a:extLst>
              <a:ext uri="{FF2B5EF4-FFF2-40B4-BE49-F238E27FC236}">
                <a16:creationId xmlns:a16="http://schemas.microsoft.com/office/drawing/2014/main" id="{F75E777E-F5CD-84AA-032D-30D166AF3457}"/>
              </a:ext>
            </a:extLst>
          </p:cNvPr>
          <p:cNvCxnSpPr>
            <a:cxnSpLocks/>
          </p:cNvCxnSpPr>
          <p:nvPr/>
        </p:nvCxnSpPr>
        <p:spPr>
          <a:xfrm>
            <a:off x="5431473" y="614427"/>
            <a:ext cx="2789511" cy="0"/>
          </a:xfrm>
          <a:prstGeom prst="straightConnector1">
            <a:avLst/>
          </a:prstGeom>
          <a:ln>
            <a:solidFill>
              <a:srgbClr val="64A70B"/>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 name="Szövegdoboz 1">
            <a:extLst>
              <a:ext uri="{FF2B5EF4-FFF2-40B4-BE49-F238E27FC236}">
                <a16:creationId xmlns:a16="http://schemas.microsoft.com/office/drawing/2014/main" id="{C178AB97-250C-D6AB-E3C5-C3F9F60BDBED}"/>
              </a:ext>
            </a:extLst>
          </p:cNvPr>
          <p:cNvSpPr txBox="1"/>
          <p:nvPr/>
        </p:nvSpPr>
        <p:spPr>
          <a:xfrm>
            <a:off x="3015570" y="5768288"/>
            <a:ext cx="1443443" cy="369332"/>
          </a:xfrm>
          <a:prstGeom prst="rect">
            <a:avLst/>
          </a:prstGeom>
          <a:noFill/>
        </p:spPr>
        <p:txBody>
          <a:bodyPr wrap="square" rtlCol="0">
            <a:spAutoFit/>
          </a:bodyPr>
          <a:lstStyle/>
          <a:p>
            <a:pPr algn="r"/>
            <a:r>
              <a:rPr lang="en-GB" dirty="0">
                <a:latin typeface="Arial Nova Light" panose="020B0304020202020204" pitchFamily="34" charset="0"/>
              </a:rPr>
              <a:t>202</a:t>
            </a:r>
            <a:r>
              <a:rPr lang="hu-HU" dirty="0">
                <a:latin typeface="Arial Nova Light" panose="020B0304020202020204" pitchFamily="34" charset="0"/>
              </a:rPr>
              <a:t>4</a:t>
            </a:r>
            <a:r>
              <a:rPr lang="en-GB" dirty="0">
                <a:latin typeface="Arial Nova Light" panose="020B0304020202020204" pitchFamily="34" charset="0"/>
              </a:rPr>
              <a:t> August</a:t>
            </a:r>
            <a:endParaRPr lang="hu-HU" dirty="0">
              <a:latin typeface="Arial Nova Light" panose="020B0304020202020204" pitchFamily="34" charset="0"/>
            </a:endParaRPr>
          </a:p>
        </p:txBody>
      </p:sp>
    </p:spTree>
    <p:extLst>
      <p:ext uri="{BB962C8B-B14F-4D97-AF65-F5344CB8AC3E}">
        <p14:creationId xmlns:p14="http://schemas.microsoft.com/office/powerpoint/2010/main" val="3357988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E14DE-3117-9708-D947-5A697533B94B}"/>
            </a:ext>
          </a:extLst>
        </p:cNvPr>
        <p:cNvGrpSpPr/>
        <p:nvPr/>
      </p:nvGrpSpPr>
      <p:grpSpPr>
        <a:xfrm>
          <a:off x="0" y="0"/>
          <a:ext cx="0" cy="0"/>
          <a:chOff x="0" y="0"/>
          <a:chExt cx="0" cy="0"/>
        </a:xfrm>
      </p:grpSpPr>
      <p:sp>
        <p:nvSpPr>
          <p:cNvPr id="91" name="Cím 1">
            <a:extLst>
              <a:ext uri="{FF2B5EF4-FFF2-40B4-BE49-F238E27FC236}">
                <a16:creationId xmlns:a16="http://schemas.microsoft.com/office/drawing/2014/main" id="{B7500175-56E5-6239-229E-38420D06173F}"/>
              </a:ext>
            </a:extLst>
          </p:cNvPr>
          <p:cNvSpPr>
            <a:spLocks noGrp="1"/>
          </p:cNvSpPr>
          <p:nvPr>
            <p:ph type="title"/>
          </p:nvPr>
        </p:nvSpPr>
        <p:spPr>
          <a:xfrm>
            <a:off x="679322" y="446101"/>
            <a:ext cx="11093578" cy="1080131"/>
          </a:xfrm>
        </p:spPr>
        <p:txBody>
          <a:bodyPr anchor="ctr">
            <a:normAutofit/>
          </a:bodyPr>
          <a:lstStyle/>
          <a:p>
            <a:r>
              <a:rPr lang="en-GB" sz="3200" cap="all" dirty="0">
                <a:solidFill>
                  <a:schemeClr val="bg1"/>
                </a:solidFill>
                <a:highlight>
                  <a:srgbClr val="000000"/>
                </a:highlight>
                <a:latin typeface="Arial Nova" panose="020B0504020202020204" pitchFamily="34" charset="0"/>
              </a:rPr>
              <a:t>3.</a:t>
            </a:r>
            <a:r>
              <a:rPr lang="en-GB" sz="3200" cap="all" dirty="0">
                <a:highlight>
                  <a:srgbClr val="000000"/>
                </a:highlight>
                <a:latin typeface="Arial Nova" panose="020B0504020202020204" pitchFamily="34" charset="0"/>
              </a:rPr>
              <a:t> </a:t>
            </a:r>
            <a:r>
              <a:rPr lang="en-GB" sz="3200" u="sng" cap="all" dirty="0">
                <a:latin typeface="Arial Nova" panose="020B0504020202020204" pitchFamily="34" charset="0"/>
              </a:rPr>
              <a:t>Literature review</a:t>
            </a:r>
            <a:endParaRPr lang="hu-HU" sz="3200" u="sng" dirty="0"/>
          </a:p>
        </p:txBody>
      </p:sp>
      <p:sp>
        <p:nvSpPr>
          <p:cNvPr id="2" name="Rounded Rectangle 1">
            <a:extLst>
              <a:ext uri="{FF2B5EF4-FFF2-40B4-BE49-F238E27FC236}">
                <a16:creationId xmlns:a16="http://schemas.microsoft.com/office/drawing/2014/main" id="{2F0EEA04-B266-F90B-A4AF-E2F323FCDF59}"/>
              </a:ext>
            </a:extLst>
          </p:cNvPr>
          <p:cNvSpPr/>
          <p:nvPr/>
        </p:nvSpPr>
        <p:spPr>
          <a:xfrm>
            <a:off x="8658848" y="4159259"/>
            <a:ext cx="2525813" cy="1728765"/>
          </a:xfrm>
          <a:custGeom>
            <a:avLst/>
            <a:gdLst/>
            <a:ahLst/>
            <a:cxnLst/>
            <a:rect l="0" t="0" r="0" b="0"/>
            <a:pathLst>
              <a:path w="2525813" h="1728765">
                <a:moveTo>
                  <a:pt x="0" y="997760"/>
                </a:moveTo>
                <a:lnTo>
                  <a:pt x="0" y="731006"/>
                </a:lnTo>
                <a:cubicBezTo>
                  <a:pt x="0" y="776558"/>
                  <a:pt x="7198" y="821137"/>
                  <a:pt x="20972" y="864383"/>
                </a:cubicBezTo>
                <a:cubicBezTo>
                  <a:pt x="129275" y="1204417"/>
                  <a:pt x="644120" y="1462011"/>
                  <a:pt x="1262906" y="1462011"/>
                </a:cubicBezTo>
                <a:cubicBezTo>
                  <a:pt x="1881692" y="1462011"/>
                  <a:pt x="2396538" y="1204417"/>
                  <a:pt x="2504840" y="864383"/>
                </a:cubicBezTo>
                <a:cubicBezTo>
                  <a:pt x="2518614" y="821137"/>
                  <a:pt x="2525813" y="776558"/>
                  <a:pt x="2525813" y="731006"/>
                </a:cubicBezTo>
                <a:lnTo>
                  <a:pt x="2525813" y="997760"/>
                </a:lnTo>
                <a:cubicBezTo>
                  <a:pt x="2525813" y="1401483"/>
                  <a:pt x="1960390" y="1728765"/>
                  <a:pt x="1262906" y="1728765"/>
                </a:cubicBezTo>
                <a:cubicBezTo>
                  <a:pt x="565422" y="1728765"/>
                  <a:pt x="0" y="1401483"/>
                  <a:pt x="0" y="997760"/>
                </a:cubicBezTo>
                <a:close/>
                <a:moveTo>
                  <a:pt x="310693" y="456557"/>
                </a:moveTo>
                <a:cubicBezTo>
                  <a:pt x="352442" y="504995"/>
                  <a:pt x="404900" y="549801"/>
                  <a:pt x="466269" y="589934"/>
                </a:cubicBezTo>
                <a:cubicBezTo>
                  <a:pt x="348830" y="666737"/>
                  <a:pt x="264027" y="760646"/>
                  <a:pt x="224438" y="864385"/>
                </a:cubicBezTo>
                <a:cubicBezTo>
                  <a:pt x="208048" y="821438"/>
                  <a:pt x="199407" y="776807"/>
                  <a:pt x="199407" y="731008"/>
                </a:cubicBezTo>
                <a:cubicBezTo>
                  <a:pt x="199407" y="632389"/>
                  <a:pt x="239472" y="539187"/>
                  <a:pt x="310693" y="456557"/>
                </a:cubicBezTo>
                <a:close/>
                <a:moveTo>
                  <a:pt x="1913977" y="244227"/>
                </a:moveTo>
                <a:cubicBezTo>
                  <a:pt x="1804914" y="316507"/>
                  <a:pt x="1660508" y="370460"/>
                  <a:pt x="1496361" y="397058"/>
                </a:cubicBezTo>
                <a:cubicBezTo>
                  <a:pt x="1421235" y="387318"/>
                  <a:pt x="1343107" y="382180"/>
                  <a:pt x="1262906" y="382180"/>
                </a:cubicBezTo>
                <a:cubicBezTo>
                  <a:pt x="1182708" y="382180"/>
                  <a:pt x="1104584" y="387318"/>
                  <a:pt x="1029462" y="397057"/>
                </a:cubicBezTo>
                <a:cubicBezTo>
                  <a:pt x="865312" y="370457"/>
                  <a:pt x="720907" y="316503"/>
                  <a:pt x="611845" y="244222"/>
                </a:cubicBezTo>
                <a:cubicBezTo>
                  <a:pt x="791757" y="163484"/>
                  <a:pt x="1017635" y="115425"/>
                  <a:pt x="1262906" y="115425"/>
                </a:cubicBezTo>
                <a:cubicBezTo>
                  <a:pt x="1508182" y="115425"/>
                  <a:pt x="1734064" y="163487"/>
                  <a:pt x="1913977" y="244227"/>
                </a:cubicBezTo>
                <a:close/>
                <a:moveTo>
                  <a:pt x="2059543" y="589934"/>
                </a:moveTo>
                <a:cubicBezTo>
                  <a:pt x="2120912" y="549801"/>
                  <a:pt x="2173370" y="504995"/>
                  <a:pt x="2215119" y="456557"/>
                </a:cubicBezTo>
                <a:cubicBezTo>
                  <a:pt x="2286340" y="539187"/>
                  <a:pt x="2326405" y="632389"/>
                  <a:pt x="2326405" y="731008"/>
                </a:cubicBezTo>
                <a:cubicBezTo>
                  <a:pt x="2326405" y="776807"/>
                  <a:pt x="2317764" y="821438"/>
                  <a:pt x="2301374" y="864385"/>
                </a:cubicBezTo>
                <a:cubicBezTo>
                  <a:pt x="2261785" y="760646"/>
                  <a:pt x="2176982" y="666737"/>
                  <a:pt x="2059543" y="589934"/>
                </a:cubicBezTo>
                <a:close/>
                <a:moveTo>
                  <a:pt x="2301374" y="864385"/>
                </a:moveTo>
                <a:cubicBezTo>
                  <a:pt x="2196101" y="1140238"/>
                  <a:pt x="1771136" y="1346590"/>
                  <a:pt x="1262906" y="1346590"/>
                </a:cubicBezTo>
                <a:cubicBezTo>
                  <a:pt x="754676" y="1346590"/>
                  <a:pt x="329711" y="1140238"/>
                  <a:pt x="224438" y="864385"/>
                </a:cubicBezTo>
                <a:moveTo>
                  <a:pt x="0" y="731004"/>
                </a:moveTo>
                <a:cubicBezTo>
                  <a:pt x="0" y="576455"/>
                  <a:pt x="82858" y="433107"/>
                  <a:pt x="224267" y="315034"/>
                </a:cubicBezTo>
                <a:cubicBezTo>
                  <a:pt x="243163" y="364726"/>
                  <a:pt x="272432" y="412166"/>
                  <a:pt x="310693" y="456556"/>
                </a:cubicBezTo>
                <a:cubicBezTo>
                  <a:pt x="239472" y="539185"/>
                  <a:pt x="199407" y="632388"/>
                  <a:pt x="199407" y="731006"/>
                </a:cubicBezTo>
                <a:cubicBezTo>
                  <a:pt x="199407" y="776805"/>
                  <a:pt x="208048" y="821436"/>
                  <a:pt x="224438" y="864384"/>
                </a:cubicBezTo>
                <a:cubicBezTo>
                  <a:pt x="329711" y="1140237"/>
                  <a:pt x="754676" y="1346588"/>
                  <a:pt x="1262906" y="1346588"/>
                </a:cubicBezTo>
                <a:cubicBezTo>
                  <a:pt x="1771136" y="1346588"/>
                  <a:pt x="2196101" y="1140237"/>
                  <a:pt x="2301374" y="864384"/>
                </a:cubicBezTo>
                <a:cubicBezTo>
                  <a:pt x="2317764" y="821436"/>
                  <a:pt x="2326405" y="776805"/>
                  <a:pt x="2326405" y="731006"/>
                </a:cubicBezTo>
                <a:cubicBezTo>
                  <a:pt x="2326405" y="632388"/>
                  <a:pt x="2286340" y="539185"/>
                  <a:pt x="2215119" y="456556"/>
                </a:cubicBezTo>
                <a:cubicBezTo>
                  <a:pt x="2253380" y="412166"/>
                  <a:pt x="2282649" y="364726"/>
                  <a:pt x="2301545" y="315034"/>
                </a:cubicBezTo>
                <a:cubicBezTo>
                  <a:pt x="2442953" y="433107"/>
                  <a:pt x="2525813" y="576455"/>
                  <a:pt x="2525813" y="731004"/>
                </a:cubicBezTo>
                <a:cubicBezTo>
                  <a:pt x="2525813" y="776557"/>
                  <a:pt x="2518614" y="821136"/>
                  <a:pt x="2504840" y="864381"/>
                </a:cubicBezTo>
                <a:cubicBezTo>
                  <a:pt x="2396538" y="1204416"/>
                  <a:pt x="1881692" y="1462010"/>
                  <a:pt x="1262906" y="1462010"/>
                </a:cubicBezTo>
                <a:cubicBezTo>
                  <a:pt x="644120" y="1462010"/>
                  <a:pt x="129275" y="1204416"/>
                  <a:pt x="20972" y="864381"/>
                </a:cubicBezTo>
                <a:cubicBezTo>
                  <a:pt x="7198" y="821136"/>
                  <a:pt x="0" y="776557"/>
                  <a:pt x="0" y="731004"/>
                </a:cubicBezTo>
                <a:close/>
                <a:moveTo>
                  <a:pt x="2027146" y="148990"/>
                </a:moveTo>
                <a:cubicBezTo>
                  <a:pt x="1995780" y="183295"/>
                  <a:pt x="1957721" y="215234"/>
                  <a:pt x="1913977" y="244225"/>
                </a:cubicBezTo>
                <a:cubicBezTo>
                  <a:pt x="1734064" y="163485"/>
                  <a:pt x="1508182" y="115424"/>
                  <a:pt x="1262906" y="115424"/>
                </a:cubicBezTo>
                <a:cubicBezTo>
                  <a:pt x="1017635" y="115424"/>
                  <a:pt x="791757" y="163483"/>
                  <a:pt x="611845" y="244221"/>
                </a:cubicBezTo>
                <a:cubicBezTo>
                  <a:pt x="568102" y="215229"/>
                  <a:pt x="530044" y="183290"/>
                  <a:pt x="498678" y="148985"/>
                </a:cubicBezTo>
                <a:cubicBezTo>
                  <a:pt x="710850" y="55501"/>
                  <a:pt x="975680" y="0"/>
                  <a:pt x="1262906" y="0"/>
                </a:cubicBezTo>
                <a:cubicBezTo>
                  <a:pt x="1550138" y="0"/>
                  <a:pt x="1814972" y="55502"/>
                  <a:pt x="2027146" y="148990"/>
                </a:cubicBezTo>
                <a:close/>
                <a:moveTo>
                  <a:pt x="2215119" y="456556"/>
                </a:moveTo>
                <a:cubicBezTo>
                  <a:pt x="2173370" y="504994"/>
                  <a:pt x="2120912" y="549800"/>
                  <a:pt x="2059543" y="589933"/>
                </a:cubicBezTo>
              </a:path>
            </a:pathLst>
          </a:custGeom>
          <a:noFill/>
          <a:ln w="5895">
            <a:solidFill>
              <a:srgbClr val="484848"/>
            </a:solidFill>
          </a:ln>
        </p:spPr>
        <p:txBody>
          <a:bodyPr rtlCol="0" anchor="ctr"/>
          <a:lstStyle/>
          <a:p>
            <a:pPr algn="ctr"/>
            <a:endParaRPr/>
          </a:p>
        </p:txBody>
      </p:sp>
      <p:sp>
        <p:nvSpPr>
          <p:cNvPr id="3" name="Rounded Rectangle 2">
            <a:extLst>
              <a:ext uri="{FF2B5EF4-FFF2-40B4-BE49-F238E27FC236}">
                <a16:creationId xmlns:a16="http://schemas.microsoft.com/office/drawing/2014/main" id="{8B2C4E57-F594-06B5-2B33-4A9969E0A8F3}"/>
              </a:ext>
            </a:extLst>
          </p:cNvPr>
          <p:cNvSpPr/>
          <p:nvPr/>
        </p:nvSpPr>
        <p:spPr>
          <a:xfrm>
            <a:off x="8858283" y="3459027"/>
            <a:ext cx="2126998" cy="1497920"/>
          </a:xfrm>
          <a:custGeom>
            <a:avLst/>
            <a:gdLst/>
            <a:ahLst/>
            <a:cxnLst/>
            <a:rect l="0" t="0" r="0" b="0"/>
            <a:pathLst>
              <a:path w="2126998" h="1497920">
                <a:moveTo>
                  <a:pt x="0" y="882337"/>
                </a:moveTo>
                <a:lnTo>
                  <a:pt x="0" y="615583"/>
                </a:lnTo>
                <a:cubicBezTo>
                  <a:pt x="0" y="661383"/>
                  <a:pt x="8641" y="706014"/>
                  <a:pt x="25030" y="748960"/>
                </a:cubicBezTo>
                <a:cubicBezTo>
                  <a:pt x="130303" y="1024814"/>
                  <a:pt x="555269" y="1231165"/>
                  <a:pt x="1063498" y="1231165"/>
                </a:cubicBezTo>
                <a:cubicBezTo>
                  <a:pt x="1571728" y="1231165"/>
                  <a:pt x="1996693" y="1024814"/>
                  <a:pt x="2101967" y="748960"/>
                </a:cubicBezTo>
                <a:cubicBezTo>
                  <a:pt x="2118357" y="706014"/>
                  <a:pt x="2126998" y="661383"/>
                  <a:pt x="2126998" y="615583"/>
                </a:cubicBezTo>
                <a:lnTo>
                  <a:pt x="2126998" y="882337"/>
                </a:lnTo>
                <a:cubicBezTo>
                  <a:pt x="2126998" y="1222315"/>
                  <a:pt x="1650852" y="1497920"/>
                  <a:pt x="1063498" y="1497920"/>
                </a:cubicBezTo>
                <a:cubicBezTo>
                  <a:pt x="476144" y="1497920"/>
                  <a:pt x="0" y="1222315"/>
                  <a:pt x="0" y="882337"/>
                </a:cubicBezTo>
                <a:close/>
                <a:moveTo>
                  <a:pt x="1357450" y="145109"/>
                </a:moveTo>
                <a:cubicBezTo>
                  <a:pt x="1268825" y="170443"/>
                  <a:pt x="1169038" y="184678"/>
                  <a:pt x="1063507" y="184678"/>
                </a:cubicBezTo>
                <a:cubicBezTo>
                  <a:pt x="957976" y="184678"/>
                  <a:pt x="858189" y="170443"/>
                  <a:pt x="769564" y="145109"/>
                </a:cubicBezTo>
                <a:cubicBezTo>
                  <a:pt x="861320" y="125898"/>
                  <a:pt x="960301" y="115425"/>
                  <a:pt x="1063507" y="115425"/>
                </a:cubicBezTo>
                <a:cubicBezTo>
                  <a:pt x="1166714" y="115425"/>
                  <a:pt x="1265695" y="125898"/>
                  <a:pt x="1357450" y="145109"/>
                </a:cubicBezTo>
                <a:close/>
                <a:moveTo>
                  <a:pt x="1563868" y="474517"/>
                </a:moveTo>
                <a:cubicBezTo>
                  <a:pt x="1651435" y="438456"/>
                  <a:pt x="1726891" y="393182"/>
                  <a:pt x="1786016" y="341140"/>
                </a:cubicBezTo>
                <a:cubicBezTo>
                  <a:pt x="1875528" y="419931"/>
                  <a:pt x="1927607" y="514240"/>
                  <a:pt x="1927607" y="615590"/>
                </a:cubicBezTo>
                <a:cubicBezTo>
                  <a:pt x="1927607" y="661779"/>
                  <a:pt x="1916790" y="706505"/>
                  <a:pt x="1896543" y="748967"/>
                </a:cubicBezTo>
                <a:cubicBezTo>
                  <a:pt x="1843019" y="636716"/>
                  <a:pt x="1723591" y="540291"/>
                  <a:pt x="1563868" y="474517"/>
                </a:cubicBezTo>
                <a:close/>
                <a:moveTo>
                  <a:pt x="340998" y="341139"/>
                </a:moveTo>
                <a:cubicBezTo>
                  <a:pt x="400122" y="393182"/>
                  <a:pt x="475579" y="438456"/>
                  <a:pt x="563147" y="474517"/>
                </a:cubicBezTo>
                <a:cubicBezTo>
                  <a:pt x="403424" y="540290"/>
                  <a:pt x="283995" y="636716"/>
                  <a:pt x="230470" y="748967"/>
                </a:cubicBezTo>
                <a:cubicBezTo>
                  <a:pt x="210224" y="706505"/>
                  <a:pt x="199407" y="661779"/>
                  <a:pt x="199407" y="615590"/>
                </a:cubicBezTo>
                <a:cubicBezTo>
                  <a:pt x="199407" y="514240"/>
                  <a:pt x="251486" y="419931"/>
                  <a:pt x="340998" y="341139"/>
                </a:cubicBezTo>
                <a:close/>
                <a:moveTo>
                  <a:pt x="583545" y="66103"/>
                </a:moveTo>
                <a:cubicBezTo>
                  <a:pt x="727734" y="23823"/>
                  <a:pt x="890809" y="0"/>
                  <a:pt x="1063498" y="0"/>
                </a:cubicBezTo>
                <a:cubicBezTo>
                  <a:pt x="1236192" y="0"/>
                  <a:pt x="1399272" y="23825"/>
                  <a:pt x="1543463" y="66107"/>
                </a:cubicBezTo>
                <a:cubicBezTo>
                  <a:pt x="1490151" y="98306"/>
                  <a:pt x="1427265" y="125150"/>
                  <a:pt x="1357450" y="145107"/>
                </a:cubicBezTo>
                <a:cubicBezTo>
                  <a:pt x="1265695" y="125897"/>
                  <a:pt x="1166714" y="115424"/>
                  <a:pt x="1063507" y="115424"/>
                </a:cubicBezTo>
                <a:cubicBezTo>
                  <a:pt x="960301" y="115424"/>
                  <a:pt x="861320" y="125897"/>
                  <a:pt x="769564" y="145107"/>
                </a:cubicBezTo>
                <a:cubicBezTo>
                  <a:pt x="699748" y="125149"/>
                  <a:pt x="636858" y="98304"/>
                  <a:pt x="583545" y="66103"/>
                </a:cubicBezTo>
                <a:close/>
                <a:moveTo>
                  <a:pt x="0" y="615582"/>
                </a:moveTo>
                <a:cubicBezTo>
                  <a:pt x="0" y="466802"/>
                  <a:pt x="91185" y="330350"/>
                  <a:pt x="242972" y="223929"/>
                </a:cubicBezTo>
                <a:cubicBezTo>
                  <a:pt x="266858" y="265711"/>
                  <a:pt x="300002" y="305052"/>
                  <a:pt x="340998" y="341138"/>
                </a:cubicBezTo>
                <a:cubicBezTo>
                  <a:pt x="251486" y="419930"/>
                  <a:pt x="199407" y="514239"/>
                  <a:pt x="199407" y="615588"/>
                </a:cubicBezTo>
                <a:cubicBezTo>
                  <a:pt x="199407" y="661778"/>
                  <a:pt x="210224" y="706504"/>
                  <a:pt x="230470" y="748965"/>
                </a:cubicBezTo>
                <a:cubicBezTo>
                  <a:pt x="331310" y="960448"/>
                  <a:pt x="666075" y="1115753"/>
                  <a:pt x="1063507" y="1115753"/>
                </a:cubicBezTo>
                <a:cubicBezTo>
                  <a:pt x="1460939" y="1115753"/>
                  <a:pt x="1795703" y="960448"/>
                  <a:pt x="1896543" y="748965"/>
                </a:cubicBezTo>
                <a:cubicBezTo>
                  <a:pt x="1916790" y="706504"/>
                  <a:pt x="1927607" y="661778"/>
                  <a:pt x="1927607" y="615588"/>
                </a:cubicBezTo>
                <a:cubicBezTo>
                  <a:pt x="1927607" y="514239"/>
                  <a:pt x="1875528" y="419930"/>
                  <a:pt x="1786016" y="341138"/>
                </a:cubicBezTo>
                <a:cubicBezTo>
                  <a:pt x="1827009" y="305054"/>
                  <a:pt x="1860152" y="265716"/>
                  <a:pt x="1884037" y="223937"/>
                </a:cubicBezTo>
                <a:cubicBezTo>
                  <a:pt x="2035816" y="330358"/>
                  <a:pt x="2126998" y="466806"/>
                  <a:pt x="2126998" y="615582"/>
                </a:cubicBezTo>
                <a:cubicBezTo>
                  <a:pt x="2126998" y="661381"/>
                  <a:pt x="2118357" y="706013"/>
                  <a:pt x="2101967" y="748959"/>
                </a:cubicBezTo>
                <a:cubicBezTo>
                  <a:pt x="1996693" y="1024812"/>
                  <a:pt x="1571728" y="1231164"/>
                  <a:pt x="1063498" y="1231164"/>
                </a:cubicBezTo>
                <a:cubicBezTo>
                  <a:pt x="555269" y="1231164"/>
                  <a:pt x="130303" y="1024812"/>
                  <a:pt x="25030" y="748959"/>
                </a:cubicBezTo>
                <a:cubicBezTo>
                  <a:pt x="8641" y="706013"/>
                  <a:pt x="0" y="661381"/>
                  <a:pt x="0" y="615582"/>
                </a:cubicBezTo>
                <a:close/>
              </a:path>
            </a:pathLst>
          </a:custGeom>
          <a:noFill/>
          <a:ln w="5895">
            <a:solidFill>
              <a:srgbClr val="484848"/>
            </a:solidFill>
          </a:ln>
        </p:spPr>
        <p:txBody>
          <a:bodyPr rtlCol="0" anchor="ctr"/>
          <a:lstStyle/>
          <a:p>
            <a:pPr algn="ctr"/>
            <a:endParaRPr/>
          </a:p>
        </p:txBody>
      </p:sp>
      <p:sp>
        <p:nvSpPr>
          <p:cNvPr id="46" name="Rounded Rectangle 3">
            <a:extLst>
              <a:ext uri="{FF2B5EF4-FFF2-40B4-BE49-F238E27FC236}">
                <a16:creationId xmlns:a16="http://schemas.microsoft.com/office/drawing/2014/main" id="{C64B10CD-0ECF-BDC7-61B3-4E9A6F0816FD}"/>
              </a:ext>
            </a:extLst>
          </p:cNvPr>
          <p:cNvSpPr/>
          <p:nvPr/>
        </p:nvSpPr>
        <p:spPr>
          <a:xfrm>
            <a:off x="9057686" y="2891527"/>
            <a:ext cx="1728199" cy="1134359"/>
          </a:xfrm>
          <a:custGeom>
            <a:avLst/>
            <a:gdLst/>
            <a:ahLst/>
            <a:cxnLst/>
            <a:rect l="0" t="0" r="0" b="0"/>
            <a:pathLst>
              <a:path w="1728199" h="1134359">
                <a:moveTo>
                  <a:pt x="0" y="634194"/>
                </a:moveTo>
                <a:lnTo>
                  <a:pt x="0" y="367440"/>
                </a:lnTo>
                <a:cubicBezTo>
                  <a:pt x="0" y="413629"/>
                  <a:pt x="10816" y="458355"/>
                  <a:pt x="31063" y="500817"/>
                </a:cubicBezTo>
                <a:cubicBezTo>
                  <a:pt x="131903" y="712299"/>
                  <a:pt x="466667" y="867604"/>
                  <a:pt x="864099" y="867604"/>
                </a:cubicBezTo>
                <a:cubicBezTo>
                  <a:pt x="1261531" y="867604"/>
                  <a:pt x="1596296" y="712299"/>
                  <a:pt x="1697136" y="500817"/>
                </a:cubicBezTo>
                <a:cubicBezTo>
                  <a:pt x="1717383" y="458355"/>
                  <a:pt x="1728199" y="413629"/>
                  <a:pt x="1728199" y="367440"/>
                </a:cubicBezTo>
                <a:lnTo>
                  <a:pt x="1728199" y="634194"/>
                </a:lnTo>
                <a:cubicBezTo>
                  <a:pt x="1728199" y="910427"/>
                  <a:pt x="1341329" y="1134359"/>
                  <a:pt x="864099" y="1134359"/>
                </a:cubicBezTo>
                <a:cubicBezTo>
                  <a:pt x="386870" y="1134359"/>
                  <a:pt x="0" y="910427"/>
                  <a:pt x="0" y="634194"/>
                </a:cubicBezTo>
                <a:close/>
                <a:moveTo>
                  <a:pt x="864099" y="249454"/>
                </a:moveTo>
                <a:cubicBezTo>
                  <a:pt x="578011" y="249454"/>
                  <a:pt x="334137" y="354072"/>
                  <a:pt x="240433" y="500819"/>
                </a:cubicBezTo>
                <a:cubicBezTo>
                  <a:pt x="213900" y="459265"/>
                  <a:pt x="199407" y="414332"/>
                  <a:pt x="199407" y="367442"/>
                </a:cubicBezTo>
                <a:cubicBezTo>
                  <a:pt x="199407" y="259973"/>
                  <a:pt x="275530" y="162797"/>
                  <a:pt x="398268" y="92991"/>
                </a:cubicBezTo>
                <a:cubicBezTo>
                  <a:pt x="518209" y="161206"/>
                  <a:pt x="682665" y="203283"/>
                  <a:pt x="864099" y="203283"/>
                </a:cubicBezTo>
                <a:cubicBezTo>
                  <a:pt x="1045534" y="203283"/>
                  <a:pt x="1209990" y="161206"/>
                  <a:pt x="1329931" y="92991"/>
                </a:cubicBezTo>
                <a:cubicBezTo>
                  <a:pt x="1452669" y="162797"/>
                  <a:pt x="1528792" y="259973"/>
                  <a:pt x="1528792" y="367442"/>
                </a:cubicBezTo>
                <a:cubicBezTo>
                  <a:pt x="1528792" y="414332"/>
                  <a:pt x="1514299" y="459265"/>
                  <a:pt x="1487765" y="500819"/>
                </a:cubicBezTo>
                <a:cubicBezTo>
                  <a:pt x="1394062" y="354072"/>
                  <a:pt x="1150188" y="249454"/>
                  <a:pt x="864099" y="249454"/>
                </a:cubicBezTo>
                <a:close/>
                <a:moveTo>
                  <a:pt x="864099" y="867602"/>
                </a:moveTo>
                <a:cubicBezTo>
                  <a:pt x="466667" y="867602"/>
                  <a:pt x="131903" y="712297"/>
                  <a:pt x="31063" y="500815"/>
                </a:cubicBezTo>
                <a:cubicBezTo>
                  <a:pt x="10816" y="458353"/>
                  <a:pt x="0" y="413626"/>
                  <a:pt x="0" y="367437"/>
                </a:cubicBezTo>
                <a:cubicBezTo>
                  <a:pt x="0" y="222175"/>
                  <a:pt x="106984" y="91376"/>
                  <a:pt x="277833" y="0"/>
                </a:cubicBezTo>
                <a:cubicBezTo>
                  <a:pt x="309748" y="34474"/>
                  <a:pt x="350474" y="65807"/>
                  <a:pt x="398268" y="92989"/>
                </a:cubicBezTo>
                <a:cubicBezTo>
                  <a:pt x="275530" y="162794"/>
                  <a:pt x="199407" y="259971"/>
                  <a:pt x="199407" y="367439"/>
                </a:cubicBezTo>
                <a:cubicBezTo>
                  <a:pt x="199407" y="414331"/>
                  <a:pt x="213900" y="459262"/>
                  <a:pt x="240433" y="500816"/>
                </a:cubicBezTo>
                <a:cubicBezTo>
                  <a:pt x="334137" y="647563"/>
                  <a:pt x="578011" y="752181"/>
                  <a:pt x="864099" y="752181"/>
                </a:cubicBezTo>
                <a:cubicBezTo>
                  <a:pt x="1150188" y="752181"/>
                  <a:pt x="1394062" y="647563"/>
                  <a:pt x="1487765" y="500816"/>
                </a:cubicBezTo>
                <a:cubicBezTo>
                  <a:pt x="1514299" y="459262"/>
                  <a:pt x="1528792" y="414331"/>
                  <a:pt x="1528792" y="367439"/>
                </a:cubicBezTo>
                <a:cubicBezTo>
                  <a:pt x="1528792" y="259971"/>
                  <a:pt x="1452669" y="162794"/>
                  <a:pt x="1329931" y="92989"/>
                </a:cubicBezTo>
                <a:cubicBezTo>
                  <a:pt x="1377725" y="65807"/>
                  <a:pt x="1418451" y="34474"/>
                  <a:pt x="1450366" y="0"/>
                </a:cubicBezTo>
                <a:cubicBezTo>
                  <a:pt x="1621215" y="91376"/>
                  <a:pt x="1728199" y="222175"/>
                  <a:pt x="1728199" y="367437"/>
                </a:cubicBezTo>
                <a:cubicBezTo>
                  <a:pt x="1728199" y="413626"/>
                  <a:pt x="1717383" y="458353"/>
                  <a:pt x="1697136" y="500815"/>
                </a:cubicBezTo>
                <a:cubicBezTo>
                  <a:pt x="1596296" y="712297"/>
                  <a:pt x="1261531" y="867602"/>
                  <a:pt x="864099" y="867602"/>
                </a:cubicBezTo>
                <a:close/>
              </a:path>
            </a:pathLst>
          </a:custGeom>
          <a:noFill/>
          <a:ln w="5895">
            <a:solidFill>
              <a:srgbClr val="484848"/>
            </a:solidFill>
          </a:ln>
        </p:spPr>
        <p:txBody>
          <a:bodyPr rtlCol="0" anchor="ctr"/>
          <a:lstStyle/>
          <a:p>
            <a:pPr algn="ctr"/>
            <a:endParaRPr/>
          </a:p>
        </p:txBody>
      </p:sp>
      <p:sp>
        <p:nvSpPr>
          <p:cNvPr id="47" name="Rounded Rectangle 4">
            <a:extLst>
              <a:ext uri="{FF2B5EF4-FFF2-40B4-BE49-F238E27FC236}">
                <a16:creationId xmlns:a16="http://schemas.microsoft.com/office/drawing/2014/main" id="{828165EF-D1C3-D56B-BF10-132B655DFE12}"/>
              </a:ext>
            </a:extLst>
          </p:cNvPr>
          <p:cNvSpPr/>
          <p:nvPr/>
        </p:nvSpPr>
        <p:spPr>
          <a:xfrm>
            <a:off x="9257059" y="2100039"/>
            <a:ext cx="1329384" cy="994765"/>
          </a:xfrm>
          <a:custGeom>
            <a:avLst/>
            <a:gdLst/>
            <a:ahLst/>
            <a:cxnLst/>
            <a:rect l="0" t="0" r="0" b="0"/>
            <a:pathLst>
              <a:path w="1329384" h="994765">
                <a:moveTo>
                  <a:pt x="0" y="610023"/>
                </a:moveTo>
                <a:lnTo>
                  <a:pt x="0" y="343269"/>
                </a:lnTo>
                <a:cubicBezTo>
                  <a:pt x="0" y="390159"/>
                  <a:pt x="14492" y="435092"/>
                  <a:pt x="41025" y="476646"/>
                </a:cubicBezTo>
                <a:cubicBezTo>
                  <a:pt x="134729" y="623392"/>
                  <a:pt x="378603" y="728011"/>
                  <a:pt x="664692" y="728011"/>
                </a:cubicBezTo>
                <a:cubicBezTo>
                  <a:pt x="950781" y="728011"/>
                  <a:pt x="1194654" y="623392"/>
                  <a:pt x="1288358" y="476646"/>
                </a:cubicBezTo>
                <a:cubicBezTo>
                  <a:pt x="1314891" y="435092"/>
                  <a:pt x="1329384" y="390159"/>
                  <a:pt x="1329384" y="343269"/>
                </a:cubicBezTo>
                <a:lnTo>
                  <a:pt x="1329384" y="610023"/>
                </a:lnTo>
                <a:cubicBezTo>
                  <a:pt x="1329384" y="822510"/>
                  <a:pt x="1031791" y="994765"/>
                  <a:pt x="664692" y="994765"/>
                </a:cubicBezTo>
                <a:cubicBezTo>
                  <a:pt x="297592" y="994765"/>
                  <a:pt x="0" y="822510"/>
                  <a:pt x="0" y="610023"/>
                </a:cubicBezTo>
                <a:close/>
                <a:moveTo>
                  <a:pt x="1129976" y="343270"/>
                </a:moveTo>
                <a:cubicBezTo>
                  <a:pt x="1129976" y="391796"/>
                  <a:pt x="1107804" y="437325"/>
                  <a:pt x="1069003" y="476648"/>
                </a:cubicBezTo>
                <a:cubicBezTo>
                  <a:pt x="988873" y="395441"/>
                  <a:pt x="837825" y="340705"/>
                  <a:pt x="664692" y="340705"/>
                </a:cubicBezTo>
                <a:cubicBezTo>
                  <a:pt x="491558" y="340705"/>
                  <a:pt x="340510" y="395441"/>
                  <a:pt x="260380" y="476648"/>
                </a:cubicBezTo>
                <a:cubicBezTo>
                  <a:pt x="221579" y="437325"/>
                  <a:pt x="199407" y="391796"/>
                  <a:pt x="199407" y="343270"/>
                </a:cubicBezTo>
                <a:cubicBezTo>
                  <a:pt x="199407" y="194529"/>
                  <a:pt x="407722" y="73951"/>
                  <a:pt x="664692" y="73951"/>
                </a:cubicBezTo>
                <a:cubicBezTo>
                  <a:pt x="921662" y="73951"/>
                  <a:pt x="1129976" y="194529"/>
                  <a:pt x="1129976" y="343270"/>
                </a:cubicBezTo>
                <a:close/>
                <a:moveTo>
                  <a:pt x="664692" y="728014"/>
                </a:moveTo>
                <a:cubicBezTo>
                  <a:pt x="378603" y="728014"/>
                  <a:pt x="134729" y="623397"/>
                  <a:pt x="41025" y="476649"/>
                </a:cubicBezTo>
                <a:cubicBezTo>
                  <a:pt x="14492" y="435095"/>
                  <a:pt x="0" y="390164"/>
                  <a:pt x="0" y="343272"/>
                </a:cubicBezTo>
                <a:cubicBezTo>
                  <a:pt x="0" y="193380"/>
                  <a:pt x="148086" y="63508"/>
                  <a:pt x="364194" y="0"/>
                </a:cubicBezTo>
                <a:cubicBezTo>
                  <a:pt x="445263" y="39733"/>
                  <a:pt x="550143" y="63693"/>
                  <a:pt x="664692" y="63693"/>
                </a:cubicBezTo>
                <a:cubicBezTo>
                  <a:pt x="779240" y="63693"/>
                  <a:pt x="884120" y="39733"/>
                  <a:pt x="965190" y="0"/>
                </a:cubicBezTo>
                <a:cubicBezTo>
                  <a:pt x="1181298" y="63508"/>
                  <a:pt x="1329384" y="193380"/>
                  <a:pt x="1329384" y="343272"/>
                </a:cubicBezTo>
                <a:cubicBezTo>
                  <a:pt x="1329384" y="390164"/>
                  <a:pt x="1314891" y="435095"/>
                  <a:pt x="1288358" y="476649"/>
                </a:cubicBezTo>
                <a:cubicBezTo>
                  <a:pt x="1194654" y="623397"/>
                  <a:pt x="950781" y="728014"/>
                  <a:pt x="664692" y="728014"/>
                </a:cubicBezTo>
                <a:close/>
                <a:moveTo>
                  <a:pt x="260380" y="476651"/>
                </a:moveTo>
                <a:cubicBezTo>
                  <a:pt x="340510" y="557857"/>
                  <a:pt x="491558" y="612594"/>
                  <a:pt x="664692" y="612594"/>
                </a:cubicBezTo>
                <a:cubicBezTo>
                  <a:pt x="837825" y="612594"/>
                  <a:pt x="988873" y="557857"/>
                  <a:pt x="1069003" y="476651"/>
                </a:cubicBezTo>
                <a:cubicBezTo>
                  <a:pt x="1107804" y="437329"/>
                  <a:pt x="1129976" y="391800"/>
                  <a:pt x="1129976" y="343274"/>
                </a:cubicBezTo>
                <a:cubicBezTo>
                  <a:pt x="1129976" y="194533"/>
                  <a:pt x="921662" y="73954"/>
                  <a:pt x="664692" y="73954"/>
                </a:cubicBezTo>
                <a:cubicBezTo>
                  <a:pt x="407722" y="73954"/>
                  <a:pt x="199407" y="194533"/>
                  <a:pt x="199407" y="343274"/>
                </a:cubicBezTo>
                <a:cubicBezTo>
                  <a:pt x="199407" y="391800"/>
                  <a:pt x="221579" y="437329"/>
                  <a:pt x="260380" y="476651"/>
                </a:cubicBezTo>
                <a:close/>
              </a:path>
            </a:pathLst>
          </a:custGeom>
          <a:noFill/>
          <a:ln w="5895">
            <a:solidFill>
              <a:srgbClr val="484848"/>
            </a:solidFill>
          </a:ln>
        </p:spPr>
        <p:txBody>
          <a:bodyPr rtlCol="0" anchor="ctr"/>
          <a:lstStyle/>
          <a:p>
            <a:pPr algn="ctr"/>
            <a:endParaRPr/>
          </a:p>
        </p:txBody>
      </p:sp>
      <p:sp>
        <p:nvSpPr>
          <p:cNvPr id="48" name="Rounded Rectangle 5">
            <a:extLst>
              <a:ext uri="{FF2B5EF4-FFF2-40B4-BE49-F238E27FC236}">
                <a16:creationId xmlns:a16="http://schemas.microsoft.com/office/drawing/2014/main" id="{CF68BE86-520B-D297-BA2D-7BF020585023}"/>
              </a:ext>
            </a:extLst>
          </p:cNvPr>
          <p:cNvSpPr/>
          <p:nvPr/>
        </p:nvSpPr>
        <p:spPr>
          <a:xfrm>
            <a:off x="9456463" y="1358333"/>
            <a:ext cx="930568" cy="805395"/>
          </a:xfrm>
          <a:custGeom>
            <a:avLst/>
            <a:gdLst/>
            <a:ahLst/>
            <a:cxnLst/>
            <a:rect l="0" t="0" r="0" b="0"/>
            <a:pathLst>
              <a:path w="930568" h="805395">
                <a:moveTo>
                  <a:pt x="0" y="536075"/>
                </a:moveTo>
                <a:lnTo>
                  <a:pt x="0" y="269320"/>
                </a:lnTo>
                <a:cubicBezTo>
                  <a:pt x="0" y="317846"/>
                  <a:pt x="22172" y="363375"/>
                  <a:pt x="60973" y="402698"/>
                </a:cubicBezTo>
                <a:cubicBezTo>
                  <a:pt x="141103" y="483904"/>
                  <a:pt x="292150" y="538640"/>
                  <a:pt x="465284" y="538640"/>
                </a:cubicBezTo>
                <a:cubicBezTo>
                  <a:pt x="638418" y="538640"/>
                  <a:pt x="789465" y="483904"/>
                  <a:pt x="869595" y="402698"/>
                </a:cubicBezTo>
                <a:cubicBezTo>
                  <a:pt x="908396" y="363375"/>
                  <a:pt x="930568" y="317846"/>
                  <a:pt x="930568" y="269320"/>
                </a:cubicBezTo>
                <a:lnTo>
                  <a:pt x="930568" y="536075"/>
                </a:lnTo>
                <a:cubicBezTo>
                  <a:pt x="930568" y="684816"/>
                  <a:pt x="722254" y="805395"/>
                  <a:pt x="465284" y="805395"/>
                </a:cubicBezTo>
                <a:cubicBezTo>
                  <a:pt x="208315" y="805395"/>
                  <a:pt x="0" y="684816"/>
                  <a:pt x="0" y="536075"/>
                </a:cubicBezTo>
                <a:close/>
                <a:moveTo>
                  <a:pt x="199407" y="269322"/>
                </a:moveTo>
                <a:cubicBezTo>
                  <a:pt x="199407" y="184327"/>
                  <a:pt x="318444" y="115425"/>
                  <a:pt x="465284" y="115425"/>
                </a:cubicBezTo>
                <a:cubicBezTo>
                  <a:pt x="612123" y="115425"/>
                  <a:pt x="731161" y="184327"/>
                  <a:pt x="731161" y="269322"/>
                </a:cubicBezTo>
                <a:cubicBezTo>
                  <a:pt x="731161" y="326335"/>
                  <a:pt x="677601" y="376107"/>
                  <a:pt x="598016" y="402699"/>
                </a:cubicBezTo>
                <a:cubicBezTo>
                  <a:pt x="558956" y="389648"/>
                  <a:pt x="513626" y="382180"/>
                  <a:pt x="465284" y="382180"/>
                </a:cubicBezTo>
                <a:cubicBezTo>
                  <a:pt x="416941" y="382180"/>
                  <a:pt x="371612" y="389648"/>
                  <a:pt x="332552" y="402699"/>
                </a:cubicBezTo>
                <a:cubicBezTo>
                  <a:pt x="252967" y="376107"/>
                  <a:pt x="199407" y="326335"/>
                  <a:pt x="199407" y="269322"/>
                </a:cubicBezTo>
                <a:close/>
                <a:moveTo>
                  <a:pt x="930568" y="269319"/>
                </a:moveTo>
                <a:cubicBezTo>
                  <a:pt x="930568" y="317845"/>
                  <a:pt x="908396" y="363374"/>
                  <a:pt x="869595" y="402696"/>
                </a:cubicBezTo>
                <a:cubicBezTo>
                  <a:pt x="789465" y="483903"/>
                  <a:pt x="638418" y="538638"/>
                  <a:pt x="465284" y="538638"/>
                </a:cubicBezTo>
                <a:cubicBezTo>
                  <a:pt x="292150" y="538638"/>
                  <a:pt x="141103" y="483903"/>
                  <a:pt x="60973" y="402696"/>
                </a:cubicBezTo>
                <a:cubicBezTo>
                  <a:pt x="22172" y="363374"/>
                  <a:pt x="0" y="317845"/>
                  <a:pt x="0" y="269319"/>
                </a:cubicBezTo>
                <a:cubicBezTo>
                  <a:pt x="0" y="120578"/>
                  <a:pt x="208315" y="0"/>
                  <a:pt x="465284" y="0"/>
                </a:cubicBezTo>
                <a:cubicBezTo>
                  <a:pt x="722254" y="0"/>
                  <a:pt x="930568" y="120578"/>
                  <a:pt x="930568" y="269319"/>
                </a:cubicBezTo>
                <a:close/>
                <a:moveTo>
                  <a:pt x="465284" y="115424"/>
                </a:moveTo>
                <a:cubicBezTo>
                  <a:pt x="318444" y="115424"/>
                  <a:pt x="199407" y="184326"/>
                  <a:pt x="199407" y="269321"/>
                </a:cubicBezTo>
                <a:cubicBezTo>
                  <a:pt x="199407" y="326334"/>
                  <a:pt x="252967" y="376105"/>
                  <a:pt x="332552" y="402698"/>
                </a:cubicBezTo>
                <a:cubicBezTo>
                  <a:pt x="371612" y="415750"/>
                  <a:pt x="416941" y="423218"/>
                  <a:pt x="465284" y="423218"/>
                </a:cubicBezTo>
                <a:cubicBezTo>
                  <a:pt x="513626" y="423218"/>
                  <a:pt x="558956" y="415750"/>
                  <a:pt x="598016" y="402698"/>
                </a:cubicBezTo>
                <a:cubicBezTo>
                  <a:pt x="677601" y="376105"/>
                  <a:pt x="731161" y="326334"/>
                  <a:pt x="731161" y="269321"/>
                </a:cubicBezTo>
                <a:cubicBezTo>
                  <a:pt x="731161" y="184326"/>
                  <a:pt x="612123" y="115424"/>
                  <a:pt x="465284" y="115424"/>
                </a:cubicBezTo>
                <a:close/>
              </a:path>
            </a:pathLst>
          </a:custGeom>
          <a:noFill/>
          <a:ln w="5895">
            <a:solidFill>
              <a:srgbClr val="484848"/>
            </a:solidFill>
          </a:ln>
        </p:spPr>
        <p:txBody>
          <a:bodyPr rtlCol="0" anchor="ctr"/>
          <a:lstStyle/>
          <a:p>
            <a:pPr algn="ctr"/>
            <a:endParaRPr/>
          </a:p>
        </p:txBody>
      </p:sp>
      <p:sp>
        <p:nvSpPr>
          <p:cNvPr id="50" name="TextBox 7">
            <a:extLst>
              <a:ext uri="{FF2B5EF4-FFF2-40B4-BE49-F238E27FC236}">
                <a16:creationId xmlns:a16="http://schemas.microsoft.com/office/drawing/2014/main" id="{EE40DA2F-F81D-FBA3-8E60-BDABBE92D87D}"/>
              </a:ext>
            </a:extLst>
          </p:cNvPr>
          <p:cNvSpPr txBox="1"/>
          <p:nvPr/>
        </p:nvSpPr>
        <p:spPr>
          <a:xfrm>
            <a:off x="8007529" y="1401485"/>
            <a:ext cx="1329384" cy="569387"/>
          </a:xfrm>
          <a:prstGeom prst="rect">
            <a:avLst/>
          </a:prstGeom>
          <a:solidFill>
            <a:srgbClr val="64A70B">
              <a:alpha val="60000"/>
            </a:srgbClr>
          </a:solidFill>
          <a:ln>
            <a:noFill/>
          </a:ln>
        </p:spPr>
        <p:txBody>
          <a:bodyPr wrap="square" lIns="0" tIns="0" rIns="0" bIns="0" anchor="t">
            <a:spAutoFit/>
          </a:bodyPr>
          <a:lstStyle/>
          <a:p>
            <a:pPr lvl="0" algn="ctr"/>
            <a:r>
              <a:rPr lang="en-GB" sz="1200" cap="all" baseline="0" dirty="0">
                <a:latin typeface="Arial Nova Light" panose="020B0304020202020204" pitchFamily="34" charset="0"/>
              </a:rPr>
              <a:t>Teacher </a:t>
            </a:r>
            <a:r>
              <a:rPr lang="en-GB" sz="1300" cap="all" baseline="0" dirty="0">
                <a:latin typeface="Arial Nova Light" panose="020B0304020202020204" pitchFamily="34" charset="0"/>
              </a:rPr>
              <a:t>professional</a:t>
            </a:r>
            <a:r>
              <a:rPr lang="en-GB" sz="1200" cap="all" baseline="0" dirty="0">
                <a:latin typeface="Arial Nova Light" panose="020B0304020202020204" pitchFamily="34" charset="0"/>
              </a:rPr>
              <a:t> identity</a:t>
            </a:r>
            <a:endParaRPr lang="hu-HU" sz="1200" cap="all" baseline="0" dirty="0">
              <a:latin typeface="Arial Nova Light" panose="020B0304020202020204" pitchFamily="34" charset="0"/>
            </a:endParaRPr>
          </a:p>
        </p:txBody>
      </p:sp>
      <p:sp>
        <p:nvSpPr>
          <p:cNvPr id="58" name="TextBox 9">
            <a:extLst>
              <a:ext uri="{FF2B5EF4-FFF2-40B4-BE49-F238E27FC236}">
                <a16:creationId xmlns:a16="http://schemas.microsoft.com/office/drawing/2014/main" id="{23B2840C-8444-5EB3-0C3D-520FFCFD97B0}"/>
              </a:ext>
            </a:extLst>
          </p:cNvPr>
          <p:cNvSpPr txBox="1"/>
          <p:nvPr/>
        </p:nvSpPr>
        <p:spPr>
          <a:xfrm>
            <a:off x="7991110" y="2235198"/>
            <a:ext cx="1335476" cy="600164"/>
          </a:xfrm>
          <a:prstGeom prst="rect">
            <a:avLst/>
          </a:prstGeom>
          <a:solidFill>
            <a:srgbClr val="64A70B">
              <a:alpha val="60000"/>
            </a:srgbClr>
          </a:solidFill>
          <a:ln>
            <a:noFill/>
          </a:ln>
        </p:spPr>
        <p:txBody>
          <a:bodyPr wrap="square" lIns="0" tIns="0" rIns="0" bIns="0" anchor="t">
            <a:spAutoFit/>
          </a:bodyPr>
          <a:lstStyle/>
          <a:p>
            <a:pPr lvl="0" algn="ctr"/>
            <a:r>
              <a:rPr lang="en-GB" sz="1300" cap="all" baseline="0" dirty="0">
                <a:latin typeface="Arial Nova Light" panose="020B0304020202020204" pitchFamily="34" charset="0"/>
              </a:rPr>
              <a:t>Identity and professional learning</a:t>
            </a:r>
            <a:endParaRPr lang="hu-HU" sz="1300" cap="all" baseline="0" dirty="0">
              <a:latin typeface="Arial Nova Light" panose="020B0304020202020204" pitchFamily="34" charset="0"/>
            </a:endParaRPr>
          </a:p>
        </p:txBody>
      </p:sp>
      <p:sp>
        <p:nvSpPr>
          <p:cNvPr id="60" name="TextBox 11">
            <a:extLst>
              <a:ext uri="{FF2B5EF4-FFF2-40B4-BE49-F238E27FC236}">
                <a16:creationId xmlns:a16="http://schemas.microsoft.com/office/drawing/2014/main" id="{F1B5D1D7-5E75-F162-C2B9-0B79EF621F69}"/>
              </a:ext>
            </a:extLst>
          </p:cNvPr>
          <p:cNvSpPr txBox="1"/>
          <p:nvPr/>
        </p:nvSpPr>
        <p:spPr>
          <a:xfrm>
            <a:off x="8007529" y="3099756"/>
            <a:ext cx="1329384" cy="400110"/>
          </a:xfrm>
          <a:prstGeom prst="rect">
            <a:avLst/>
          </a:prstGeom>
          <a:solidFill>
            <a:srgbClr val="64A70B">
              <a:alpha val="60000"/>
            </a:srgbClr>
          </a:solidFill>
          <a:ln>
            <a:noFill/>
          </a:ln>
        </p:spPr>
        <p:txBody>
          <a:bodyPr wrap="square" lIns="0" tIns="0" rIns="0" bIns="0" anchor="t">
            <a:spAutoFit/>
          </a:bodyPr>
          <a:lstStyle/>
          <a:p>
            <a:pPr lvl="0" algn="ctr"/>
            <a:r>
              <a:rPr lang="en-GB" sz="1300" cap="all" baseline="0" dirty="0">
                <a:latin typeface="Arial Nova Light" panose="020B0304020202020204" pitchFamily="34" charset="0"/>
              </a:rPr>
              <a:t>Teacher educators</a:t>
            </a:r>
            <a:endParaRPr lang="hu-HU" sz="1300" cap="all" baseline="0" dirty="0">
              <a:latin typeface="Arial Nova Light" panose="020B0304020202020204" pitchFamily="34" charset="0"/>
            </a:endParaRPr>
          </a:p>
        </p:txBody>
      </p:sp>
      <p:sp>
        <p:nvSpPr>
          <p:cNvPr id="65" name="TextBox 13">
            <a:extLst>
              <a:ext uri="{FF2B5EF4-FFF2-40B4-BE49-F238E27FC236}">
                <a16:creationId xmlns:a16="http://schemas.microsoft.com/office/drawing/2014/main" id="{1C5FA81F-8E14-A4E4-1478-1054E9B03104}"/>
              </a:ext>
            </a:extLst>
          </p:cNvPr>
          <p:cNvSpPr txBox="1"/>
          <p:nvPr/>
        </p:nvSpPr>
        <p:spPr>
          <a:xfrm>
            <a:off x="7979325" y="3811745"/>
            <a:ext cx="1329384" cy="600164"/>
          </a:xfrm>
          <a:prstGeom prst="rect">
            <a:avLst/>
          </a:prstGeom>
          <a:solidFill>
            <a:srgbClr val="64A70B">
              <a:alpha val="60000"/>
            </a:srgbClr>
          </a:solidFill>
          <a:ln>
            <a:noFill/>
          </a:ln>
        </p:spPr>
        <p:txBody>
          <a:bodyPr wrap="square" lIns="0" tIns="0" rIns="0" bIns="0" anchor="t">
            <a:spAutoFit/>
          </a:bodyPr>
          <a:lstStyle/>
          <a:p>
            <a:pPr lvl="0" algn="ctr"/>
            <a:r>
              <a:rPr lang="en-GB" sz="1300" cap="all" baseline="0" dirty="0">
                <a:latin typeface="Arial Nova Light" panose="020B0304020202020204" pitchFamily="34" charset="0"/>
              </a:rPr>
              <a:t>Teacher educators’ identity</a:t>
            </a:r>
            <a:endParaRPr lang="hu-HU" sz="1300" cap="all" baseline="0" dirty="0">
              <a:latin typeface="Arial Nova Light" panose="020B0304020202020204" pitchFamily="34" charset="0"/>
            </a:endParaRPr>
          </a:p>
        </p:txBody>
      </p:sp>
      <p:sp>
        <p:nvSpPr>
          <p:cNvPr id="70" name="Szövegdoboz 69">
            <a:extLst>
              <a:ext uri="{FF2B5EF4-FFF2-40B4-BE49-F238E27FC236}">
                <a16:creationId xmlns:a16="http://schemas.microsoft.com/office/drawing/2014/main" id="{63F22528-7272-16E0-F8E9-ADE4E7B79C98}"/>
              </a:ext>
            </a:extLst>
          </p:cNvPr>
          <p:cNvSpPr txBox="1"/>
          <p:nvPr/>
        </p:nvSpPr>
        <p:spPr>
          <a:xfrm>
            <a:off x="7994187" y="4723788"/>
            <a:ext cx="1336634" cy="892552"/>
          </a:xfrm>
          <a:prstGeom prst="rect">
            <a:avLst/>
          </a:prstGeom>
          <a:solidFill>
            <a:srgbClr val="64A70B">
              <a:alpha val="60000"/>
            </a:srgbClr>
          </a:solidFill>
        </p:spPr>
        <p:txBody>
          <a:bodyPr wrap="square">
            <a:spAutoFit/>
          </a:bodyPr>
          <a:lstStyle/>
          <a:p>
            <a:pPr lvl="0" algn="ctr"/>
            <a:r>
              <a:rPr lang="en-GB" sz="1300" cap="all" baseline="0" dirty="0">
                <a:latin typeface="Arial Nova Light" panose="020B0304020202020204" pitchFamily="34" charset="0"/>
              </a:rPr>
              <a:t>Teacher educators’ identity and learning</a:t>
            </a:r>
            <a:endParaRPr lang="hu-HU" sz="1300" cap="all" baseline="0" dirty="0">
              <a:latin typeface="Arial Nova Light" panose="020B0304020202020204" pitchFamily="34" charset="0"/>
            </a:endParaRPr>
          </a:p>
        </p:txBody>
      </p:sp>
      <p:sp>
        <p:nvSpPr>
          <p:cNvPr id="73" name="Szövegdoboz 72">
            <a:extLst>
              <a:ext uri="{FF2B5EF4-FFF2-40B4-BE49-F238E27FC236}">
                <a16:creationId xmlns:a16="http://schemas.microsoft.com/office/drawing/2014/main" id="{6A499CDB-4E76-A441-5020-B2593C38B5F4}"/>
              </a:ext>
            </a:extLst>
          </p:cNvPr>
          <p:cNvSpPr txBox="1"/>
          <p:nvPr/>
        </p:nvSpPr>
        <p:spPr>
          <a:xfrm>
            <a:off x="679322" y="1763728"/>
            <a:ext cx="6096000" cy="4524315"/>
          </a:xfrm>
          <a:prstGeom prst="rect">
            <a:avLst/>
          </a:prstGeom>
          <a:noFill/>
        </p:spPr>
        <p:txBody>
          <a:bodyPr wrap="square" anchor="ctr">
            <a:spAutoFit/>
          </a:bodyPr>
          <a:lstStyle/>
          <a:p>
            <a:pPr algn="just"/>
            <a:r>
              <a:rPr lang="en-GB" sz="1800" dirty="0">
                <a:latin typeface="Arial Nova Light" panose="020B0304020202020204" pitchFamily="34" charset="0"/>
              </a:rPr>
              <a:t>Teacher identity research is very diverse (see also Rushton et al. (2023): </a:t>
            </a:r>
          </a:p>
          <a:p>
            <a:pPr marL="539750" indent="-269875" algn="just">
              <a:buFont typeface="Wingdings" panose="05000000000000000000" pitchFamily="2" charset="2"/>
              <a:buChar char="§"/>
            </a:pPr>
            <a:r>
              <a:rPr lang="en-GB" sz="1800" i="1" dirty="0">
                <a:latin typeface="Arial Nova Light" panose="020B0304020202020204" pitchFamily="34" charset="0"/>
              </a:rPr>
              <a:t>theoretical frameworks and models of professional life</a:t>
            </a:r>
            <a:r>
              <a:rPr lang="en-GB" sz="1800" dirty="0">
                <a:latin typeface="Arial Nova Light" panose="020B0304020202020204" pitchFamily="34" charset="0"/>
              </a:rPr>
              <a:t>; </a:t>
            </a:r>
          </a:p>
          <a:p>
            <a:pPr marL="539750" indent="-269875" algn="just">
              <a:buFont typeface="Wingdings" panose="05000000000000000000" pitchFamily="2" charset="2"/>
              <a:buChar char="§"/>
            </a:pPr>
            <a:r>
              <a:rPr lang="en-GB" sz="1800" i="1" dirty="0">
                <a:latin typeface="Arial Nova Light" panose="020B0304020202020204" pitchFamily="34" charset="0"/>
              </a:rPr>
              <a:t>narratives of professional life</a:t>
            </a:r>
            <a:r>
              <a:rPr lang="en-GB" sz="1800" dirty="0">
                <a:latin typeface="Arial Nova Light" panose="020B0304020202020204" pitchFamily="34" charset="0"/>
              </a:rPr>
              <a:t>: narrative interpretation of identity;</a:t>
            </a:r>
          </a:p>
          <a:p>
            <a:pPr marL="539750" indent="-269875" algn="just">
              <a:buFont typeface="Wingdings" panose="05000000000000000000" pitchFamily="2" charset="2"/>
              <a:buChar char="§"/>
            </a:pPr>
            <a:r>
              <a:rPr lang="en-GB" sz="1800" i="1" dirty="0">
                <a:latin typeface="Arial Nova Light" panose="020B0304020202020204" pitchFamily="34" charset="0"/>
              </a:rPr>
              <a:t>becoming a teacher (</a:t>
            </a:r>
            <a:r>
              <a:rPr lang="en-GB" sz="1800" dirty="0">
                <a:latin typeface="Arial Nova Light" panose="020B0304020202020204" pitchFamily="34" charset="0"/>
              </a:rPr>
              <a:t>career starters’ identity); </a:t>
            </a:r>
          </a:p>
          <a:p>
            <a:pPr marL="539750" indent="-269875" algn="just">
              <a:buFont typeface="Wingdings" panose="05000000000000000000" pitchFamily="2" charset="2"/>
              <a:buChar char="§"/>
            </a:pPr>
            <a:r>
              <a:rPr lang="en-GB" sz="1800" i="1" dirty="0">
                <a:latin typeface="Arial Nova Light" panose="020B0304020202020204" pitchFamily="34" charset="0"/>
              </a:rPr>
              <a:t>the role of context </a:t>
            </a:r>
            <a:r>
              <a:rPr lang="en-GB" sz="1800" dirty="0">
                <a:latin typeface="Arial Nova Light" panose="020B0304020202020204" pitchFamily="34" charset="0"/>
              </a:rPr>
              <a:t>(professional policy, institutional and international/intercultural dimensions); </a:t>
            </a:r>
          </a:p>
          <a:p>
            <a:pPr marL="539750" indent="-269875" algn="just">
              <a:buFont typeface="Wingdings" panose="05000000000000000000" pitchFamily="2" charset="2"/>
              <a:buChar char="§"/>
            </a:pPr>
            <a:r>
              <a:rPr lang="en-GB" sz="1800" i="1" dirty="0">
                <a:latin typeface="Arial Nova Light" panose="020B0304020202020204" pitchFamily="34" charset="0"/>
              </a:rPr>
              <a:t>the identity-forming effect of communities; </a:t>
            </a:r>
          </a:p>
          <a:p>
            <a:pPr marL="539750" indent="-269875" algn="just">
              <a:buFont typeface="Wingdings" panose="05000000000000000000" pitchFamily="2" charset="2"/>
              <a:buChar char="§"/>
            </a:pPr>
            <a:r>
              <a:rPr lang="en-GB" sz="1800" i="1" dirty="0">
                <a:latin typeface="Arial Nova Light" panose="020B0304020202020204" pitchFamily="34" charset="0"/>
              </a:rPr>
              <a:t>change, transition and conflict; </a:t>
            </a:r>
          </a:p>
          <a:p>
            <a:pPr marL="539750" indent="-269875" algn="just">
              <a:buFont typeface="Wingdings" panose="05000000000000000000" pitchFamily="2" charset="2"/>
              <a:buChar char="§"/>
            </a:pPr>
            <a:r>
              <a:rPr lang="en-GB" sz="1800" i="1" dirty="0">
                <a:latin typeface="Arial Nova Light" panose="020B0304020202020204" pitchFamily="34" charset="0"/>
              </a:rPr>
              <a:t>subject-specific and field-specific identity of teachers.</a:t>
            </a:r>
          </a:p>
          <a:p>
            <a:pPr marL="539750" indent="-269875" algn="just">
              <a:buFont typeface="Wingdings" panose="05000000000000000000" pitchFamily="2" charset="2"/>
              <a:buChar char="§"/>
            </a:pPr>
            <a:endParaRPr lang="en-GB" i="1" dirty="0">
              <a:latin typeface="Arial Nova Light" panose="020B0304020202020204" pitchFamily="34" charset="0"/>
            </a:endParaRPr>
          </a:p>
          <a:p>
            <a:pPr algn="just"/>
            <a:r>
              <a:rPr lang="en-GB" dirty="0">
                <a:latin typeface="Arial Nova Light" panose="020B0304020202020204" pitchFamily="34" charset="0"/>
              </a:rPr>
              <a:t>Narrative literature review (Czető et al., 2024):</a:t>
            </a:r>
          </a:p>
          <a:p>
            <a:pPr marL="539750" indent="-269875" algn="just">
              <a:buFont typeface="Wingdings" panose="05000000000000000000" pitchFamily="2" charset="2"/>
              <a:buChar char="§"/>
            </a:pPr>
            <a:r>
              <a:rPr lang="en-GB" i="1" dirty="0">
                <a:latin typeface="Arial Nova Light" panose="020B0304020202020204" pitchFamily="34" charset="0"/>
              </a:rPr>
              <a:t>explored the theoretical foundations of empirical research on identity formation among school-based teacher educators</a:t>
            </a:r>
          </a:p>
        </p:txBody>
      </p:sp>
      <p:pic>
        <p:nvPicPr>
          <p:cNvPr id="75" name="Kép 74" descr="A képen fekete, sötétség, képernyőkép látható&#10;&#10;Előfordulhat, hogy az AI által létrehozott tartalom helytelen.">
            <a:extLst>
              <a:ext uri="{FF2B5EF4-FFF2-40B4-BE49-F238E27FC236}">
                <a16:creationId xmlns:a16="http://schemas.microsoft.com/office/drawing/2014/main" id="{DCD2D768-621F-A7E7-3C3C-5984830A62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76" name="Téglalap 75">
            <a:extLst>
              <a:ext uri="{FF2B5EF4-FFF2-40B4-BE49-F238E27FC236}">
                <a16:creationId xmlns:a16="http://schemas.microsoft.com/office/drawing/2014/main" id="{7FC939A5-DED2-E47D-443F-C2DEC91EE8FA}"/>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2645856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Tartalom helye 4" descr="A képen képernyőkép, diagram látható&#10;&#10;Előfordulhat, hogy az AI által létrehozott tartalom helytelen.">
            <a:extLst>
              <a:ext uri="{FF2B5EF4-FFF2-40B4-BE49-F238E27FC236}">
                <a16:creationId xmlns:a16="http://schemas.microsoft.com/office/drawing/2014/main" id="{DD5F92E7-5710-53D3-FD7E-31C82E4306E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2985984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a:extLst>
              <a:ext uri="{FF2B5EF4-FFF2-40B4-BE49-F238E27FC236}">
                <a16:creationId xmlns:a16="http://schemas.microsoft.com/office/drawing/2014/main" id="{7559C960-41A8-35B2-8E12-43B1283BD645}"/>
              </a:ext>
            </a:extLst>
          </p:cNvPr>
          <p:cNvSpPr>
            <a:spLocks noGrp="1"/>
          </p:cNvSpPr>
          <p:nvPr>
            <p:ph idx="1"/>
          </p:nvPr>
        </p:nvSpPr>
        <p:spPr/>
        <p:txBody>
          <a:bodyPr>
            <a:normAutofit/>
          </a:bodyPr>
          <a:lstStyle/>
          <a:p>
            <a:pPr algn="just"/>
            <a:r>
              <a:rPr lang="en-GB" sz="2000" dirty="0">
                <a:latin typeface="Arial Nova Light" panose="020B0304020202020204" pitchFamily="34" charset="0"/>
              </a:rPr>
              <a:t>Our analysis identified five main theories forming the research of school-based teacher educators’ identity:</a:t>
            </a:r>
          </a:p>
          <a:p>
            <a:pPr algn="just"/>
            <a:endParaRPr lang="en-GB" sz="2000" dirty="0">
              <a:latin typeface="Arial Nova Light" panose="020B0304020202020204" pitchFamily="34" charset="0"/>
            </a:endParaRPr>
          </a:p>
          <a:p>
            <a:pPr marL="514350" indent="-241300" algn="just">
              <a:buFont typeface="+mj-lt"/>
              <a:buAutoNum type="arabicPeriod"/>
            </a:pPr>
            <a:r>
              <a:rPr lang="en-GB" sz="2000" b="1" dirty="0">
                <a:latin typeface="Arial Nova Light" panose="020B0304020202020204" pitchFamily="34" charset="0"/>
              </a:rPr>
              <a:t>Communities of practice and identity theory </a:t>
            </a:r>
            <a:r>
              <a:rPr lang="en-GB" sz="2000" dirty="0">
                <a:latin typeface="Arial Nova Light" panose="020B0304020202020204" pitchFamily="34" charset="0"/>
              </a:rPr>
              <a:t>(Carroll, 2006; Kwan &amp; Lopez-Real, 2010; Walsh &amp; Dolan, 2018; Wenger, 1998, 2010; White, 2014);</a:t>
            </a:r>
          </a:p>
          <a:p>
            <a:pPr marL="514350" indent="-241300" algn="just">
              <a:buFont typeface="+mj-lt"/>
              <a:buAutoNum type="arabicPeriod"/>
            </a:pPr>
            <a:r>
              <a:rPr lang="en-GB" sz="2000" b="1" dirty="0">
                <a:latin typeface="Arial Nova Light" panose="020B0304020202020204" pitchFamily="34" charset="0"/>
              </a:rPr>
              <a:t>Figured  worlds theory </a:t>
            </a:r>
            <a:r>
              <a:rPr lang="en-GB" sz="2000" dirty="0">
                <a:latin typeface="Arial Nova Light" panose="020B0304020202020204" pitchFamily="34" charset="0"/>
              </a:rPr>
              <a:t>(Chu, 2019; Holland et al., 1998; Olsen &amp; Buchannan, 2017; Swennen, </a:t>
            </a:r>
            <a:r>
              <a:rPr lang="en-GB" sz="2000" dirty="0" err="1">
                <a:latin typeface="Arial Nova Light" panose="020B0304020202020204" pitchFamily="34" charset="0"/>
              </a:rPr>
              <a:t>Volmann</a:t>
            </a:r>
            <a:r>
              <a:rPr lang="en-GB" sz="2000" dirty="0">
                <a:latin typeface="Arial Nova Light" panose="020B0304020202020204" pitchFamily="34" charset="0"/>
              </a:rPr>
              <a:t> &amp; van Essen, 2008);</a:t>
            </a:r>
          </a:p>
          <a:p>
            <a:pPr marL="514350" indent="-241300" algn="just">
              <a:buFont typeface="+mj-lt"/>
              <a:buAutoNum type="arabicPeriod"/>
            </a:pPr>
            <a:r>
              <a:rPr lang="en-GB" sz="2000" b="1" dirty="0">
                <a:latin typeface="Arial Nova Light" panose="020B0304020202020204" pitchFamily="34" charset="0"/>
              </a:rPr>
              <a:t>Dialogical-self theory </a:t>
            </a:r>
            <a:r>
              <a:rPr lang="en-GB" sz="2000" dirty="0">
                <a:latin typeface="Arial Nova Light" panose="020B0304020202020204" pitchFamily="34" charset="0"/>
              </a:rPr>
              <a:t>(Hermans, 2013; </a:t>
            </a:r>
            <a:r>
              <a:rPr lang="en-GB" sz="2000" dirty="0" err="1">
                <a:latin typeface="Arial Nova Light" panose="020B0304020202020204" pitchFamily="34" charset="0"/>
              </a:rPr>
              <a:t>Grimmet</a:t>
            </a:r>
            <a:r>
              <a:rPr lang="en-GB" sz="2000" dirty="0">
                <a:latin typeface="Arial Nova Light" panose="020B0304020202020204" pitchFamily="34" charset="0"/>
              </a:rPr>
              <a:t>, 2018; White, 2014); </a:t>
            </a:r>
          </a:p>
          <a:p>
            <a:pPr marL="514350" indent="-241300" algn="just">
              <a:buFont typeface="+mj-lt"/>
              <a:buAutoNum type="arabicPeriod"/>
            </a:pPr>
            <a:r>
              <a:rPr lang="en-GB" sz="2000" b="1" dirty="0">
                <a:latin typeface="Arial Nova Light" panose="020B0304020202020204" pitchFamily="34" charset="0"/>
              </a:rPr>
              <a:t>Position theories </a:t>
            </a:r>
            <a:r>
              <a:rPr lang="en-GB" sz="2000" dirty="0">
                <a:latin typeface="Arial Nova Light" panose="020B0304020202020204" pitchFamily="34" charset="0"/>
              </a:rPr>
              <a:t>(Gee, 2000; Bullough, 2005; White, 2014)</a:t>
            </a:r>
          </a:p>
          <a:p>
            <a:pPr marL="514350" indent="-241300" algn="just">
              <a:buFont typeface="+mj-lt"/>
              <a:buAutoNum type="arabicPeriod"/>
            </a:pPr>
            <a:r>
              <a:rPr lang="en-GB" sz="2000" b="1" dirty="0">
                <a:latin typeface="Arial Nova Light" panose="020B0304020202020204" pitchFamily="34" charset="0"/>
              </a:rPr>
              <a:t>Heuristic models </a:t>
            </a:r>
            <a:r>
              <a:rPr lang="en-GB" sz="2000" dirty="0">
                <a:latin typeface="Arial Nova Light" panose="020B0304020202020204" pitchFamily="34" charset="0"/>
              </a:rPr>
              <a:t>(Andreasen, Bjørndal &amp; Kovac, 2019; Richter, Brunner &amp; Richter, 2021)(Czető et al., 2024)</a:t>
            </a:r>
            <a:endParaRPr lang="hu-HU" sz="2000" dirty="0">
              <a:latin typeface="Arial Nova Light" panose="020B0304020202020204" pitchFamily="34" charset="0"/>
            </a:endParaRPr>
          </a:p>
        </p:txBody>
      </p:sp>
      <p:sp>
        <p:nvSpPr>
          <p:cNvPr id="4" name="Cím 1">
            <a:extLst>
              <a:ext uri="{FF2B5EF4-FFF2-40B4-BE49-F238E27FC236}">
                <a16:creationId xmlns:a16="http://schemas.microsoft.com/office/drawing/2014/main" id="{09785717-A7AF-4F00-F4C4-68F8F993AC4F}"/>
              </a:ext>
            </a:extLst>
          </p:cNvPr>
          <p:cNvSpPr>
            <a:spLocks noGrp="1"/>
          </p:cNvSpPr>
          <p:nvPr>
            <p:ph type="title"/>
          </p:nvPr>
        </p:nvSpPr>
        <p:spPr>
          <a:xfrm>
            <a:off x="679322" y="446101"/>
            <a:ext cx="11093578" cy="1080131"/>
          </a:xfrm>
        </p:spPr>
        <p:txBody>
          <a:bodyPr anchor="ctr">
            <a:normAutofit/>
          </a:bodyPr>
          <a:lstStyle/>
          <a:p>
            <a:r>
              <a:rPr lang="en-GB" sz="3200" cap="all" dirty="0">
                <a:solidFill>
                  <a:schemeClr val="bg1"/>
                </a:solidFill>
                <a:highlight>
                  <a:srgbClr val="000000"/>
                </a:highlight>
                <a:latin typeface="Arial Nova" panose="020B0504020202020204" pitchFamily="34" charset="0"/>
              </a:rPr>
              <a:t>3.</a:t>
            </a:r>
            <a:r>
              <a:rPr lang="en-GB" sz="3200" cap="all" dirty="0">
                <a:highlight>
                  <a:srgbClr val="000000"/>
                </a:highlight>
                <a:latin typeface="Arial Nova" panose="020B0504020202020204" pitchFamily="34" charset="0"/>
              </a:rPr>
              <a:t> </a:t>
            </a:r>
            <a:r>
              <a:rPr lang="en-GB" sz="3200" u="sng" cap="all" dirty="0">
                <a:latin typeface="Arial Nova" panose="020B0504020202020204" pitchFamily="34" charset="0"/>
              </a:rPr>
              <a:t>Literature review</a:t>
            </a:r>
            <a:endParaRPr lang="hu-HU" sz="3200" u="sng" dirty="0"/>
          </a:p>
        </p:txBody>
      </p:sp>
      <p:pic>
        <p:nvPicPr>
          <p:cNvPr id="5" name="Kép 4" descr="A képen fekete, sötétség, képernyőkép látható&#10;&#10;Előfordulhat, hogy az AI által létrehozott tartalom helytelen.">
            <a:extLst>
              <a:ext uri="{FF2B5EF4-FFF2-40B4-BE49-F238E27FC236}">
                <a16:creationId xmlns:a16="http://schemas.microsoft.com/office/drawing/2014/main" id="{39A5655A-05B3-E26D-96FD-CDC8F2446B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6" name="Téglalap 5">
            <a:extLst>
              <a:ext uri="{FF2B5EF4-FFF2-40B4-BE49-F238E27FC236}">
                <a16:creationId xmlns:a16="http://schemas.microsoft.com/office/drawing/2014/main" id="{7A8345AF-C79E-7A8B-62B8-BAC3C7D08A13}"/>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1043671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BB370-A549-8216-6A9E-E0C626650D44}"/>
            </a:ext>
          </a:extLst>
        </p:cNvPr>
        <p:cNvGrpSpPr/>
        <p:nvPr/>
      </p:nvGrpSpPr>
      <p:grpSpPr>
        <a:xfrm>
          <a:off x="0" y="0"/>
          <a:ext cx="0" cy="0"/>
          <a:chOff x="0" y="0"/>
          <a:chExt cx="0" cy="0"/>
        </a:xfrm>
      </p:grpSpPr>
      <p:pic>
        <p:nvPicPr>
          <p:cNvPr id="11" name="Kép 10" descr="A képen képernyőkép látható&#10;&#10;Előfordulhat, hogy az AI által létrehozott tartalom helytelen.">
            <a:extLst>
              <a:ext uri="{FF2B5EF4-FFF2-40B4-BE49-F238E27FC236}">
                <a16:creationId xmlns:a16="http://schemas.microsoft.com/office/drawing/2014/main" id="{B65367E8-1228-7EC8-E48E-94FD541B73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5" y="0"/>
            <a:ext cx="12185650" cy="6858000"/>
          </a:xfrm>
          <a:prstGeom prst="rect">
            <a:avLst/>
          </a:prstGeom>
        </p:spPr>
      </p:pic>
      <p:pic>
        <p:nvPicPr>
          <p:cNvPr id="5" name="Kép 4" descr="A képen fekete, sötétség, képernyőkép látható&#10;&#10;Előfordulhat, hogy az AI által létrehozott tartalom helytelen.">
            <a:extLst>
              <a:ext uri="{FF2B5EF4-FFF2-40B4-BE49-F238E27FC236}">
                <a16:creationId xmlns:a16="http://schemas.microsoft.com/office/drawing/2014/main" id="{3DDF248C-B8AC-A167-A144-398168C5FD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8578" y="0"/>
            <a:ext cx="2430758" cy="360000"/>
          </a:xfrm>
          <a:prstGeom prst="rect">
            <a:avLst/>
          </a:prstGeom>
        </p:spPr>
      </p:pic>
    </p:spTree>
    <p:extLst>
      <p:ext uri="{BB962C8B-B14F-4D97-AF65-F5344CB8AC3E}">
        <p14:creationId xmlns:p14="http://schemas.microsoft.com/office/powerpoint/2010/main" val="778469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A22726-DA03-BCB0-F12E-98258FB7E5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rtalom helye 2">
            <a:extLst>
              <a:ext uri="{FF2B5EF4-FFF2-40B4-BE49-F238E27FC236}">
                <a16:creationId xmlns:a16="http://schemas.microsoft.com/office/drawing/2014/main" id="{040B07A7-C1B7-9EA3-4E82-BC86E61C616D}"/>
              </a:ext>
            </a:extLst>
          </p:cNvPr>
          <p:cNvGraphicFramePr>
            <a:graphicFrameLocks noGrp="1"/>
          </p:cNvGraphicFramePr>
          <p:nvPr>
            <p:ph idx="1"/>
            <p:extLst>
              <p:ext uri="{D42A27DB-BD31-4B8C-83A1-F6EECF244321}">
                <p14:modId xmlns:p14="http://schemas.microsoft.com/office/powerpoint/2010/main" val="1900529054"/>
              </p:ext>
            </p:extLst>
          </p:nvPr>
        </p:nvGraphicFramePr>
        <p:xfrm>
          <a:off x="930876" y="2037806"/>
          <a:ext cx="10335350" cy="40664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ím 1">
            <a:extLst>
              <a:ext uri="{FF2B5EF4-FFF2-40B4-BE49-F238E27FC236}">
                <a16:creationId xmlns:a16="http://schemas.microsoft.com/office/drawing/2014/main" id="{5B3F71CC-0347-B404-068B-EFD42AD3FF4A}"/>
              </a:ext>
            </a:extLst>
          </p:cNvPr>
          <p:cNvSpPr>
            <a:spLocks noGrp="1"/>
          </p:cNvSpPr>
          <p:nvPr>
            <p:ph type="title"/>
          </p:nvPr>
        </p:nvSpPr>
        <p:spPr>
          <a:xfrm>
            <a:off x="679322" y="446101"/>
            <a:ext cx="11093578" cy="1080131"/>
          </a:xfrm>
        </p:spPr>
        <p:txBody>
          <a:bodyPr anchor="ctr">
            <a:normAutofit/>
          </a:bodyPr>
          <a:lstStyle/>
          <a:p>
            <a:r>
              <a:rPr lang="en-GB" sz="2400" cap="all" dirty="0">
                <a:solidFill>
                  <a:schemeClr val="bg1"/>
                </a:solidFill>
                <a:highlight>
                  <a:srgbClr val="000000"/>
                </a:highlight>
                <a:latin typeface="Arial Nova" panose="020B0504020202020204" pitchFamily="34" charset="0"/>
              </a:rPr>
              <a:t>3.</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Theoretical background: </a:t>
            </a:r>
            <a:r>
              <a:rPr lang="en-GB" sz="2400" cap="all" dirty="0">
                <a:latin typeface="Arial Nova" panose="020B0504020202020204" pitchFamily="34" charset="0"/>
              </a:rPr>
              <a:t>Teachers’ professional identity</a:t>
            </a:r>
            <a:endParaRPr lang="hu-HU" sz="2400" u="sng" dirty="0"/>
          </a:p>
        </p:txBody>
      </p:sp>
      <p:pic>
        <p:nvPicPr>
          <p:cNvPr id="9" name="Kép 8" descr="A képen fekete, sötétség, képernyőkép látható&#10;&#10;Előfordulhat, hogy az AI által létrehozott tartalom helytelen.">
            <a:extLst>
              <a:ext uri="{FF2B5EF4-FFF2-40B4-BE49-F238E27FC236}">
                <a16:creationId xmlns:a16="http://schemas.microsoft.com/office/drawing/2014/main" id="{08AA42A3-92AC-A642-8043-07A01208DD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11" name="Téglalap 10">
            <a:extLst>
              <a:ext uri="{FF2B5EF4-FFF2-40B4-BE49-F238E27FC236}">
                <a16:creationId xmlns:a16="http://schemas.microsoft.com/office/drawing/2014/main" id="{20C5675F-EFED-EF0C-2349-7C9F7986DA07}"/>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1939600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1D439-DDA9-B54D-B5C5-B571846AD021}"/>
            </a:ext>
          </a:extLst>
        </p:cNvPr>
        <p:cNvGrpSpPr/>
        <p:nvPr/>
      </p:nvGrpSpPr>
      <p:grpSpPr>
        <a:xfrm>
          <a:off x="0" y="0"/>
          <a:ext cx="0" cy="0"/>
          <a:chOff x="0" y="0"/>
          <a:chExt cx="0" cy="0"/>
        </a:xfrm>
      </p:grpSpPr>
      <p:sp>
        <p:nvSpPr>
          <p:cNvPr id="4" name="Cím 1">
            <a:extLst>
              <a:ext uri="{FF2B5EF4-FFF2-40B4-BE49-F238E27FC236}">
                <a16:creationId xmlns:a16="http://schemas.microsoft.com/office/drawing/2014/main" id="{02AA9D14-E0AC-4382-0B23-BD8196538217}"/>
              </a:ext>
            </a:extLst>
          </p:cNvPr>
          <p:cNvSpPr>
            <a:spLocks noGrp="1"/>
          </p:cNvSpPr>
          <p:nvPr>
            <p:ph type="title"/>
          </p:nvPr>
        </p:nvSpPr>
        <p:spPr>
          <a:xfrm>
            <a:off x="679322" y="446101"/>
            <a:ext cx="11093578" cy="1080131"/>
          </a:xfrm>
        </p:spPr>
        <p:txBody>
          <a:bodyPr anchor="ctr">
            <a:normAutofit/>
          </a:bodyPr>
          <a:lstStyle/>
          <a:p>
            <a:r>
              <a:rPr lang="en-GB" sz="2400" cap="all" dirty="0">
                <a:solidFill>
                  <a:schemeClr val="bg1"/>
                </a:solidFill>
                <a:highlight>
                  <a:srgbClr val="000000"/>
                </a:highlight>
                <a:latin typeface="Arial Nova" panose="020B0504020202020204" pitchFamily="34" charset="0"/>
              </a:rPr>
              <a:t>3.</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Theoretical background: </a:t>
            </a:r>
            <a:r>
              <a:rPr lang="en-GB" sz="2400" cap="all" dirty="0">
                <a:latin typeface="Arial Nova" panose="020B0504020202020204" pitchFamily="34" charset="0"/>
              </a:rPr>
              <a:t>Teachers’ professional identity</a:t>
            </a:r>
            <a:endParaRPr lang="hu-HU" sz="2400" u="sng" dirty="0"/>
          </a:p>
        </p:txBody>
      </p:sp>
      <p:sp>
        <p:nvSpPr>
          <p:cNvPr id="24" name="Rounded Rectangle 1">
            <a:extLst>
              <a:ext uri="{FF2B5EF4-FFF2-40B4-BE49-F238E27FC236}">
                <a16:creationId xmlns:a16="http://schemas.microsoft.com/office/drawing/2014/main" id="{31BBD8DC-F7B9-D732-E8A3-F58A379286D7}"/>
              </a:ext>
            </a:extLst>
          </p:cNvPr>
          <p:cNvSpPr/>
          <p:nvPr/>
        </p:nvSpPr>
        <p:spPr>
          <a:xfrm>
            <a:off x="2874169" y="1635919"/>
            <a:ext cx="6410325" cy="4114800"/>
          </a:xfrm>
          <a:custGeom>
            <a:avLst/>
            <a:gdLst/>
            <a:ahLst/>
            <a:cxnLst/>
            <a:rect l="0" t="0" r="0" b="0"/>
            <a:pathLst>
              <a:path w="6410325" h="4114800">
                <a:moveTo>
                  <a:pt x="3209925" y="0"/>
                </a:moveTo>
                <a:lnTo>
                  <a:pt x="3209925" y="1028700"/>
                </a:lnTo>
                <a:moveTo>
                  <a:pt x="3209925" y="3086100"/>
                </a:moveTo>
                <a:lnTo>
                  <a:pt x="3209925" y="4114800"/>
                </a:lnTo>
                <a:moveTo>
                  <a:pt x="4238625" y="2057400"/>
                </a:moveTo>
                <a:lnTo>
                  <a:pt x="6410325" y="2057400"/>
                </a:lnTo>
                <a:moveTo>
                  <a:pt x="2181225" y="2057400"/>
                </a:moveTo>
                <a:lnTo>
                  <a:pt x="0" y="2057400"/>
                </a:lnTo>
              </a:path>
            </a:pathLst>
          </a:custGeom>
          <a:noFill/>
          <a:ln w="7143">
            <a:solidFill>
              <a:srgbClr val="484848"/>
            </a:solidFill>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5" name="Rounded Rectangle 2">
            <a:extLst>
              <a:ext uri="{FF2B5EF4-FFF2-40B4-BE49-F238E27FC236}">
                <a16:creationId xmlns:a16="http://schemas.microsoft.com/office/drawing/2014/main" id="{C4983021-3847-FADB-674F-8B6AF660423D}"/>
              </a:ext>
            </a:extLst>
          </p:cNvPr>
          <p:cNvSpPr/>
          <p:nvPr/>
        </p:nvSpPr>
        <p:spPr>
          <a:xfrm>
            <a:off x="6062119" y="3544043"/>
            <a:ext cx="1279270" cy="1349424"/>
          </a:xfrm>
          <a:custGeom>
            <a:avLst/>
            <a:gdLst/>
            <a:ahLst/>
            <a:cxnLst/>
            <a:rect l="0" t="0" r="0" b="0"/>
            <a:pathLst>
              <a:path w="1279270" h="1349424">
                <a:moveTo>
                  <a:pt x="180782" y="586034"/>
                </a:moveTo>
                <a:cubicBezTo>
                  <a:pt x="180782" y="424325"/>
                  <a:pt x="116651" y="277595"/>
                  <a:pt x="12435" y="169889"/>
                </a:cubicBezTo>
                <a:cubicBezTo>
                  <a:pt x="120285" y="64764"/>
                  <a:pt x="267663" y="0"/>
                  <a:pt x="430169" y="0"/>
                </a:cubicBezTo>
                <a:cubicBezTo>
                  <a:pt x="760720" y="0"/>
                  <a:pt x="1028685" y="267964"/>
                  <a:pt x="1028685" y="598516"/>
                </a:cubicBezTo>
                <a:cubicBezTo>
                  <a:pt x="1028685" y="929067"/>
                  <a:pt x="760720" y="1197032"/>
                  <a:pt x="430169" y="1197032"/>
                </a:cubicBezTo>
                <a:cubicBezTo>
                  <a:pt x="261326" y="1197032"/>
                  <a:pt x="108813" y="1127118"/>
                  <a:pt x="0" y="1014661"/>
                </a:cubicBezTo>
                <a:cubicBezTo>
                  <a:pt x="111527" y="905951"/>
                  <a:pt x="180782" y="754080"/>
                  <a:pt x="180782" y="586034"/>
                </a:cubicBezTo>
                <a:close/>
                <a:moveTo>
                  <a:pt x="536320" y="1006524"/>
                </a:moveTo>
                <a:cubicBezTo>
                  <a:pt x="536320" y="974961"/>
                  <a:pt x="510733" y="949374"/>
                  <a:pt x="479170" y="949374"/>
                </a:cubicBezTo>
                <a:cubicBezTo>
                  <a:pt x="447607" y="949374"/>
                  <a:pt x="422020" y="974961"/>
                  <a:pt x="422020" y="1006524"/>
                </a:cubicBezTo>
                <a:cubicBezTo>
                  <a:pt x="422020" y="1038087"/>
                  <a:pt x="447607" y="1063674"/>
                  <a:pt x="479170" y="1063674"/>
                </a:cubicBezTo>
                <a:cubicBezTo>
                  <a:pt x="510733" y="1063674"/>
                  <a:pt x="536320" y="1038087"/>
                  <a:pt x="536320" y="1006524"/>
                </a:cubicBezTo>
                <a:close/>
                <a:moveTo>
                  <a:pt x="1279270" y="1349424"/>
                </a:moveTo>
                <a:lnTo>
                  <a:pt x="593470" y="1349424"/>
                </a:lnTo>
                <a:lnTo>
                  <a:pt x="498220" y="1058912"/>
                </a:lnTo>
              </a:path>
            </a:pathLst>
          </a:custGeom>
          <a:noFill/>
          <a:ln w="7143">
            <a:solidFill>
              <a:srgbClr val="484848"/>
            </a:solidFill>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6" name="Rounded Rectangle 3">
            <a:extLst>
              <a:ext uri="{FF2B5EF4-FFF2-40B4-BE49-F238E27FC236}">
                <a16:creationId xmlns:a16="http://schemas.microsoft.com/office/drawing/2014/main" id="{D10159EB-D8D5-7EB8-DA3B-282CBFBD79BD}"/>
              </a:ext>
            </a:extLst>
          </p:cNvPr>
          <p:cNvSpPr/>
          <p:nvPr/>
        </p:nvSpPr>
        <p:spPr>
          <a:xfrm>
            <a:off x="4712494" y="3699919"/>
            <a:ext cx="1530407" cy="1193545"/>
          </a:xfrm>
          <a:custGeom>
            <a:avLst/>
            <a:gdLst/>
            <a:ahLst/>
            <a:cxnLst/>
            <a:rect l="0" t="0" r="0" b="0"/>
            <a:pathLst>
              <a:path w="1530407" h="1193545">
                <a:moveTo>
                  <a:pt x="515733" y="0"/>
                </a:moveTo>
                <a:cubicBezTo>
                  <a:pt x="624442" y="111524"/>
                  <a:pt x="776311" y="180778"/>
                  <a:pt x="944356" y="180778"/>
                </a:cubicBezTo>
                <a:cubicBezTo>
                  <a:pt x="1106071" y="180778"/>
                  <a:pt x="1252807" y="116642"/>
                  <a:pt x="1360513" y="12418"/>
                </a:cubicBezTo>
                <a:cubicBezTo>
                  <a:pt x="1465642" y="120269"/>
                  <a:pt x="1530407" y="267649"/>
                  <a:pt x="1530407" y="430156"/>
                </a:cubicBezTo>
                <a:cubicBezTo>
                  <a:pt x="1530407" y="760708"/>
                  <a:pt x="1262442" y="1028673"/>
                  <a:pt x="931891" y="1028673"/>
                </a:cubicBezTo>
                <a:cubicBezTo>
                  <a:pt x="601339" y="1028673"/>
                  <a:pt x="333374" y="760708"/>
                  <a:pt x="333374" y="430156"/>
                </a:cubicBezTo>
                <a:cubicBezTo>
                  <a:pt x="333374" y="261320"/>
                  <a:pt x="403283" y="108812"/>
                  <a:pt x="515733" y="0"/>
                </a:cubicBezTo>
                <a:close/>
                <a:moveTo>
                  <a:pt x="800100" y="907795"/>
                </a:moveTo>
                <a:cubicBezTo>
                  <a:pt x="831662" y="907795"/>
                  <a:pt x="857250" y="882208"/>
                  <a:pt x="857250" y="850645"/>
                </a:cubicBezTo>
                <a:cubicBezTo>
                  <a:pt x="857250" y="819082"/>
                  <a:pt x="831662" y="793495"/>
                  <a:pt x="800100" y="793495"/>
                </a:cubicBezTo>
                <a:cubicBezTo>
                  <a:pt x="768537" y="793495"/>
                  <a:pt x="742950" y="819082"/>
                  <a:pt x="742950" y="850645"/>
                </a:cubicBezTo>
                <a:cubicBezTo>
                  <a:pt x="742950" y="882208"/>
                  <a:pt x="768537" y="907795"/>
                  <a:pt x="800100" y="907795"/>
                </a:cubicBezTo>
                <a:close/>
                <a:moveTo>
                  <a:pt x="781050" y="903033"/>
                </a:moveTo>
                <a:lnTo>
                  <a:pt x="685800" y="1193545"/>
                </a:lnTo>
                <a:lnTo>
                  <a:pt x="0" y="1193545"/>
                </a:lnTo>
              </a:path>
            </a:pathLst>
          </a:custGeom>
          <a:noFill/>
          <a:ln w="7143">
            <a:solidFill>
              <a:srgbClr val="484848"/>
            </a:solidFill>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7" name="Rounded Rectangle 4">
            <a:extLst>
              <a:ext uri="{FF2B5EF4-FFF2-40B4-BE49-F238E27FC236}">
                <a16:creationId xmlns:a16="http://schemas.microsoft.com/office/drawing/2014/main" id="{7F341142-88DA-A90E-64DC-3D2564CAEBE0}"/>
              </a:ext>
            </a:extLst>
          </p:cNvPr>
          <p:cNvSpPr/>
          <p:nvPr/>
        </p:nvSpPr>
        <p:spPr>
          <a:xfrm>
            <a:off x="5906233" y="2493169"/>
            <a:ext cx="1435158" cy="1231640"/>
          </a:xfrm>
          <a:custGeom>
            <a:avLst/>
            <a:gdLst/>
            <a:ahLst/>
            <a:cxnLst/>
            <a:rect l="0" t="0" r="0" b="0"/>
            <a:pathLst>
              <a:path w="1435158" h="1231640">
                <a:moveTo>
                  <a:pt x="586043" y="1050856"/>
                </a:moveTo>
                <a:cubicBezTo>
                  <a:pt x="424330" y="1050856"/>
                  <a:pt x="277595" y="1114991"/>
                  <a:pt x="169888" y="1219213"/>
                </a:cubicBezTo>
                <a:cubicBezTo>
                  <a:pt x="64763" y="1111363"/>
                  <a:pt x="0" y="963985"/>
                  <a:pt x="0" y="801481"/>
                </a:cubicBezTo>
                <a:cubicBezTo>
                  <a:pt x="0" y="470929"/>
                  <a:pt x="267964" y="202964"/>
                  <a:pt x="598516" y="202964"/>
                </a:cubicBezTo>
                <a:cubicBezTo>
                  <a:pt x="929067" y="202964"/>
                  <a:pt x="1197032" y="470929"/>
                  <a:pt x="1197032" y="801481"/>
                </a:cubicBezTo>
                <a:cubicBezTo>
                  <a:pt x="1197032" y="970318"/>
                  <a:pt x="1127122" y="1122827"/>
                  <a:pt x="1014671" y="1231640"/>
                </a:cubicBezTo>
                <a:cubicBezTo>
                  <a:pt x="905961" y="1120113"/>
                  <a:pt x="754090" y="1050856"/>
                  <a:pt x="586043" y="1050856"/>
                </a:cubicBezTo>
                <a:close/>
                <a:moveTo>
                  <a:pt x="635058" y="285750"/>
                </a:moveTo>
                <a:cubicBezTo>
                  <a:pt x="603495" y="285750"/>
                  <a:pt x="577908" y="311337"/>
                  <a:pt x="577908" y="342900"/>
                </a:cubicBezTo>
                <a:cubicBezTo>
                  <a:pt x="577908" y="374462"/>
                  <a:pt x="603495" y="400050"/>
                  <a:pt x="635058" y="400050"/>
                </a:cubicBezTo>
                <a:cubicBezTo>
                  <a:pt x="666621" y="400050"/>
                  <a:pt x="692208" y="374462"/>
                  <a:pt x="692208" y="342900"/>
                </a:cubicBezTo>
                <a:cubicBezTo>
                  <a:pt x="692208" y="311337"/>
                  <a:pt x="666621" y="285750"/>
                  <a:pt x="635058" y="285750"/>
                </a:cubicBezTo>
                <a:close/>
                <a:moveTo>
                  <a:pt x="654108" y="290512"/>
                </a:moveTo>
                <a:lnTo>
                  <a:pt x="749358" y="0"/>
                </a:lnTo>
                <a:lnTo>
                  <a:pt x="1435158" y="0"/>
                </a:lnTo>
              </a:path>
            </a:pathLst>
          </a:custGeom>
          <a:noFill/>
          <a:ln w="7143">
            <a:solidFill>
              <a:srgbClr val="484848"/>
            </a:solidFill>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8" name="Rounded Rectangle 5">
            <a:extLst>
              <a:ext uri="{FF2B5EF4-FFF2-40B4-BE49-F238E27FC236}">
                <a16:creationId xmlns:a16="http://schemas.microsoft.com/office/drawing/2014/main" id="{D1EE4967-1015-D3EB-FAC8-C39EFEE9DE5E}"/>
              </a:ext>
            </a:extLst>
          </p:cNvPr>
          <p:cNvSpPr/>
          <p:nvPr/>
        </p:nvSpPr>
        <p:spPr>
          <a:xfrm>
            <a:off x="4712494" y="2493169"/>
            <a:ext cx="1374515" cy="1387532"/>
          </a:xfrm>
          <a:custGeom>
            <a:avLst/>
            <a:gdLst/>
            <a:ahLst/>
            <a:cxnLst/>
            <a:rect l="0" t="0" r="0" b="0"/>
            <a:pathLst>
              <a:path w="1374515" h="1387532">
                <a:moveTo>
                  <a:pt x="944356" y="190500"/>
                </a:moveTo>
                <a:cubicBezTo>
                  <a:pt x="1113193" y="190500"/>
                  <a:pt x="1265702" y="260409"/>
                  <a:pt x="1374515" y="372861"/>
                </a:cubicBezTo>
                <a:cubicBezTo>
                  <a:pt x="1262993" y="481571"/>
                  <a:pt x="1193741" y="633438"/>
                  <a:pt x="1193741" y="801481"/>
                </a:cubicBezTo>
                <a:cubicBezTo>
                  <a:pt x="1193741" y="963194"/>
                  <a:pt x="1257876" y="1109928"/>
                  <a:pt x="1362096" y="1217635"/>
                </a:cubicBezTo>
                <a:cubicBezTo>
                  <a:pt x="1254247" y="1322765"/>
                  <a:pt x="1106864" y="1387532"/>
                  <a:pt x="944356" y="1387532"/>
                </a:cubicBezTo>
                <a:cubicBezTo>
                  <a:pt x="613804" y="1387532"/>
                  <a:pt x="345839" y="1119567"/>
                  <a:pt x="345839" y="789016"/>
                </a:cubicBezTo>
                <a:cubicBezTo>
                  <a:pt x="345839" y="458464"/>
                  <a:pt x="613804" y="190499"/>
                  <a:pt x="944356" y="190499"/>
                </a:cubicBezTo>
                <a:close/>
                <a:moveTo>
                  <a:pt x="742950" y="342900"/>
                </a:moveTo>
                <a:cubicBezTo>
                  <a:pt x="742950" y="374462"/>
                  <a:pt x="768537" y="400050"/>
                  <a:pt x="800100" y="400050"/>
                </a:cubicBezTo>
                <a:cubicBezTo>
                  <a:pt x="831662" y="400050"/>
                  <a:pt x="857250" y="374462"/>
                  <a:pt x="857250" y="342900"/>
                </a:cubicBezTo>
                <a:cubicBezTo>
                  <a:pt x="857250" y="311337"/>
                  <a:pt x="831662" y="285750"/>
                  <a:pt x="800100" y="285750"/>
                </a:cubicBezTo>
                <a:cubicBezTo>
                  <a:pt x="768537" y="285750"/>
                  <a:pt x="742950" y="311337"/>
                  <a:pt x="742950" y="342900"/>
                </a:cubicBezTo>
                <a:close/>
                <a:moveTo>
                  <a:pt x="0" y="0"/>
                </a:moveTo>
                <a:lnTo>
                  <a:pt x="685800" y="0"/>
                </a:lnTo>
                <a:lnTo>
                  <a:pt x="781050" y="290512"/>
                </a:lnTo>
              </a:path>
            </a:pathLst>
          </a:custGeom>
          <a:noFill/>
          <a:ln w="7143">
            <a:solidFill>
              <a:srgbClr val="484848"/>
            </a:solidFill>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30" name="TextBox 7">
            <a:extLst>
              <a:ext uri="{FF2B5EF4-FFF2-40B4-BE49-F238E27FC236}">
                <a16:creationId xmlns:a16="http://schemas.microsoft.com/office/drawing/2014/main" id="{F6936BD3-DFD7-1137-24D7-47E60C48B131}"/>
              </a:ext>
            </a:extLst>
          </p:cNvPr>
          <p:cNvSpPr txBox="1"/>
          <p:nvPr/>
        </p:nvSpPr>
        <p:spPr>
          <a:xfrm>
            <a:off x="909617" y="2354669"/>
            <a:ext cx="3206007" cy="276999"/>
          </a:xfrm>
          <a:prstGeom prst="rect">
            <a:avLst/>
          </a:prstGeom>
          <a:noFill/>
          <a:ln>
            <a:noFill/>
          </a:ln>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GB" dirty="0">
                <a:latin typeface="Arial Nova Light" panose="020B0304020202020204" pitchFamily="34" charset="0"/>
              </a:rPr>
              <a:t>changing, dynamic and unstable</a:t>
            </a:r>
            <a:endParaRPr b="1" dirty="0">
              <a:solidFill>
                <a:srgbClr val="484848"/>
              </a:solidFill>
              <a:latin typeface="Arial"/>
            </a:endParaRPr>
          </a:p>
        </p:txBody>
      </p:sp>
      <p:sp>
        <p:nvSpPr>
          <p:cNvPr id="34" name="TextBox 11">
            <a:extLst>
              <a:ext uri="{FF2B5EF4-FFF2-40B4-BE49-F238E27FC236}">
                <a16:creationId xmlns:a16="http://schemas.microsoft.com/office/drawing/2014/main" id="{A58601CB-5D25-C8AD-777B-0FCD0CB59A2D}"/>
              </a:ext>
            </a:extLst>
          </p:cNvPr>
          <p:cNvSpPr txBox="1"/>
          <p:nvPr/>
        </p:nvSpPr>
        <p:spPr>
          <a:xfrm>
            <a:off x="5490305" y="3078956"/>
            <a:ext cx="185737" cy="400050"/>
          </a:xfrm>
          <a:prstGeom prst="rect">
            <a:avLst/>
          </a:prstGeom>
          <a:noFill/>
          <a:ln>
            <a:noFill/>
          </a:ln>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200" b="1">
                <a:solidFill>
                  <a:srgbClr val="969696"/>
                </a:solidFill>
                <a:latin typeface="Arial"/>
              </a:rPr>
              <a:t>1</a:t>
            </a:r>
          </a:p>
        </p:txBody>
      </p:sp>
      <p:sp>
        <p:nvSpPr>
          <p:cNvPr id="35" name="TextBox 12">
            <a:extLst>
              <a:ext uri="{FF2B5EF4-FFF2-40B4-BE49-F238E27FC236}">
                <a16:creationId xmlns:a16="http://schemas.microsoft.com/office/drawing/2014/main" id="{094FD4E7-B574-EE86-BFFF-03AF9ED718AA}"/>
              </a:ext>
            </a:extLst>
          </p:cNvPr>
          <p:cNvSpPr txBox="1"/>
          <p:nvPr/>
        </p:nvSpPr>
        <p:spPr>
          <a:xfrm>
            <a:off x="6519005" y="3078956"/>
            <a:ext cx="185737" cy="400050"/>
          </a:xfrm>
          <a:prstGeom prst="rect">
            <a:avLst/>
          </a:prstGeom>
          <a:noFill/>
          <a:ln>
            <a:noFill/>
          </a:ln>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200" b="1">
                <a:solidFill>
                  <a:srgbClr val="969696"/>
                </a:solidFill>
                <a:latin typeface="Arial"/>
              </a:rPr>
              <a:t>2</a:t>
            </a:r>
          </a:p>
        </p:txBody>
      </p:sp>
      <p:sp>
        <p:nvSpPr>
          <p:cNvPr id="36" name="TextBox 13">
            <a:extLst>
              <a:ext uri="{FF2B5EF4-FFF2-40B4-BE49-F238E27FC236}">
                <a16:creationId xmlns:a16="http://schemas.microsoft.com/office/drawing/2014/main" id="{5012ED75-C265-A0A9-E549-D73C0F50E61D}"/>
              </a:ext>
            </a:extLst>
          </p:cNvPr>
          <p:cNvSpPr txBox="1"/>
          <p:nvPr/>
        </p:nvSpPr>
        <p:spPr>
          <a:xfrm>
            <a:off x="5490305" y="3993356"/>
            <a:ext cx="185737" cy="400050"/>
          </a:xfrm>
          <a:prstGeom prst="rect">
            <a:avLst/>
          </a:prstGeom>
          <a:noFill/>
          <a:ln>
            <a:noFill/>
          </a:ln>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200" b="1">
                <a:solidFill>
                  <a:srgbClr val="969696"/>
                </a:solidFill>
                <a:latin typeface="Arial"/>
              </a:rPr>
              <a:t>3</a:t>
            </a:r>
          </a:p>
        </p:txBody>
      </p:sp>
      <p:sp>
        <p:nvSpPr>
          <p:cNvPr id="37" name="TextBox 14">
            <a:extLst>
              <a:ext uri="{FF2B5EF4-FFF2-40B4-BE49-F238E27FC236}">
                <a16:creationId xmlns:a16="http://schemas.microsoft.com/office/drawing/2014/main" id="{A74299DA-FDF6-EC08-B6F9-AF73F76D90E7}"/>
              </a:ext>
            </a:extLst>
          </p:cNvPr>
          <p:cNvSpPr txBox="1"/>
          <p:nvPr/>
        </p:nvSpPr>
        <p:spPr>
          <a:xfrm>
            <a:off x="6519005" y="3993356"/>
            <a:ext cx="185737" cy="400050"/>
          </a:xfrm>
          <a:prstGeom prst="rect">
            <a:avLst/>
          </a:prstGeom>
          <a:noFill/>
          <a:ln>
            <a:noFill/>
          </a:ln>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200" b="1">
                <a:solidFill>
                  <a:srgbClr val="969696"/>
                </a:solidFill>
                <a:latin typeface="Arial"/>
              </a:rPr>
              <a:t>4</a:t>
            </a:r>
          </a:p>
        </p:txBody>
      </p:sp>
      <p:sp>
        <p:nvSpPr>
          <p:cNvPr id="43" name="Szövegdoboz 42">
            <a:extLst>
              <a:ext uri="{FF2B5EF4-FFF2-40B4-BE49-F238E27FC236}">
                <a16:creationId xmlns:a16="http://schemas.microsoft.com/office/drawing/2014/main" id="{3D182C45-4E90-A0AB-E8CC-1F029104D941}"/>
              </a:ext>
            </a:extLst>
          </p:cNvPr>
          <p:cNvSpPr txBox="1"/>
          <p:nvPr/>
        </p:nvSpPr>
        <p:spPr>
          <a:xfrm>
            <a:off x="7069931" y="1926341"/>
            <a:ext cx="4495800" cy="1200329"/>
          </a:xfrm>
          <a:prstGeom prst="rect">
            <a:avLst/>
          </a:prstGeom>
          <a:noFill/>
        </p:spPr>
        <p:txBody>
          <a:bodyPr wrap="square">
            <a:spAutoFit/>
          </a:bodyPr>
          <a:lstStyle/>
          <a:p>
            <a:pPr lvl="1" algn="just"/>
            <a:r>
              <a:rPr lang="en-GB" sz="1800" dirty="0">
                <a:latin typeface="Arial Nova Light" panose="020B0304020202020204" pitchFamily="34" charset="0"/>
              </a:rPr>
              <a:t>it encompasses both the person and the context (i.e. it is shaped by relationships with others and interwoven with emotions); </a:t>
            </a:r>
          </a:p>
        </p:txBody>
      </p:sp>
      <p:sp>
        <p:nvSpPr>
          <p:cNvPr id="45" name="Szövegdoboz 44">
            <a:extLst>
              <a:ext uri="{FF2B5EF4-FFF2-40B4-BE49-F238E27FC236}">
                <a16:creationId xmlns:a16="http://schemas.microsoft.com/office/drawing/2014/main" id="{00388F39-0F5F-248B-457F-3DD1B59C940C}"/>
              </a:ext>
            </a:extLst>
          </p:cNvPr>
          <p:cNvSpPr txBox="1"/>
          <p:nvPr/>
        </p:nvSpPr>
        <p:spPr>
          <a:xfrm>
            <a:off x="1345672" y="4708798"/>
            <a:ext cx="3056993" cy="369332"/>
          </a:xfrm>
          <a:prstGeom prst="rect">
            <a:avLst/>
          </a:prstGeom>
          <a:noFill/>
        </p:spPr>
        <p:txBody>
          <a:bodyPr wrap="square">
            <a:spAutoFit/>
          </a:bodyPr>
          <a:lstStyle/>
          <a:p>
            <a:r>
              <a:rPr lang="en-GB" sz="1800" dirty="0">
                <a:latin typeface="Arial Nova Light" panose="020B0304020202020204" pitchFamily="34" charset="0"/>
              </a:rPr>
              <a:t>consists of sub-identities</a:t>
            </a:r>
            <a:endParaRPr lang="hu-HU" dirty="0"/>
          </a:p>
        </p:txBody>
      </p:sp>
      <p:sp>
        <p:nvSpPr>
          <p:cNvPr id="47" name="Szövegdoboz 46">
            <a:extLst>
              <a:ext uri="{FF2B5EF4-FFF2-40B4-BE49-F238E27FC236}">
                <a16:creationId xmlns:a16="http://schemas.microsoft.com/office/drawing/2014/main" id="{751856D4-E2F6-6575-4958-91FD88C9AD0B}"/>
              </a:ext>
            </a:extLst>
          </p:cNvPr>
          <p:cNvSpPr txBox="1"/>
          <p:nvPr/>
        </p:nvSpPr>
        <p:spPr>
          <a:xfrm>
            <a:off x="7592527" y="4575750"/>
            <a:ext cx="4180374" cy="646331"/>
          </a:xfrm>
          <a:prstGeom prst="rect">
            <a:avLst/>
          </a:prstGeom>
          <a:noFill/>
        </p:spPr>
        <p:txBody>
          <a:bodyPr wrap="square">
            <a:spAutoFit/>
          </a:bodyPr>
          <a:lstStyle/>
          <a:p>
            <a:r>
              <a:rPr lang="en-GB" sz="1800" dirty="0">
                <a:latin typeface="Arial Nova Light" panose="020B0304020202020204" pitchFamily="34" charset="0"/>
              </a:rPr>
              <a:t>agency (capacity to act) is an important element of professional identity</a:t>
            </a:r>
            <a:endParaRPr lang="hu-HU" dirty="0"/>
          </a:p>
        </p:txBody>
      </p:sp>
      <p:sp>
        <p:nvSpPr>
          <p:cNvPr id="49" name="Szövegdoboz 48">
            <a:extLst>
              <a:ext uri="{FF2B5EF4-FFF2-40B4-BE49-F238E27FC236}">
                <a16:creationId xmlns:a16="http://schemas.microsoft.com/office/drawing/2014/main" id="{1584969C-236C-4A4A-824F-9FC2EAB1DD09}"/>
              </a:ext>
            </a:extLst>
          </p:cNvPr>
          <p:cNvSpPr txBox="1"/>
          <p:nvPr/>
        </p:nvSpPr>
        <p:spPr>
          <a:xfrm>
            <a:off x="7128605" y="5781048"/>
            <a:ext cx="4644295" cy="369332"/>
          </a:xfrm>
          <a:prstGeom prst="rect">
            <a:avLst/>
          </a:prstGeom>
          <a:noFill/>
        </p:spPr>
        <p:txBody>
          <a:bodyPr wrap="square">
            <a:spAutoFit/>
          </a:bodyPr>
          <a:lstStyle/>
          <a:p>
            <a:r>
              <a:rPr lang="en-GB" sz="1800" dirty="0">
                <a:solidFill>
                  <a:schemeClr val="bg1">
                    <a:lumMod val="50000"/>
                  </a:schemeClr>
                </a:solidFill>
                <a:latin typeface="Arial Nova Light" panose="020B0304020202020204" pitchFamily="34" charset="0"/>
              </a:rPr>
              <a:t>(</a:t>
            </a:r>
            <a:r>
              <a:rPr lang="en-GB" sz="1800" dirty="0" err="1">
                <a:solidFill>
                  <a:schemeClr val="bg1">
                    <a:lumMod val="50000"/>
                  </a:schemeClr>
                </a:solidFill>
                <a:latin typeface="Arial Nova Light" panose="020B0304020202020204" pitchFamily="34" charset="0"/>
              </a:rPr>
              <a:t>Beijaard</a:t>
            </a:r>
            <a:r>
              <a:rPr lang="en-GB" sz="1800" dirty="0">
                <a:solidFill>
                  <a:schemeClr val="bg1">
                    <a:lumMod val="50000"/>
                  </a:schemeClr>
                </a:solidFill>
                <a:latin typeface="Arial Nova Light" panose="020B0304020202020204" pitchFamily="34" charset="0"/>
              </a:rPr>
              <a:t> et al., 2004; Tókos &amp; Rapos, 2024) </a:t>
            </a:r>
            <a:endParaRPr lang="hu-HU" dirty="0">
              <a:solidFill>
                <a:schemeClr val="bg1">
                  <a:lumMod val="50000"/>
                </a:schemeClr>
              </a:solidFill>
            </a:endParaRPr>
          </a:p>
        </p:txBody>
      </p:sp>
      <p:pic>
        <p:nvPicPr>
          <p:cNvPr id="50" name="Kép 49" descr="A képen fekete, sötétség, képernyőkép látható&#10;&#10;Előfordulhat, hogy az AI által létrehozott tartalom helytelen.">
            <a:extLst>
              <a:ext uri="{FF2B5EF4-FFF2-40B4-BE49-F238E27FC236}">
                <a16:creationId xmlns:a16="http://schemas.microsoft.com/office/drawing/2014/main" id="{50E6492F-1695-956F-9B9D-3C28421590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51" name="Téglalap 50">
            <a:extLst>
              <a:ext uri="{FF2B5EF4-FFF2-40B4-BE49-F238E27FC236}">
                <a16:creationId xmlns:a16="http://schemas.microsoft.com/office/drawing/2014/main" id="{E2FAE81F-2A05-ADC9-2AC9-5A3B21DD12D3}"/>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2377479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a:extLst>
              <a:ext uri="{FF2B5EF4-FFF2-40B4-BE49-F238E27FC236}">
                <a16:creationId xmlns:a16="http://schemas.microsoft.com/office/drawing/2014/main" id="{215DAE1A-A6B1-1331-8A7E-ACFDDCFF7F32}"/>
              </a:ext>
            </a:extLst>
          </p:cNvPr>
          <p:cNvSpPr>
            <a:spLocks noGrp="1"/>
          </p:cNvSpPr>
          <p:nvPr>
            <p:ph idx="1"/>
          </p:nvPr>
        </p:nvSpPr>
        <p:spPr/>
        <p:txBody>
          <a:bodyPr anchor="ctr">
            <a:normAutofit/>
          </a:bodyPr>
          <a:lstStyle/>
          <a:p>
            <a:pPr marL="0" indent="0" algn="just">
              <a:buNone/>
            </a:pPr>
            <a:r>
              <a:rPr lang="en-GB" sz="1900" dirty="0">
                <a:solidFill>
                  <a:schemeClr val="bg1"/>
                </a:solidFill>
                <a:highlight>
                  <a:srgbClr val="000000"/>
                </a:highlight>
                <a:latin typeface="Arial Nova Light" panose="020B0304020202020204" pitchFamily="34" charset="0"/>
              </a:rPr>
              <a:t>1. </a:t>
            </a:r>
            <a:r>
              <a:rPr lang="en-GB" sz="1900" dirty="0">
                <a:latin typeface="Arial Nova Light" panose="020B0304020202020204" pitchFamily="34" charset="0"/>
              </a:rPr>
              <a:t>Research on teacher professional development and learning increasingly links teachers' professional learning to identity development (Boylan, 2017; Garner &amp; Kaplan, 2018).</a:t>
            </a:r>
          </a:p>
          <a:p>
            <a:pPr marL="536575" indent="-357188" algn="just">
              <a:buFont typeface="Courier New" panose="02070309020205020404" pitchFamily="49" charset="0"/>
              <a:buChar char="→"/>
            </a:pPr>
            <a:r>
              <a:rPr lang="en-GB" sz="1900" dirty="0">
                <a:latin typeface="Arial Nova Light" panose="020B0304020202020204" pitchFamily="34" charset="0"/>
              </a:rPr>
              <a:t>focus on discrete episodes of professional learning  (not on longer-term professional learning/development) (Rapos et al., 2020). </a:t>
            </a:r>
          </a:p>
          <a:p>
            <a:pPr marL="536575" indent="-357188" algn="just">
              <a:buFont typeface="Courier New" panose="02070309020205020404" pitchFamily="49" charset="0"/>
              <a:buChar char="→"/>
            </a:pPr>
            <a:endParaRPr lang="en-GB" sz="1900" dirty="0">
              <a:latin typeface="Arial Nova Light" panose="020B0304020202020204" pitchFamily="34" charset="0"/>
            </a:endParaRPr>
          </a:p>
          <a:p>
            <a:pPr marL="0" indent="0" algn="just">
              <a:buNone/>
            </a:pPr>
            <a:r>
              <a:rPr lang="en-GB" sz="1900" dirty="0">
                <a:solidFill>
                  <a:schemeClr val="bg1"/>
                </a:solidFill>
                <a:highlight>
                  <a:srgbClr val="000000"/>
                </a:highlight>
                <a:latin typeface="Arial Nova Light" panose="020B0304020202020204" pitchFamily="34" charset="0"/>
              </a:rPr>
              <a:t>2. </a:t>
            </a:r>
            <a:r>
              <a:rPr lang="en-GB" sz="1900" dirty="0">
                <a:latin typeface="Arial Nova Light" panose="020B0304020202020204" pitchFamily="34" charset="0"/>
              </a:rPr>
              <a:t>Several common points can be identified in the interpretation of the two concepts: </a:t>
            </a:r>
          </a:p>
          <a:p>
            <a:pPr marL="536575" indent="-357188" algn="just">
              <a:buFont typeface="Courier New" panose="02070309020205020404" pitchFamily="49" charset="0"/>
              <a:buChar char="→"/>
            </a:pPr>
            <a:r>
              <a:rPr lang="en-GB" sz="1900" dirty="0">
                <a:latin typeface="Arial Nova Light" panose="020B0304020202020204" pitchFamily="34" charset="0"/>
              </a:rPr>
              <a:t>characterised by open-ended systems, complexity, dynamism and context-embedded uniqueness, </a:t>
            </a:r>
          </a:p>
          <a:p>
            <a:pPr marL="536575" indent="-357188" algn="just">
              <a:buFont typeface="Courier New" panose="02070309020205020404" pitchFamily="49" charset="0"/>
              <a:buChar char="→"/>
            </a:pPr>
            <a:r>
              <a:rPr lang="en-GB" sz="1900" dirty="0">
                <a:latin typeface="Arial Nova Light" panose="020B0304020202020204" pitchFamily="34" charset="0"/>
              </a:rPr>
              <a:t>they are considered processes, and their results are unique,</a:t>
            </a:r>
          </a:p>
          <a:p>
            <a:pPr marL="536575" indent="-357188" algn="just">
              <a:buFont typeface="Courier New" panose="02070309020205020404" pitchFamily="49" charset="0"/>
              <a:buChar char="→"/>
            </a:pPr>
            <a:r>
              <a:rPr lang="en-GB" sz="1900" dirty="0">
                <a:latin typeface="Arial Nova Light" panose="020B0304020202020204" pitchFamily="34" charset="0"/>
              </a:rPr>
              <a:t>difficult to find integrative research and model-building efforts that can address complex, dynamic learning processes together. </a:t>
            </a:r>
          </a:p>
        </p:txBody>
      </p:sp>
      <p:sp>
        <p:nvSpPr>
          <p:cNvPr id="4" name="Cím 1">
            <a:extLst>
              <a:ext uri="{FF2B5EF4-FFF2-40B4-BE49-F238E27FC236}">
                <a16:creationId xmlns:a16="http://schemas.microsoft.com/office/drawing/2014/main" id="{C5EDAB3B-AA2B-34C6-7ABD-F69AF4A725DA}"/>
              </a:ext>
            </a:extLst>
          </p:cNvPr>
          <p:cNvSpPr>
            <a:spLocks noGrp="1"/>
          </p:cNvSpPr>
          <p:nvPr>
            <p:ph type="title"/>
          </p:nvPr>
        </p:nvSpPr>
        <p:spPr>
          <a:xfrm>
            <a:off x="679322" y="446101"/>
            <a:ext cx="11093578" cy="1080131"/>
          </a:xfrm>
        </p:spPr>
        <p:txBody>
          <a:bodyPr anchor="ctr">
            <a:normAutofit/>
          </a:bodyPr>
          <a:lstStyle/>
          <a:p>
            <a:r>
              <a:rPr lang="en-GB" sz="2400" cap="all" dirty="0">
                <a:solidFill>
                  <a:schemeClr val="bg1"/>
                </a:solidFill>
                <a:highlight>
                  <a:srgbClr val="000000"/>
                </a:highlight>
                <a:latin typeface="Arial Nova" panose="020B0504020202020204" pitchFamily="34" charset="0"/>
              </a:rPr>
              <a:t>3.</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Theoretical background: </a:t>
            </a:r>
            <a:r>
              <a:rPr lang="en-GB" sz="2400" cap="all" dirty="0">
                <a:latin typeface="Arial Nova" panose="020B0504020202020204" pitchFamily="34" charset="0"/>
              </a:rPr>
              <a:t>identity formation and learning</a:t>
            </a:r>
            <a:endParaRPr lang="hu-HU" sz="2400" u="sng" dirty="0"/>
          </a:p>
        </p:txBody>
      </p:sp>
      <p:pic>
        <p:nvPicPr>
          <p:cNvPr id="5" name="Kép 4" descr="A képen fekete, sötétség, képernyőkép látható&#10;&#10;Előfordulhat, hogy az AI által létrehozott tartalom helytelen.">
            <a:extLst>
              <a:ext uri="{FF2B5EF4-FFF2-40B4-BE49-F238E27FC236}">
                <a16:creationId xmlns:a16="http://schemas.microsoft.com/office/drawing/2014/main" id="{97902CDF-348B-18ED-FC5F-87998C775B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6" name="Téglalap 5">
            <a:extLst>
              <a:ext uri="{FF2B5EF4-FFF2-40B4-BE49-F238E27FC236}">
                <a16:creationId xmlns:a16="http://schemas.microsoft.com/office/drawing/2014/main" id="{8EA7253B-33BA-C03A-6385-41CC22454B53}"/>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019776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28787-FABC-2EC5-A066-7DA9F792D595}"/>
            </a:ext>
          </a:extLst>
        </p:cNvPr>
        <p:cNvGrpSpPr/>
        <p:nvPr/>
      </p:nvGrpSpPr>
      <p:grpSpPr>
        <a:xfrm>
          <a:off x="0" y="0"/>
          <a:ext cx="0" cy="0"/>
          <a:chOff x="0" y="0"/>
          <a:chExt cx="0" cy="0"/>
        </a:xfrm>
      </p:grpSpPr>
      <p:sp>
        <p:nvSpPr>
          <p:cNvPr id="3" name="Tartalom helye 2">
            <a:extLst>
              <a:ext uri="{FF2B5EF4-FFF2-40B4-BE49-F238E27FC236}">
                <a16:creationId xmlns:a16="http://schemas.microsoft.com/office/drawing/2014/main" id="{CEF37553-E145-22CB-8B15-CC941BE1C8D0}"/>
              </a:ext>
            </a:extLst>
          </p:cNvPr>
          <p:cNvSpPr>
            <a:spLocks noGrp="1"/>
          </p:cNvSpPr>
          <p:nvPr>
            <p:ph idx="1"/>
          </p:nvPr>
        </p:nvSpPr>
        <p:spPr/>
        <p:txBody>
          <a:bodyPr>
            <a:noAutofit/>
          </a:bodyPr>
          <a:lstStyle/>
          <a:p>
            <a:pPr marL="0" indent="0" algn="just">
              <a:buNone/>
            </a:pPr>
            <a:r>
              <a:rPr lang="en-GB" sz="1800" dirty="0">
                <a:latin typeface="Arial Nova Light" panose="020B0304020202020204" pitchFamily="34" charset="0"/>
              </a:rPr>
              <a:t>Conceptual diversity (</a:t>
            </a:r>
            <a:r>
              <a:rPr lang="en-GB" sz="1800" dirty="0" err="1">
                <a:latin typeface="Arial Nova Light" panose="020B0304020202020204" pitchFamily="34" charset="0"/>
              </a:rPr>
              <a:t>Andreasan</a:t>
            </a:r>
            <a:r>
              <a:rPr lang="en-GB" sz="1800" dirty="0">
                <a:latin typeface="Arial Nova Light" panose="020B0304020202020204" pitchFamily="34" charset="0"/>
              </a:rPr>
              <a:t>, 2023; Berry &amp; White, 2023 Czető et al., 2024):</a:t>
            </a:r>
          </a:p>
          <a:p>
            <a:pPr marL="342900" indent="-342900" algn="just">
              <a:buAutoNum type="arabicParenR"/>
            </a:pPr>
            <a:r>
              <a:rPr lang="en-GB" sz="1800" b="1" dirty="0">
                <a:latin typeface="Arial Nova Light" panose="020B0304020202020204" pitchFamily="34" charset="0"/>
              </a:rPr>
              <a:t>university-based teacher educators </a:t>
            </a:r>
            <a:r>
              <a:rPr lang="en-GB" sz="1800" dirty="0">
                <a:latin typeface="Arial Nova Light" panose="020B0304020202020204" pitchFamily="34" charset="0"/>
              </a:rPr>
              <a:t>(UBTE): diverse professional career paths of university teacher educators and their transition to teacher education (not necessarily preceded by experience in a school context (</a:t>
            </a:r>
            <a:r>
              <a:rPr lang="en-GB" sz="1800" dirty="0" err="1">
                <a:latin typeface="Arial Nova Light" panose="020B0304020202020204" pitchFamily="34" charset="0"/>
              </a:rPr>
              <a:t>Andreasan</a:t>
            </a:r>
            <a:r>
              <a:rPr lang="en-GB" sz="1800" dirty="0">
                <a:latin typeface="Arial Nova Light" panose="020B0304020202020204" pitchFamily="34" charset="0"/>
              </a:rPr>
              <a:t>, 2023; Berry &amp; White, 2023);</a:t>
            </a:r>
          </a:p>
          <a:p>
            <a:pPr marL="342900" indent="-342900" algn="just">
              <a:buAutoNum type="arabicParenR"/>
            </a:pPr>
            <a:r>
              <a:rPr lang="en-GB" sz="1800" b="1" dirty="0">
                <a:latin typeface="Arial Nova Light" panose="020B0304020202020204" pitchFamily="34" charset="0"/>
              </a:rPr>
              <a:t>non-university-based teacher educators </a:t>
            </a:r>
            <a:r>
              <a:rPr lang="en-GB" sz="1800" dirty="0">
                <a:latin typeface="Arial Nova Light" panose="020B0304020202020204" pitchFamily="34" charset="0"/>
              </a:rPr>
              <a:t>(NUBTE) (Liao et al., 2023): an umbrella term; educators working outside the university context; </a:t>
            </a:r>
          </a:p>
          <a:p>
            <a:pPr marL="342900" indent="-342900" algn="just">
              <a:buAutoNum type="arabicParenR"/>
            </a:pPr>
            <a:endParaRPr lang="en-GB" sz="1800" dirty="0">
              <a:latin typeface="Arial Nova Light" panose="020B0304020202020204" pitchFamily="34" charset="0"/>
            </a:endParaRPr>
          </a:p>
          <a:p>
            <a:pPr marL="342900" indent="-342900" algn="just">
              <a:buAutoNum type="arabicParenR"/>
            </a:pPr>
            <a:r>
              <a:rPr lang="en-GB" sz="1800" b="1" u="sng" cap="all" dirty="0">
                <a:latin typeface="Arial Nova Light" panose="020B0304020202020204" pitchFamily="34" charset="0"/>
              </a:rPr>
              <a:t>school-based teacher educators</a:t>
            </a:r>
            <a:r>
              <a:rPr lang="en-GB" sz="1800" u="sng" dirty="0">
                <a:latin typeface="Arial Nova Light" panose="020B0304020202020204" pitchFamily="34" charset="0"/>
              </a:rPr>
              <a:t> </a:t>
            </a:r>
            <a:r>
              <a:rPr lang="en-GB" sz="1800" dirty="0">
                <a:latin typeface="Arial Nova Light" panose="020B0304020202020204" pitchFamily="34" charset="0"/>
              </a:rPr>
              <a:t>(SBTE) (Berry &amp; White, 2023; Bullough, 2005; Kennedy &amp; Bell, 2023)Bullough (2005): </a:t>
            </a:r>
          </a:p>
          <a:p>
            <a:pPr marL="536575" indent="-357188" algn="just">
              <a:buFont typeface="Courier New" panose="02070309020205020404" pitchFamily="49" charset="0"/>
              <a:buChar char="→"/>
            </a:pPr>
            <a:r>
              <a:rPr lang="en-GB" sz="1800" dirty="0">
                <a:latin typeface="Arial Nova Light" panose="020B0304020202020204" pitchFamily="34" charset="0"/>
              </a:rPr>
              <a:t>an important element of the professional identity of school-based teacher educators (SBTE) their embeddedness in the school (they are strongly attached to their schools and work there, but they may also be linked to universities in the context of certain activities and tasks). </a:t>
            </a:r>
          </a:p>
        </p:txBody>
      </p:sp>
      <p:sp>
        <p:nvSpPr>
          <p:cNvPr id="4" name="Cím 1">
            <a:extLst>
              <a:ext uri="{FF2B5EF4-FFF2-40B4-BE49-F238E27FC236}">
                <a16:creationId xmlns:a16="http://schemas.microsoft.com/office/drawing/2014/main" id="{7CD3B29B-635E-128D-9912-C5031DF2ECB3}"/>
              </a:ext>
            </a:extLst>
          </p:cNvPr>
          <p:cNvSpPr>
            <a:spLocks noGrp="1"/>
          </p:cNvSpPr>
          <p:nvPr>
            <p:ph type="title"/>
          </p:nvPr>
        </p:nvSpPr>
        <p:spPr>
          <a:xfrm>
            <a:off x="679322" y="446101"/>
            <a:ext cx="11093578" cy="1080131"/>
          </a:xfrm>
        </p:spPr>
        <p:txBody>
          <a:bodyPr anchor="ctr">
            <a:normAutofit/>
          </a:bodyPr>
          <a:lstStyle/>
          <a:p>
            <a:r>
              <a:rPr lang="en-GB" sz="2400" cap="all" dirty="0">
                <a:solidFill>
                  <a:schemeClr val="bg1"/>
                </a:solidFill>
                <a:highlight>
                  <a:srgbClr val="000000"/>
                </a:highlight>
                <a:latin typeface="Arial Nova" panose="020B0504020202020204" pitchFamily="34" charset="0"/>
              </a:rPr>
              <a:t>3.</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Theoretical background: </a:t>
            </a:r>
            <a:r>
              <a:rPr lang="en-GB" sz="2400" cap="all" dirty="0">
                <a:latin typeface="Arial Nova" panose="020B0504020202020204" pitchFamily="34" charset="0"/>
              </a:rPr>
              <a:t>Teacher educators</a:t>
            </a:r>
            <a:endParaRPr lang="hu-HU" sz="2400" u="sng" dirty="0"/>
          </a:p>
        </p:txBody>
      </p:sp>
      <p:pic>
        <p:nvPicPr>
          <p:cNvPr id="2" name="Kép 1" descr="A képen fekete, sötétség, képernyőkép látható&#10;&#10;Előfordulhat, hogy az AI által létrehozott tartalom helytelen.">
            <a:extLst>
              <a:ext uri="{FF2B5EF4-FFF2-40B4-BE49-F238E27FC236}">
                <a16:creationId xmlns:a16="http://schemas.microsoft.com/office/drawing/2014/main" id="{201EADDC-625A-CCDC-47C9-4DF81EA412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5" name="Téglalap 4">
            <a:extLst>
              <a:ext uri="{FF2B5EF4-FFF2-40B4-BE49-F238E27FC236}">
                <a16:creationId xmlns:a16="http://schemas.microsoft.com/office/drawing/2014/main" id="{2437B7BE-382C-610B-1777-72F92533140F}"/>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2912602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6CB5C-A6FF-61D0-B5E5-C2AAD64F0F1E}"/>
            </a:ext>
          </a:extLst>
        </p:cNvPr>
        <p:cNvGrpSpPr/>
        <p:nvPr/>
      </p:nvGrpSpPr>
      <p:grpSpPr>
        <a:xfrm>
          <a:off x="0" y="0"/>
          <a:ext cx="0" cy="0"/>
          <a:chOff x="0" y="0"/>
          <a:chExt cx="0" cy="0"/>
        </a:xfrm>
      </p:grpSpPr>
      <p:sp>
        <p:nvSpPr>
          <p:cNvPr id="3" name="Tartalom helye 2">
            <a:extLst>
              <a:ext uri="{FF2B5EF4-FFF2-40B4-BE49-F238E27FC236}">
                <a16:creationId xmlns:a16="http://schemas.microsoft.com/office/drawing/2014/main" id="{2C7DC6E4-3351-A809-99DF-F7EB2915B0E0}"/>
              </a:ext>
            </a:extLst>
          </p:cNvPr>
          <p:cNvSpPr>
            <a:spLocks noGrp="1"/>
          </p:cNvSpPr>
          <p:nvPr>
            <p:ph idx="1"/>
          </p:nvPr>
        </p:nvSpPr>
        <p:spPr>
          <a:xfrm>
            <a:off x="7105649" y="1609918"/>
            <a:ext cx="4667250" cy="4351338"/>
          </a:xfrm>
        </p:spPr>
        <p:txBody>
          <a:bodyPr anchor="ctr">
            <a:noAutofit/>
          </a:bodyPr>
          <a:lstStyle/>
          <a:p>
            <a:pPr algn="just">
              <a:buFont typeface="Courier New" panose="02070309020205020404" pitchFamily="49" charset="0"/>
              <a:buChar char="→"/>
            </a:pPr>
            <a:r>
              <a:rPr lang="en-GB" sz="1800" dirty="0">
                <a:latin typeface="Arial Nova Light" panose="020B0304020202020204" pitchFamily="34" charset="0"/>
              </a:rPr>
              <a:t>dual professionals with hybrid, multiple identities, ‘identity dissonance’ (Warin &amp; Dempster, 2007), </a:t>
            </a:r>
          </a:p>
          <a:p>
            <a:pPr algn="just">
              <a:buFont typeface="Courier New" panose="02070309020205020404" pitchFamily="49" charset="0"/>
              <a:buChar char="→"/>
            </a:pPr>
            <a:r>
              <a:rPr lang="en-GB" sz="1800" dirty="0">
                <a:latin typeface="Arial Nova Light" panose="020B0304020202020204" pitchFamily="34" charset="0"/>
              </a:rPr>
              <a:t>a solid professional identity in their own school environment (as effective classroom teachers), </a:t>
            </a:r>
          </a:p>
          <a:p>
            <a:pPr algn="just">
              <a:buFont typeface="Courier New" panose="02070309020205020404" pitchFamily="49" charset="0"/>
              <a:buChar char="→"/>
            </a:pPr>
            <a:r>
              <a:rPr lang="en-GB" sz="1800" dirty="0">
                <a:latin typeface="Arial Nova Light" panose="020B0304020202020204" pitchFamily="34" charset="0"/>
              </a:rPr>
              <a:t>feeling that, as second-order practitioners, they do not necessarily have sufficient expertise to guide teachers' professional learning, and their sense of self-efficacy in this area is lower. </a:t>
            </a:r>
          </a:p>
          <a:p>
            <a:pPr algn="just">
              <a:buFont typeface="Courier New" panose="02070309020205020404" pitchFamily="49" charset="0"/>
              <a:buChar char="→"/>
            </a:pPr>
            <a:r>
              <a:rPr lang="en-GB" sz="1800" dirty="0">
                <a:latin typeface="Arial Nova Light" panose="020B0304020202020204" pitchFamily="34" charset="0"/>
              </a:rPr>
              <a:t>two worlds paradox (Olsen and Buchanan, 2017)</a:t>
            </a:r>
          </a:p>
        </p:txBody>
      </p:sp>
      <p:sp>
        <p:nvSpPr>
          <p:cNvPr id="4" name="Cím 1">
            <a:extLst>
              <a:ext uri="{FF2B5EF4-FFF2-40B4-BE49-F238E27FC236}">
                <a16:creationId xmlns:a16="http://schemas.microsoft.com/office/drawing/2014/main" id="{A9CA7D01-05F9-DD35-3D39-119482E5F1A5}"/>
              </a:ext>
            </a:extLst>
          </p:cNvPr>
          <p:cNvSpPr>
            <a:spLocks noGrp="1"/>
          </p:cNvSpPr>
          <p:nvPr>
            <p:ph type="title"/>
          </p:nvPr>
        </p:nvSpPr>
        <p:spPr>
          <a:xfrm>
            <a:off x="679322" y="446101"/>
            <a:ext cx="11093578" cy="1080131"/>
          </a:xfrm>
        </p:spPr>
        <p:txBody>
          <a:bodyPr anchor="ctr">
            <a:normAutofit/>
          </a:bodyPr>
          <a:lstStyle/>
          <a:p>
            <a:r>
              <a:rPr lang="en-GB" sz="2400" cap="all" dirty="0">
                <a:solidFill>
                  <a:schemeClr val="bg1"/>
                </a:solidFill>
                <a:highlight>
                  <a:srgbClr val="000000"/>
                </a:highlight>
                <a:latin typeface="Arial Nova" panose="020B0504020202020204" pitchFamily="34" charset="0"/>
              </a:rPr>
              <a:t>3.</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Theoretical background: </a:t>
            </a:r>
            <a:r>
              <a:rPr lang="en-GB" sz="2400" cap="all" dirty="0">
                <a:latin typeface="Arial Nova" panose="020B0504020202020204" pitchFamily="34" charset="0"/>
              </a:rPr>
              <a:t>School-based Teacher educators</a:t>
            </a:r>
            <a:endParaRPr lang="hu-HU" sz="2400" u="sng" dirty="0"/>
          </a:p>
        </p:txBody>
      </p:sp>
      <p:sp>
        <p:nvSpPr>
          <p:cNvPr id="2" name="Rounded Rectangle 1">
            <a:extLst>
              <a:ext uri="{FF2B5EF4-FFF2-40B4-BE49-F238E27FC236}">
                <a16:creationId xmlns:a16="http://schemas.microsoft.com/office/drawing/2014/main" id="{93E428B3-07DC-0D3C-D2F5-786FAB93574A}"/>
              </a:ext>
            </a:extLst>
          </p:cNvPr>
          <p:cNvSpPr/>
          <p:nvPr/>
        </p:nvSpPr>
        <p:spPr>
          <a:xfrm>
            <a:off x="3613880" y="2347321"/>
            <a:ext cx="1714501" cy="2639648"/>
          </a:xfrm>
          <a:custGeom>
            <a:avLst/>
            <a:gdLst/>
            <a:ahLst/>
            <a:cxnLst/>
            <a:rect l="0" t="0" r="0" b="0"/>
            <a:pathLst>
              <a:path w="1714501" h="2639648">
                <a:moveTo>
                  <a:pt x="571500" y="0"/>
                </a:moveTo>
                <a:lnTo>
                  <a:pt x="1714501" y="659912"/>
                </a:lnTo>
                <a:lnTo>
                  <a:pt x="1714501" y="1979736"/>
                </a:lnTo>
                <a:lnTo>
                  <a:pt x="1142991" y="2309702"/>
                </a:lnTo>
                <a:lnTo>
                  <a:pt x="571503" y="2639648"/>
                </a:lnTo>
                <a:lnTo>
                  <a:pt x="9" y="2309684"/>
                </a:lnTo>
                <a:lnTo>
                  <a:pt x="571509" y="1979729"/>
                </a:lnTo>
                <a:lnTo>
                  <a:pt x="571506" y="1319815"/>
                </a:lnTo>
                <a:lnTo>
                  <a:pt x="571506" y="659903"/>
                </a:lnTo>
                <a:lnTo>
                  <a:pt x="0" y="329955"/>
                </a:lnTo>
                <a:close/>
              </a:path>
            </a:pathLst>
          </a:custGeom>
          <a:noFill/>
          <a:ln w="7143">
            <a:solidFill>
              <a:srgbClr val="484848"/>
            </a:solidFill>
          </a:ln>
        </p:spPr>
        <p:txBody>
          <a:bodyPr rtlCol="0" anchor="ctr"/>
          <a:lstStyle/>
          <a:p>
            <a:pPr algn="ctr"/>
            <a:endParaRPr/>
          </a:p>
        </p:txBody>
      </p:sp>
      <p:sp>
        <p:nvSpPr>
          <p:cNvPr id="5" name="Rounded Rectangle 2">
            <a:extLst>
              <a:ext uri="{FF2B5EF4-FFF2-40B4-BE49-F238E27FC236}">
                <a16:creationId xmlns:a16="http://schemas.microsoft.com/office/drawing/2014/main" id="{A3127DC2-3749-50EE-9D80-528D05FD71C6}"/>
              </a:ext>
            </a:extLst>
          </p:cNvPr>
          <p:cNvSpPr/>
          <p:nvPr/>
        </p:nvSpPr>
        <p:spPr>
          <a:xfrm>
            <a:off x="1899389" y="2347312"/>
            <a:ext cx="1714498" cy="2639651"/>
          </a:xfrm>
          <a:custGeom>
            <a:avLst/>
            <a:gdLst/>
            <a:ahLst/>
            <a:cxnLst/>
            <a:rect l="0" t="0" r="0" b="0"/>
            <a:pathLst>
              <a:path w="1714498" h="2639651">
                <a:moveTo>
                  <a:pt x="0" y="1979736"/>
                </a:moveTo>
                <a:lnTo>
                  <a:pt x="0" y="659912"/>
                </a:lnTo>
                <a:lnTo>
                  <a:pt x="1143000" y="0"/>
                </a:lnTo>
                <a:lnTo>
                  <a:pt x="1714495" y="329964"/>
                </a:lnTo>
                <a:lnTo>
                  <a:pt x="1142995" y="659920"/>
                </a:lnTo>
                <a:lnTo>
                  <a:pt x="1142995" y="1319832"/>
                </a:lnTo>
                <a:lnTo>
                  <a:pt x="1142997" y="1979747"/>
                </a:lnTo>
                <a:lnTo>
                  <a:pt x="1714498" y="2309695"/>
                </a:lnTo>
                <a:lnTo>
                  <a:pt x="1142997" y="2639651"/>
                </a:lnTo>
                <a:lnTo>
                  <a:pt x="571500" y="2309691"/>
                </a:lnTo>
                <a:close/>
              </a:path>
            </a:pathLst>
          </a:custGeom>
          <a:noFill/>
          <a:ln w="7143">
            <a:solidFill>
              <a:srgbClr val="484848"/>
            </a:solidFill>
          </a:ln>
        </p:spPr>
        <p:txBody>
          <a:bodyPr rtlCol="0" anchor="ctr"/>
          <a:lstStyle/>
          <a:p>
            <a:pPr algn="ctr"/>
            <a:endParaRPr/>
          </a:p>
        </p:txBody>
      </p:sp>
      <p:sp>
        <p:nvSpPr>
          <p:cNvPr id="6" name="Rounded Rectangle 3">
            <a:extLst>
              <a:ext uri="{FF2B5EF4-FFF2-40B4-BE49-F238E27FC236}">
                <a16:creationId xmlns:a16="http://schemas.microsoft.com/office/drawing/2014/main" id="{17FA8390-A73E-1143-FCA6-864FA11F84E1}"/>
              </a:ext>
            </a:extLst>
          </p:cNvPr>
          <p:cNvSpPr/>
          <p:nvPr/>
        </p:nvSpPr>
        <p:spPr>
          <a:xfrm>
            <a:off x="3042379" y="2677276"/>
            <a:ext cx="1143006" cy="1979726"/>
          </a:xfrm>
          <a:custGeom>
            <a:avLst/>
            <a:gdLst/>
            <a:ahLst/>
            <a:cxnLst/>
            <a:rect l="0" t="0" r="0" b="0"/>
            <a:pathLst>
              <a:path w="1143006" h="1979726">
                <a:moveTo>
                  <a:pt x="0" y="329955"/>
                </a:moveTo>
                <a:lnTo>
                  <a:pt x="571500" y="0"/>
                </a:lnTo>
                <a:lnTo>
                  <a:pt x="1143006" y="329947"/>
                </a:lnTo>
                <a:lnTo>
                  <a:pt x="1143006" y="989859"/>
                </a:lnTo>
                <a:lnTo>
                  <a:pt x="1143006" y="1649770"/>
                </a:lnTo>
                <a:lnTo>
                  <a:pt x="571506" y="1979726"/>
                </a:lnTo>
                <a:lnTo>
                  <a:pt x="5" y="1649779"/>
                </a:lnTo>
                <a:lnTo>
                  <a:pt x="0" y="989867"/>
                </a:lnTo>
                <a:close/>
              </a:path>
            </a:pathLst>
          </a:custGeom>
          <a:noFill/>
          <a:ln w="7143">
            <a:solidFill>
              <a:srgbClr val="484848"/>
            </a:solidFill>
          </a:ln>
        </p:spPr>
        <p:txBody>
          <a:bodyPr rtlCol="0" anchor="ctr"/>
          <a:lstStyle/>
          <a:p>
            <a:pPr algn="ctr"/>
            <a:endParaRPr/>
          </a:p>
        </p:txBody>
      </p:sp>
      <p:sp>
        <p:nvSpPr>
          <p:cNvPr id="7" name="TextBox 4">
            <a:extLst>
              <a:ext uri="{FF2B5EF4-FFF2-40B4-BE49-F238E27FC236}">
                <a16:creationId xmlns:a16="http://schemas.microsoft.com/office/drawing/2014/main" id="{3AF34830-5D9F-F8C5-C157-1BB835CE2667}"/>
              </a:ext>
            </a:extLst>
          </p:cNvPr>
          <p:cNvSpPr txBox="1"/>
          <p:nvPr/>
        </p:nvSpPr>
        <p:spPr>
          <a:xfrm>
            <a:off x="743366" y="4998393"/>
            <a:ext cx="5330690" cy="276999"/>
          </a:xfrm>
          <a:prstGeom prst="rect">
            <a:avLst/>
          </a:prstGeom>
          <a:noFill/>
          <a:ln>
            <a:noFill/>
          </a:ln>
        </p:spPr>
        <p:txBody>
          <a:bodyPr wrap="none" lIns="0" tIns="0" rIns="0" bIns="0" anchor="t">
            <a:spAutoFit/>
          </a:bodyPr>
          <a:lstStyle/>
          <a:p>
            <a:pPr algn="ctr"/>
            <a:r>
              <a:rPr sz="1800" b="1" cap="all" dirty="0">
                <a:solidFill>
                  <a:srgbClr val="484848"/>
                </a:solidFill>
                <a:latin typeface="Arial"/>
              </a:rPr>
              <a:t>Navigating Dual Professional Identities</a:t>
            </a:r>
          </a:p>
        </p:txBody>
      </p:sp>
      <p:sp>
        <p:nvSpPr>
          <p:cNvPr id="8" name="TextBox 5">
            <a:extLst>
              <a:ext uri="{FF2B5EF4-FFF2-40B4-BE49-F238E27FC236}">
                <a16:creationId xmlns:a16="http://schemas.microsoft.com/office/drawing/2014/main" id="{F89457E7-CA9D-652B-BC62-343901F15E71}"/>
              </a:ext>
            </a:extLst>
          </p:cNvPr>
          <p:cNvSpPr txBox="1"/>
          <p:nvPr/>
        </p:nvSpPr>
        <p:spPr>
          <a:xfrm>
            <a:off x="2435608" y="1973211"/>
            <a:ext cx="2356543" cy="230832"/>
          </a:xfrm>
          <a:prstGeom prst="rect">
            <a:avLst/>
          </a:prstGeom>
          <a:noFill/>
          <a:ln>
            <a:noFill/>
          </a:ln>
        </p:spPr>
        <p:txBody>
          <a:bodyPr wrap="none" lIns="0" tIns="0" rIns="0" bIns="0" anchor="t">
            <a:spAutoFit/>
          </a:bodyPr>
          <a:lstStyle/>
          <a:p>
            <a:pPr algn="ctr"/>
            <a:r>
              <a:rPr lang="en-GB" sz="1500" b="1" cap="all" dirty="0">
                <a:latin typeface="Arial"/>
              </a:rPr>
              <a:t>Two worlds paradox</a:t>
            </a:r>
            <a:endParaRPr sz="1500" b="1" cap="all" dirty="0">
              <a:latin typeface="Arial"/>
            </a:endParaRPr>
          </a:p>
        </p:txBody>
      </p:sp>
      <p:sp>
        <p:nvSpPr>
          <p:cNvPr id="10" name="TextBox 7">
            <a:extLst>
              <a:ext uri="{FF2B5EF4-FFF2-40B4-BE49-F238E27FC236}">
                <a16:creationId xmlns:a16="http://schemas.microsoft.com/office/drawing/2014/main" id="{7FF52115-E915-FE08-E526-D6E27B83DE35}"/>
              </a:ext>
            </a:extLst>
          </p:cNvPr>
          <p:cNvSpPr txBox="1"/>
          <p:nvPr/>
        </p:nvSpPr>
        <p:spPr>
          <a:xfrm>
            <a:off x="163529" y="3198167"/>
            <a:ext cx="1657185" cy="430887"/>
          </a:xfrm>
          <a:prstGeom prst="rect">
            <a:avLst/>
          </a:prstGeom>
          <a:solidFill>
            <a:srgbClr val="64A70B">
              <a:alpha val="60000"/>
            </a:srgbClr>
          </a:solidFill>
          <a:ln>
            <a:noFill/>
          </a:ln>
        </p:spPr>
        <p:txBody>
          <a:bodyPr wrap="none" lIns="0" tIns="0" rIns="0" bIns="0" anchor="t">
            <a:spAutoFit/>
          </a:bodyPr>
          <a:lstStyle/>
          <a:p>
            <a:pPr algn="ctr"/>
            <a:r>
              <a:rPr sz="1400" cap="all" dirty="0">
                <a:solidFill>
                  <a:srgbClr val="484848"/>
                </a:solidFill>
                <a:latin typeface="Arial"/>
              </a:rPr>
              <a:t>School </a:t>
            </a:r>
            <a:r>
              <a:rPr lang="en-GB" sz="1400" cap="all" dirty="0">
                <a:solidFill>
                  <a:srgbClr val="484848"/>
                </a:solidFill>
                <a:latin typeface="Arial"/>
              </a:rPr>
              <a:t>t</a:t>
            </a:r>
            <a:r>
              <a:rPr sz="1400" cap="all" dirty="0" err="1">
                <a:solidFill>
                  <a:srgbClr val="484848"/>
                </a:solidFill>
                <a:latin typeface="Arial"/>
              </a:rPr>
              <a:t>eacher</a:t>
            </a:r>
            <a:r>
              <a:rPr sz="1400" cap="all" dirty="0">
                <a:solidFill>
                  <a:srgbClr val="484848"/>
                </a:solidFill>
                <a:latin typeface="Arial"/>
              </a:rPr>
              <a:t>
</a:t>
            </a:r>
            <a:r>
              <a:rPr lang="en-GB" sz="1400" cap="all" dirty="0">
                <a:solidFill>
                  <a:srgbClr val="484848"/>
                </a:solidFill>
                <a:latin typeface="Arial"/>
              </a:rPr>
              <a:t>id</a:t>
            </a:r>
            <a:r>
              <a:rPr sz="1400" cap="all" dirty="0">
                <a:solidFill>
                  <a:srgbClr val="484848"/>
                </a:solidFill>
                <a:latin typeface="Arial"/>
              </a:rPr>
              <a:t>entity</a:t>
            </a:r>
          </a:p>
        </p:txBody>
      </p:sp>
      <p:sp>
        <p:nvSpPr>
          <p:cNvPr id="11" name="TextBox 8">
            <a:extLst>
              <a:ext uri="{FF2B5EF4-FFF2-40B4-BE49-F238E27FC236}">
                <a16:creationId xmlns:a16="http://schemas.microsoft.com/office/drawing/2014/main" id="{0D6E0C13-1987-38F6-83E4-8BA76E8462EC}"/>
              </a:ext>
            </a:extLst>
          </p:cNvPr>
          <p:cNvSpPr txBox="1"/>
          <p:nvPr/>
        </p:nvSpPr>
        <p:spPr>
          <a:xfrm>
            <a:off x="5409682" y="3286779"/>
            <a:ext cx="1900584" cy="430887"/>
          </a:xfrm>
          <a:prstGeom prst="rect">
            <a:avLst/>
          </a:prstGeom>
          <a:solidFill>
            <a:srgbClr val="64A70B">
              <a:alpha val="60000"/>
            </a:srgbClr>
          </a:solidFill>
          <a:ln>
            <a:noFill/>
          </a:ln>
        </p:spPr>
        <p:txBody>
          <a:bodyPr wrap="none" lIns="0" tIns="0" rIns="0" bIns="0" anchor="t">
            <a:spAutoFit/>
          </a:bodyPr>
          <a:lstStyle/>
          <a:p>
            <a:pPr algn="ctr"/>
            <a:r>
              <a:rPr sz="1400" cap="all" dirty="0">
                <a:solidFill>
                  <a:srgbClr val="484848"/>
                </a:solidFill>
                <a:latin typeface="Arial"/>
              </a:rPr>
              <a:t>Teacher Educator
Identity</a:t>
            </a:r>
          </a:p>
        </p:txBody>
      </p:sp>
      <p:sp>
        <p:nvSpPr>
          <p:cNvPr id="12" name="TextBox 9">
            <a:extLst>
              <a:ext uri="{FF2B5EF4-FFF2-40B4-BE49-F238E27FC236}">
                <a16:creationId xmlns:a16="http://schemas.microsoft.com/office/drawing/2014/main" id="{EB0CB2FA-1B48-6ADE-77F2-8CBBBFCF2A8A}"/>
              </a:ext>
            </a:extLst>
          </p:cNvPr>
          <p:cNvSpPr txBox="1"/>
          <p:nvPr/>
        </p:nvSpPr>
        <p:spPr>
          <a:xfrm>
            <a:off x="228292" y="3785587"/>
            <a:ext cx="1527662" cy="338554"/>
          </a:xfrm>
          <a:prstGeom prst="rect">
            <a:avLst/>
          </a:prstGeom>
          <a:noFill/>
          <a:ln>
            <a:noFill/>
          </a:ln>
        </p:spPr>
        <p:txBody>
          <a:bodyPr wrap="none" lIns="0" tIns="0" rIns="0" bIns="0" anchor="t">
            <a:spAutoFit/>
          </a:bodyPr>
          <a:lstStyle/>
          <a:p>
            <a:pPr algn="ctr"/>
            <a:r>
              <a:rPr lang="en-GB" sz="1100" dirty="0">
                <a:solidFill>
                  <a:srgbClr val="484848"/>
                </a:solidFill>
                <a:latin typeface="Arial"/>
              </a:rPr>
              <a:t>c</a:t>
            </a:r>
            <a:r>
              <a:rPr sz="1100" b="0" dirty="0" err="1">
                <a:solidFill>
                  <a:srgbClr val="484848"/>
                </a:solidFill>
                <a:latin typeface="Arial"/>
              </a:rPr>
              <a:t>lassroom</a:t>
            </a:r>
            <a:r>
              <a:rPr sz="1100" b="0" dirty="0">
                <a:solidFill>
                  <a:srgbClr val="484848"/>
                </a:solidFill>
                <a:latin typeface="Arial"/>
              </a:rPr>
              <a:t> expertise and
confidence</a:t>
            </a:r>
          </a:p>
        </p:txBody>
      </p:sp>
      <p:sp>
        <p:nvSpPr>
          <p:cNvPr id="13" name="TextBox 10">
            <a:extLst>
              <a:ext uri="{FF2B5EF4-FFF2-40B4-BE49-F238E27FC236}">
                <a16:creationId xmlns:a16="http://schemas.microsoft.com/office/drawing/2014/main" id="{272163BD-C5B2-244C-42C5-D5ADE3AB2EA2}"/>
              </a:ext>
            </a:extLst>
          </p:cNvPr>
          <p:cNvSpPr txBox="1"/>
          <p:nvPr/>
        </p:nvSpPr>
        <p:spPr>
          <a:xfrm>
            <a:off x="5899876" y="3803914"/>
            <a:ext cx="993390" cy="677108"/>
          </a:xfrm>
          <a:prstGeom prst="rect">
            <a:avLst/>
          </a:prstGeom>
          <a:noFill/>
          <a:ln>
            <a:noFill/>
          </a:ln>
        </p:spPr>
        <p:txBody>
          <a:bodyPr wrap="square" lIns="0" tIns="0" rIns="0" bIns="0" anchor="t">
            <a:spAutoFit/>
          </a:bodyPr>
          <a:lstStyle/>
          <a:p>
            <a:pPr algn="ctr"/>
            <a:r>
              <a:rPr lang="en-GB" sz="1100" dirty="0">
                <a:latin typeface="Arial Nova Light" panose="020B0304020202020204" pitchFamily="34" charset="0"/>
              </a:rPr>
              <a:t>not necessarily sufficient expertise lower self-efficacy</a:t>
            </a:r>
            <a:endParaRPr sz="1100" b="0" dirty="0">
              <a:solidFill>
                <a:srgbClr val="484848"/>
              </a:solidFill>
              <a:latin typeface="Arial"/>
            </a:endParaRPr>
          </a:p>
        </p:txBody>
      </p:sp>
      <p:pic>
        <p:nvPicPr>
          <p:cNvPr id="14" name="Kép 13" descr="A képen fekete, sötétség, képernyőkép látható&#10;&#10;Előfordulhat, hogy az AI által létrehozott tartalom helytelen.">
            <a:extLst>
              <a:ext uri="{FF2B5EF4-FFF2-40B4-BE49-F238E27FC236}">
                <a16:creationId xmlns:a16="http://schemas.microsoft.com/office/drawing/2014/main" id="{B2D24ECC-55A8-39A9-B138-FB9167D53B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15" name="Téglalap 14">
            <a:extLst>
              <a:ext uri="{FF2B5EF4-FFF2-40B4-BE49-F238E27FC236}">
                <a16:creationId xmlns:a16="http://schemas.microsoft.com/office/drawing/2014/main" id="{95CD7D85-BE90-27A8-1071-A92A25E7C3FE}"/>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2541654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8B628-A6B8-918D-BD32-BBF5682E87FD}"/>
            </a:ext>
          </a:extLst>
        </p:cNvPr>
        <p:cNvGrpSpPr/>
        <p:nvPr/>
      </p:nvGrpSpPr>
      <p:grpSpPr>
        <a:xfrm>
          <a:off x="0" y="0"/>
          <a:ext cx="0" cy="0"/>
          <a:chOff x="0" y="0"/>
          <a:chExt cx="0" cy="0"/>
        </a:xfrm>
      </p:grpSpPr>
      <p:sp>
        <p:nvSpPr>
          <p:cNvPr id="6" name="Ellipszis 5">
            <a:extLst>
              <a:ext uri="{FF2B5EF4-FFF2-40B4-BE49-F238E27FC236}">
                <a16:creationId xmlns:a16="http://schemas.microsoft.com/office/drawing/2014/main" id="{009A83FB-23A0-E9C3-4C71-1A4F8E8E9B85}"/>
              </a:ext>
            </a:extLst>
          </p:cNvPr>
          <p:cNvSpPr/>
          <p:nvPr/>
        </p:nvSpPr>
        <p:spPr>
          <a:xfrm>
            <a:off x="8822625" y="2114550"/>
            <a:ext cx="1620000" cy="1620000"/>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3" name="Tartalom helye 2">
            <a:extLst>
              <a:ext uri="{FF2B5EF4-FFF2-40B4-BE49-F238E27FC236}">
                <a16:creationId xmlns:a16="http://schemas.microsoft.com/office/drawing/2014/main" id="{363281B7-B881-1166-CEDB-55A7636DFBFC}"/>
              </a:ext>
            </a:extLst>
          </p:cNvPr>
          <p:cNvSpPr>
            <a:spLocks noGrp="1"/>
          </p:cNvSpPr>
          <p:nvPr>
            <p:ph idx="1"/>
          </p:nvPr>
        </p:nvSpPr>
        <p:spPr>
          <a:xfrm>
            <a:off x="716081" y="1507640"/>
            <a:ext cx="5343525" cy="2692688"/>
          </a:xfrm>
        </p:spPr>
        <p:txBody>
          <a:bodyPr>
            <a:noAutofit/>
          </a:bodyPr>
          <a:lstStyle/>
          <a:p>
            <a:pPr marL="0" indent="0" algn="just">
              <a:buNone/>
            </a:pPr>
            <a:r>
              <a:rPr lang="en-GB" sz="1800" dirty="0">
                <a:latin typeface="Arial Nova Light" panose="020B0304020202020204" pitchFamily="34" charset="0"/>
              </a:rPr>
              <a:t>Our goal is:</a:t>
            </a:r>
          </a:p>
          <a:p>
            <a:pPr algn="just">
              <a:buFont typeface="Courier New" panose="02070309020205020404" pitchFamily="49" charset="0"/>
              <a:buChar char="→"/>
            </a:pPr>
            <a:r>
              <a:rPr lang="en-GB" sz="1800" dirty="0">
                <a:latin typeface="Arial Nova Light" panose="020B0304020202020204" pitchFamily="34" charset="0"/>
              </a:rPr>
              <a:t>to develop a comprehensive model that interprets the interplay between personal and contextual factors in the formation of teacher identity (complex, dynamic system model) (see Garner &amp; Kaplan, 2018, 2019; Rapos et al., 2020, 2022).</a:t>
            </a:r>
          </a:p>
        </p:txBody>
      </p:sp>
      <p:sp>
        <p:nvSpPr>
          <p:cNvPr id="4" name="Cím 1">
            <a:extLst>
              <a:ext uri="{FF2B5EF4-FFF2-40B4-BE49-F238E27FC236}">
                <a16:creationId xmlns:a16="http://schemas.microsoft.com/office/drawing/2014/main" id="{229E3790-8392-32D4-F703-FA5830B26B68}"/>
              </a:ext>
            </a:extLst>
          </p:cNvPr>
          <p:cNvSpPr>
            <a:spLocks noGrp="1"/>
          </p:cNvSpPr>
          <p:nvPr>
            <p:ph type="title"/>
          </p:nvPr>
        </p:nvSpPr>
        <p:spPr>
          <a:xfrm>
            <a:off x="679322" y="446101"/>
            <a:ext cx="11093578" cy="1080131"/>
          </a:xfrm>
        </p:spPr>
        <p:txBody>
          <a:bodyPr anchor="ctr">
            <a:normAutofit/>
          </a:bodyPr>
          <a:lstStyle/>
          <a:p>
            <a:r>
              <a:rPr lang="en-GB" sz="2400" cap="all" dirty="0">
                <a:solidFill>
                  <a:schemeClr val="bg1"/>
                </a:solidFill>
                <a:highlight>
                  <a:srgbClr val="000000"/>
                </a:highlight>
                <a:latin typeface="Arial Nova" panose="020B0504020202020204" pitchFamily="34" charset="0"/>
              </a:rPr>
              <a:t>4.</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results</a:t>
            </a:r>
            <a:endParaRPr lang="hu-HU" sz="2400" u="sng" dirty="0"/>
          </a:p>
        </p:txBody>
      </p:sp>
      <p:sp>
        <p:nvSpPr>
          <p:cNvPr id="7" name="Ellipszis 6">
            <a:extLst>
              <a:ext uri="{FF2B5EF4-FFF2-40B4-BE49-F238E27FC236}">
                <a16:creationId xmlns:a16="http://schemas.microsoft.com/office/drawing/2014/main" id="{C5F7284F-55C4-8C94-C4BE-689BD5714EA6}"/>
              </a:ext>
            </a:extLst>
          </p:cNvPr>
          <p:cNvSpPr/>
          <p:nvPr/>
        </p:nvSpPr>
        <p:spPr>
          <a:xfrm>
            <a:off x="8215125" y="3191294"/>
            <a:ext cx="1620000" cy="1620000"/>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8" name="Ellipszis 7">
            <a:extLst>
              <a:ext uri="{FF2B5EF4-FFF2-40B4-BE49-F238E27FC236}">
                <a16:creationId xmlns:a16="http://schemas.microsoft.com/office/drawing/2014/main" id="{1ECCCFD5-1591-AA8C-3099-7A8D7D37F00D}"/>
              </a:ext>
            </a:extLst>
          </p:cNvPr>
          <p:cNvSpPr/>
          <p:nvPr/>
        </p:nvSpPr>
        <p:spPr>
          <a:xfrm>
            <a:off x="9430125" y="3124200"/>
            <a:ext cx="1620000" cy="1620000"/>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9" name="Ellipszis 8">
            <a:extLst>
              <a:ext uri="{FF2B5EF4-FFF2-40B4-BE49-F238E27FC236}">
                <a16:creationId xmlns:a16="http://schemas.microsoft.com/office/drawing/2014/main" id="{DEF426CE-808C-8193-DA78-5102C6F1A043}"/>
              </a:ext>
            </a:extLst>
          </p:cNvPr>
          <p:cNvSpPr/>
          <p:nvPr/>
        </p:nvSpPr>
        <p:spPr>
          <a:xfrm>
            <a:off x="9272625" y="3281294"/>
            <a:ext cx="720000" cy="720000"/>
          </a:xfrm>
          <a:prstGeom prst="ellipse">
            <a:avLst/>
          </a:prstGeom>
          <a:solidFill>
            <a:srgbClr val="64A70B"/>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10" name="Szövegdoboz 9">
            <a:extLst>
              <a:ext uri="{FF2B5EF4-FFF2-40B4-BE49-F238E27FC236}">
                <a16:creationId xmlns:a16="http://schemas.microsoft.com/office/drawing/2014/main" id="{329E584D-E7FD-304F-EB94-06630083B880}"/>
              </a:ext>
            </a:extLst>
          </p:cNvPr>
          <p:cNvSpPr txBox="1"/>
          <p:nvPr/>
        </p:nvSpPr>
        <p:spPr>
          <a:xfrm>
            <a:off x="8572668" y="5649105"/>
            <a:ext cx="3658725" cy="307777"/>
          </a:xfrm>
          <a:prstGeom prst="rect">
            <a:avLst/>
          </a:prstGeom>
          <a:noFill/>
        </p:spPr>
        <p:txBody>
          <a:bodyPr wrap="square" rtlCol="0">
            <a:spAutoFit/>
          </a:bodyPr>
          <a:lstStyle/>
          <a:p>
            <a:pPr algn="ctr"/>
            <a:r>
              <a:rPr lang="en-GB" sz="1400" dirty="0">
                <a:latin typeface="Arial Nova Light" panose="020B0304020202020204" pitchFamily="34" charset="0"/>
              </a:rPr>
              <a:t>teacher educator identity/sub-identity</a:t>
            </a:r>
            <a:endParaRPr lang="hu-HU" sz="1400" dirty="0">
              <a:latin typeface="Arial Nova Light" panose="020B0304020202020204" pitchFamily="34" charset="0"/>
            </a:endParaRPr>
          </a:p>
        </p:txBody>
      </p:sp>
      <p:sp>
        <p:nvSpPr>
          <p:cNvPr id="11" name="Ellipszis 10">
            <a:extLst>
              <a:ext uri="{FF2B5EF4-FFF2-40B4-BE49-F238E27FC236}">
                <a16:creationId xmlns:a16="http://schemas.microsoft.com/office/drawing/2014/main" id="{FA5D5064-F96E-5757-E1AD-FDCE5B0C9F6C}"/>
              </a:ext>
            </a:extLst>
          </p:cNvPr>
          <p:cNvSpPr/>
          <p:nvPr/>
        </p:nvSpPr>
        <p:spPr>
          <a:xfrm>
            <a:off x="8445731" y="5641023"/>
            <a:ext cx="360000" cy="360000"/>
          </a:xfrm>
          <a:prstGeom prst="ellipse">
            <a:avLst/>
          </a:prstGeom>
          <a:solidFill>
            <a:srgbClr val="64A70B"/>
          </a:solidFill>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12" name="Szövegdoboz 11">
            <a:extLst>
              <a:ext uri="{FF2B5EF4-FFF2-40B4-BE49-F238E27FC236}">
                <a16:creationId xmlns:a16="http://schemas.microsoft.com/office/drawing/2014/main" id="{4AE8B0C9-D171-28F8-EC0B-D509C6B8B996}"/>
              </a:ext>
            </a:extLst>
          </p:cNvPr>
          <p:cNvSpPr txBox="1"/>
          <p:nvPr/>
        </p:nvSpPr>
        <p:spPr>
          <a:xfrm>
            <a:off x="7669575" y="3655045"/>
            <a:ext cx="1124138" cy="692497"/>
          </a:xfrm>
          <a:prstGeom prst="rect">
            <a:avLst/>
          </a:prstGeom>
          <a:solidFill>
            <a:schemeClr val="bg1">
              <a:lumMod val="95000"/>
              <a:alpha val="60000"/>
            </a:schemeClr>
          </a:solidFill>
        </p:spPr>
        <p:txBody>
          <a:bodyPr wrap="square" rtlCol="0">
            <a:spAutoFit/>
          </a:bodyPr>
          <a:lstStyle/>
          <a:p>
            <a:pPr algn="ctr"/>
            <a:r>
              <a:rPr lang="en-GB" sz="1300" dirty="0">
                <a:latin typeface="Arial Nova Light" panose="020B0304020202020204" pitchFamily="34" charset="0"/>
              </a:rPr>
              <a:t>pedagogy of teacher education</a:t>
            </a:r>
            <a:endParaRPr lang="hu-HU" sz="1300" dirty="0">
              <a:latin typeface="Arial Nova Light" panose="020B0304020202020204" pitchFamily="34" charset="0"/>
            </a:endParaRPr>
          </a:p>
        </p:txBody>
      </p:sp>
      <p:sp>
        <p:nvSpPr>
          <p:cNvPr id="13" name="Szövegdoboz 12">
            <a:extLst>
              <a:ext uri="{FF2B5EF4-FFF2-40B4-BE49-F238E27FC236}">
                <a16:creationId xmlns:a16="http://schemas.microsoft.com/office/drawing/2014/main" id="{53A5C6D3-5BF6-26B5-DF06-9F26C0B04A8F}"/>
              </a:ext>
            </a:extLst>
          </p:cNvPr>
          <p:cNvSpPr txBox="1"/>
          <p:nvPr/>
        </p:nvSpPr>
        <p:spPr>
          <a:xfrm>
            <a:off x="10161375" y="3625761"/>
            <a:ext cx="1620000" cy="892552"/>
          </a:xfrm>
          <a:prstGeom prst="rect">
            <a:avLst/>
          </a:prstGeom>
          <a:solidFill>
            <a:schemeClr val="bg1">
              <a:lumMod val="95000"/>
              <a:alpha val="60000"/>
            </a:schemeClr>
          </a:solidFill>
        </p:spPr>
        <p:txBody>
          <a:bodyPr wrap="square" rtlCol="0">
            <a:spAutoFit/>
          </a:bodyPr>
          <a:lstStyle/>
          <a:p>
            <a:pPr algn="ctr"/>
            <a:r>
              <a:rPr lang="en-GB" sz="1300" dirty="0">
                <a:latin typeface="Arial Nova Light" panose="020B0304020202020204" pitchFamily="34" charset="0"/>
              </a:rPr>
              <a:t>institutional context and the professional community characteristics</a:t>
            </a:r>
            <a:endParaRPr lang="hu-HU" sz="1300" dirty="0">
              <a:latin typeface="Arial Nova Light" panose="020B0304020202020204" pitchFamily="34" charset="0"/>
            </a:endParaRPr>
          </a:p>
        </p:txBody>
      </p:sp>
      <p:sp>
        <p:nvSpPr>
          <p:cNvPr id="14" name="Szövegdoboz 13">
            <a:extLst>
              <a:ext uri="{FF2B5EF4-FFF2-40B4-BE49-F238E27FC236}">
                <a16:creationId xmlns:a16="http://schemas.microsoft.com/office/drawing/2014/main" id="{E4CE69E7-1099-AAC5-CB9C-B806131F7838}"/>
              </a:ext>
            </a:extLst>
          </p:cNvPr>
          <p:cNvSpPr txBox="1"/>
          <p:nvPr/>
        </p:nvSpPr>
        <p:spPr>
          <a:xfrm>
            <a:off x="8782031" y="1672647"/>
            <a:ext cx="1620000" cy="692497"/>
          </a:xfrm>
          <a:prstGeom prst="rect">
            <a:avLst/>
          </a:prstGeom>
          <a:solidFill>
            <a:schemeClr val="bg1">
              <a:lumMod val="95000"/>
              <a:alpha val="60000"/>
            </a:schemeClr>
          </a:solidFill>
        </p:spPr>
        <p:txBody>
          <a:bodyPr wrap="square" rtlCol="0">
            <a:spAutoFit/>
          </a:bodyPr>
          <a:lstStyle/>
          <a:p>
            <a:pPr algn="ctr"/>
            <a:r>
              <a:rPr lang="en-GB" sz="1300" dirty="0">
                <a:latin typeface="Arial Nova Light" panose="020B0304020202020204" pitchFamily="34" charset="0"/>
              </a:rPr>
              <a:t>personal and professional characteristics</a:t>
            </a:r>
            <a:endParaRPr lang="hu-HU" sz="1300" dirty="0">
              <a:latin typeface="Arial Nova Light" panose="020B0304020202020204" pitchFamily="34" charset="0"/>
            </a:endParaRPr>
          </a:p>
        </p:txBody>
      </p:sp>
      <p:sp>
        <p:nvSpPr>
          <p:cNvPr id="15" name="Szövegdoboz 14">
            <a:extLst>
              <a:ext uri="{FF2B5EF4-FFF2-40B4-BE49-F238E27FC236}">
                <a16:creationId xmlns:a16="http://schemas.microsoft.com/office/drawing/2014/main" id="{5D12322D-5E12-E8C9-DC96-0F0FB306965F}"/>
              </a:ext>
            </a:extLst>
          </p:cNvPr>
          <p:cNvSpPr txBox="1"/>
          <p:nvPr/>
        </p:nvSpPr>
        <p:spPr>
          <a:xfrm>
            <a:off x="7443262" y="1208895"/>
            <a:ext cx="4514850" cy="338554"/>
          </a:xfrm>
          <a:prstGeom prst="rect">
            <a:avLst/>
          </a:prstGeom>
          <a:solidFill>
            <a:srgbClr val="64A70B">
              <a:alpha val="60000"/>
            </a:srgbClr>
          </a:solidFill>
        </p:spPr>
        <p:txBody>
          <a:bodyPr wrap="square" rtlCol="0">
            <a:spAutoFit/>
          </a:bodyPr>
          <a:lstStyle/>
          <a:p>
            <a:pPr algn="ctr"/>
            <a:r>
              <a:rPr lang="en-GB" sz="1600" cap="all" dirty="0">
                <a:latin typeface="Arial Nova Light" panose="020B0304020202020204" pitchFamily="34" charset="0"/>
              </a:rPr>
              <a:t>Professional learning experience</a:t>
            </a:r>
            <a:endParaRPr lang="hu-HU" sz="1600" cap="all" dirty="0">
              <a:latin typeface="Arial Nova Light" panose="020B0304020202020204" pitchFamily="34" charset="0"/>
            </a:endParaRPr>
          </a:p>
        </p:txBody>
      </p:sp>
      <p:sp>
        <p:nvSpPr>
          <p:cNvPr id="16" name="Szövegdoboz 15">
            <a:extLst>
              <a:ext uri="{FF2B5EF4-FFF2-40B4-BE49-F238E27FC236}">
                <a16:creationId xmlns:a16="http://schemas.microsoft.com/office/drawing/2014/main" id="{8AD8E08B-B0C3-DB1D-CAAB-AF6B2F3277F6}"/>
              </a:ext>
            </a:extLst>
          </p:cNvPr>
          <p:cNvSpPr txBox="1"/>
          <p:nvPr/>
        </p:nvSpPr>
        <p:spPr>
          <a:xfrm>
            <a:off x="7443262" y="5090391"/>
            <a:ext cx="4514850" cy="338554"/>
          </a:xfrm>
          <a:prstGeom prst="rect">
            <a:avLst/>
          </a:prstGeom>
          <a:solidFill>
            <a:srgbClr val="64A70B">
              <a:alpha val="60000"/>
            </a:srgbClr>
          </a:solidFill>
        </p:spPr>
        <p:txBody>
          <a:bodyPr wrap="square" rtlCol="0">
            <a:spAutoFit/>
          </a:bodyPr>
          <a:lstStyle/>
          <a:p>
            <a:pPr algn="ctr"/>
            <a:r>
              <a:rPr lang="en-GB" sz="1600" cap="all" dirty="0">
                <a:latin typeface="Arial Nova Light" panose="020B0304020202020204" pitchFamily="34" charset="0"/>
              </a:rPr>
              <a:t>Identity construction/learning</a:t>
            </a:r>
            <a:endParaRPr lang="hu-HU" sz="1600" cap="all" dirty="0">
              <a:latin typeface="Arial Nova Light" panose="020B0304020202020204" pitchFamily="34" charset="0"/>
            </a:endParaRPr>
          </a:p>
        </p:txBody>
      </p:sp>
      <p:cxnSp>
        <p:nvCxnSpPr>
          <p:cNvPr id="18" name="Egyenes összekötő nyíllal 17">
            <a:extLst>
              <a:ext uri="{FF2B5EF4-FFF2-40B4-BE49-F238E27FC236}">
                <a16:creationId xmlns:a16="http://schemas.microsoft.com/office/drawing/2014/main" id="{26C07DA4-740A-114E-F881-4D8AA8479ECB}"/>
              </a:ext>
            </a:extLst>
          </p:cNvPr>
          <p:cNvCxnSpPr/>
          <p:nvPr/>
        </p:nvCxnSpPr>
        <p:spPr>
          <a:xfrm>
            <a:off x="7407449" y="1835453"/>
            <a:ext cx="0" cy="2975841"/>
          </a:xfrm>
          <a:prstGeom prst="straightConnector1">
            <a:avLst/>
          </a:prstGeom>
          <a:ln w="3175">
            <a:headEnd type="triangle"/>
            <a:tailEnd type="triangle"/>
          </a:ln>
        </p:spPr>
        <p:style>
          <a:lnRef idx="2">
            <a:schemeClr val="dk1"/>
          </a:lnRef>
          <a:fillRef idx="0">
            <a:schemeClr val="dk1"/>
          </a:fillRef>
          <a:effectRef idx="1">
            <a:schemeClr val="dk1"/>
          </a:effectRef>
          <a:fontRef idx="minor">
            <a:schemeClr val="tx1"/>
          </a:fontRef>
        </p:style>
      </p:cxnSp>
      <p:sp>
        <p:nvSpPr>
          <p:cNvPr id="22" name="Szövegdoboz 21">
            <a:extLst>
              <a:ext uri="{FF2B5EF4-FFF2-40B4-BE49-F238E27FC236}">
                <a16:creationId xmlns:a16="http://schemas.microsoft.com/office/drawing/2014/main" id="{DD2A755A-6A5B-7409-DCD0-4DBE285B21C5}"/>
              </a:ext>
            </a:extLst>
          </p:cNvPr>
          <p:cNvSpPr txBox="1"/>
          <p:nvPr/>
        </p:nvSpPr>
        <p:spPr>
          <a:xfrm>
            <a:off x="749813" y="3410910"/>
            <a:ext cx="5302175" cy="2800767"/>
          </a:xfrm>
          <a:prstGeom prst="rect">
            <a:avLst/>
          </a:prstGeom>
          <a:solidFill>
            <a:srgbClr val="64A70B">
              <a:alpha val="60000"/>
            </a:srgbClr>
          </a:solidFill>
          <a:ln>
            <a:noFill/>
          </a:ln>
        </p:spPr>
        <p:style>
          <a:lnRef idx="1">
            <a:schemeClr val="accent4"/>
          </a:lnRef>
          <a:fillRef idx="2">
            <a:schemeClr val="accent4"/>
          </a:fillRef>
          <a:effectRef idx="1">
            <a:schemeClr val="accent4"/>
          </a:effectRef>
          <a:fontRef idx="minor">
            <a:schemeClr val="dk1"/>
          </a:fontRef>
        </p:style>
        <p:txBody>
          <a:bodyPr wrap="square">
            <a:spAutoFit/>
          </a:bodyPr>
          <a:lstStyle/>
          <a:p>
            <a:pPr marL="0" indent="0" algn="just">
              <a:buNone/>
            </a:pPr>
            <a:r>
              <a:rPr lang="en-GB" sz="1600" dirty="0">
                <a:latin typeface="Arial Nova Light" panose="020B0304020202020204" pitchFamily="34" charset="0"/>
              </a:rPr>
              <a:t>Based on our exploratory literature review (Czető et al., 2024), we identified three identity-shaping factors in our model: </a:t>
            </a:r>
          </a:p>
          <a:p>
            <a:pPr marL="342900" indent="-342900" algn="just">
              <a:buFont typeface="+mj-lt"/>
              <a:buAutoNum type="arabicPeriod"/>
            </a:pPr>
            <a:r>
              <a:rPr lang="en-GB" sz="1600" dirty="0">
                <a:latin typeface="Arial Nova Light" panose="020B0304020202020204" pitchFamily="34" charset="0"/>
              </a:rPr>
              <a:t>personal and professional characteristics (Garner &amp; Kaplan, 2018; Andreasen et al., 2019; Grimmett et al., 2018), </a:t>
            </a:r>
          </a:p>
          <a:p>
            <a:pPr marL="342900" indent="-342900" algn="just">
              <a:buFont typeface="+mj-lt"/>
              <a:buAutoNum type="arabicPeriod"/>
            </a:pPr>
            <a:r>
              <a:rPr lang="en-GB" sz="1600" dirty="0">
                <a:latin typeface="Arial Nova Light" panose="020B0304020202020204" pitchFamily="34" charset="0"/>
              </a:rPr>
              <a:t>the personal pedagogy of teacher education (Lunenberg (2014; Liao et al., 2023; Murray et al., 2020; Richter et al., 2021), and </a:t>
            </a:r>
          </a:p>
          <a:p>
            <a:pPr marL="342900" indent="-342900" algn="just">
              <a:buFont typeface="+mj-lt"/>
              <a:buAutoNum type="arabicPeriod"/>
            </a:pPr>
            <a:r>
              <a:rPr lang="en-GB" sz="1600" dirty="0">
                <a:latin typeface="Arial Nova Light" panose="020B0304020202020204" pitchFamily="34" charset="0"/>
              </a:rPr>
              <a:t>institutional context and community characteristics (Andreasen et al., 2019). </a:t>
            </a:r>
          </a:p>
        </p:txBody>
      </p:sp>
      <p:pic>
        <p:nvPicPr>
          <p:cNvPr id="20" name="Kép 19" descr="A képen fekete, sötétség, képernyőkép látható&#10;&#10;Előfordulhat, hogy az AI által létrehozott tartalom helytelen.">
            <a:extLst>
              <a:ext uri="{FF2B5EF4-FFF2-40B4-BE49-F238E27FC236}">
                <a16:creationId xmlns:a16="http://schemas.microsoft.com/office/drawing/2014/main" id="{379DE9EC-71AF-6A2D-0BFD-BAD53AB3FD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21" name="Téglalap 20">
            <a:extLst>
              <a:ext uri="{FF2B5EF4-FFF2-40B4-BE49-F238E27FC236}">
                <a16:creationId xmlns:a16="http://schemas.microsoft.com/office/drawing/2014/main" id="{DC810171-65BC-D804-7FA1-459D7FBE7B14}"/>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852473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7A9D9-06A0-E7AB-D74E-04E2645AC967}"/>
            </a:ext>
          </a:extLst>
        </p:cNvPr>
        <p:cNvGrpSpPr/>
        <p:nvPr/>
      </p:nvGrpSpPr>
      <p:grpSpPr>
        <a:xfrm>
          <a:off x="0" y="0"/>
          <a:ext cx="0" cy="0"/>
          <a:chOff x="0" y="0"/>
          <a:chExt cx="0" cy="0"/>
        </a:xfrm>
      </p:grpSpPr>
      <p:sp>
        <p:nvSpPr>
          <p:cNvPr id="36" name="Ellipszis 35">
            <a:extLst>
              <a:ext uri="{FF2B5EF4-FFF2-40B4-BE49-F238E27FC236}">
                <a16:creationId xmlns:a16="http://schemas.microsoft.com/office/drawing/2014/main" id="{6174C89B-EFB5-D50D-9958-8BC73B7985A8}"/>
              </a:ext>
            </a:extLst>
          </p:cNvPr>
          <p:cNvSpPr/>
          <p:nvPr/>
        </p:nvSpPr>
        <p:spPr>
          <a:xfrm>
            <a:off x="7578200" y="1797089"/>
            <a:ext cx="3240000" cy="3240000"/>
          </a:xfrm>
          <a:prstGeom prst="ellipse">
            <a:avLst/>
          </a:prstGeom>
          <a:solidFill>
            <a:srgbClr val="64A70B">
              <a:alpha val="23000"/>
            </a:srgbClr>
          </a:solidFill>
        </p:spPr>
        <p:style>
          <a:lnRef idx="2">
            <a:schemeClr val="dk1"/>
          </a:lnRef>
          <a:fillRef idx="1">
            <a:schemeClr val="lt1"/>
          </a:fillRef>
          <a:effectRef idx="0">
            <a:schemeClr val="dk1"/>
          </a:effectRef>
          <a:fontRef idx="minor">
            <a:schemeClr val="dk1"/>
          </a:fontRef>
        </p:style>
        <p:txBody>
          <a:bodyPr rtlCol="0" anchor="ctr"/>
          <a:lstStyle/>
          <a:p>
            <a:pPr algn="ctr"/>
            <a:endParaRPr lang="hu-HU" dirty="0"/>
          </a:p>
        </p:txBody>
      </p:sp>
      <p:sp>
        <p:nvSpPr>
          <p:cNvPr id="4" name="Cím 1">
            <a:extLst>
              <a:ext uri="{FF2B5EF4-FFF2-40B4-BE49-F238E27FC236}">
                <a16:creationId xmlns:a16="http://schemas.microsoft.com/office/drawing/2014/main" id="{55513657-E796-CE25-0557-981B9E47D3FD}"/>
              </a:ext>
            </a:extLst>
          </p:cNvPr>
          <p:cNvSpPr>
            <a:spLocks noGrp="1"/>
          </p:cNvSpPr>
          <p:nvPr>
            <p:ph type="title"/>
          </p:nvPr>
        </p:nvSpPr>
        <p:spPr>
          <a:xfrm>
            <a:off x="679322" y="446101"/>
            <a:ext cx="11093578" cy="1080131"/>
          </a:xfrm>
        </p:spPr>
        <p:txBody>
          <a:bodyPr anchor="ctr">
            <a:normAutofit/>
          </a:bodyPr>
          <a:lstStyle/>
          <a:p>
            <a:r>
              <a:rPr lang="en-GB" sz="2400" cap="all" dirty="0">
                <a:solidFill>
                  <a:schemeClr val="bg1"/>
                </a:solidFill>
                <a:highlight>
                  <a:srgbClr val="000000"/>
                </a:highlight>
                <a:latin typeface="Arial Nova" panose="020B0504020202020204" pitchFamily="34" charset="0"/>
              </a:rPr>
              <a:t>4.</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results: </a:t>
            </a:r>
            <a:r>
              <a:rPr lang="en-GB" sz="2400" cap="all" dirty="0">
                <a:latin typeface="Arial Nova" panose="020B0504020202020204" pitchFamily="34" charset="0"/>
              </a:rPr>
              <a:t>Creating the third space</a:t>
            </a:r>
            <a:endParaRPr lang="hu-HU" sz="2400" dirty="0"/>
          </a:p>
        </p:txBody>
      </p:sp>
      <p:sp>
        <p:nvSpPr>
          <p:cNvPr id="25" name="Ellipszis 24">
            <a:extLst>
              <a:ext uri="{FF2B5EF4-FFF2-40B4-BE49-F238E27FC236}">
                <a16:creationId xmlns:a16="http://schemas.microsoft.com/office/drawing/2014/main" id="{5D0E0C7D-7B97-F3BC-A53D-1EB0FEEA5AFF}"/>
              </a:ext>
            </a:extLst>
          </p:cNvPr>
          <p:cNvSpPr/>
          <p:nvPr/>
        </p:nvSpPr>
        <p:spPr>
          <a:xfrm>
            <a:off x="679322" y="1895475"/>
            <a:ext cx="2880000" cy="2880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26" name="Ellipszis 25">
            <a:extLst>
              <a:ext uri="{FF2B5EF4-FFF2-40B4-BE49-F238E27FC236}">
                <a16:creationId xmlns:a16="http://schemas.microsoft.com/office/drawing/2014/main" id="{CE4F8F41-A6CB-9C91-BA8E-FBD9B40781D0}"/>
              </a:ext>
            </a:extLst>
          </p:cNvPr>
          <p:cNvSpPr/>
          <p:nvPr/>
        </p:nvSpPr>
        <p:spPr>
          <a:xfrm>
            <a:off x="1399322" y="2615475"/>
            <a:ext cx="1440000" cy="1440000"/>
          </a:xfrm>
          <a:prstGeom prst="ellipse">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27" name="Szövegdoboz 26">
            <a:extLst>
              <a:ext uri="{FF2B5EF4-FFF2-40B4-BE49-F238E27FC236}">
                <a16:creationId xmlns:a16="http://schemas.microsoft.com/office/drawing/2014/main" id="{DE2F0A9D-DEEA-EA25-906C-A4CD6C46097F}"/>
              </a:ext>
            </a:extLst>
          </p:cNvPr>
          <p:cNvSpPr txBox="1"/>
          <p:nvPr/>
        </p:nvSpPr>
        <p:spPr>
          <a:xfrm>
            <a:off x="1490672" y="3043087"/>
            <a:ext cx="1257300" cy="584775"/>
          </a:xfrm>
          <a:prstGeom prst="rect">
            <a:avLst/>
          </a:prstGeom>
          <a:noFill/>
        </p:spPr>
        <p:txBody>
          <a:bodyPr wrap="square" rtlCol="0">
            <a:spAutoFit/>
          </a:bodyPr>
          <a:lstStyle/>
          <a:p>
            <a:pPr algn="ctr"/>
            <a:r>
              <a:rPr lang="en-GB" sz="1600" cap="all" dirty="0">
                <a:latin typeface="Arial Nova Light" panose="020B0304020202020204" pitchFamily="34" charset="0"/>
              </a:rPr>
              <a:t>Student learning</a:t>
            </a:r>
            <a:endParaRPr lang="hu-HU" sz="1600" cap="all" dirty="0">
              <a:latin typeface="Arial Nova Light" panose="020B0304020202020204" pitchFamily="34" charset="0"/>
            </a:endParaRPr>
          </a:p>
        </p:txBody>
      </p:sp>
      <p:sp>
        <p:nvSpPr>
          <p:cNvPr id="28" name="Szövegdoboz 27">
            <a:extLst>
              <a:ext uri="{FF2B5EF4-FFF2-40B4-BE49-F238E27FC236}">
                <a16:creationId xmlns:a16="http://schemas.microsoft.com/office/drawing/2014/main" id="{1737E9C1-6E9E-D3F6-A007-A4E65FAAA223}"/>
              </a:ext>
            </a:extLst>
          </p:cNvPr>
          <p:cNvSpPr txBox="1"/>
          <p:nvPr/>
        </p:nvSpPr>
        <p:spPr>
          <a:xfrm>
            <a:off x="813973" y="2298255"/>
            <a:ext cx="2624128" cy="307777"/>
          </a:xfrm>
          <a:prstGeom prst="rect">
            <a:avLst/>
          </a:prstGeom>
          <a:noFill/>
        </p:spPr>
        <p:txBody>
          <a:bodyPr wrap="square" rtlCol="0">
            <a:spAutoFit/>
          </a:bodyPr>
          <a:lstStyle/>
          <a:p>
            <a:pPr algn="ctr"/>
            <a:r>
              <a:rPr lang="en-GB" sz="1400" b="1" cap="all" dirty="0">
                <a:latin typeface="Arial Nova Light" panose="020B0304020202020204" pitchFamily="34" charset="0"/>
              </a:rPr>
              <a:t>First order teaching</a:t>
            </a:r>
            <a:endParaRPr lang="hu-HU" sz="1400" b="1" cap="all" dirty="0">
              <a:latin typeface="Arial Nova Light" panose="020B0304020202020204" pitchFamily="34" charset="0"/>
            </a:endParaRPr>
          </a:p>
        </p:txBody>
      </p:sp>
      <p:sp>
        <p:nvSpPr>
          <p:cNvPr id="29" name="Téglalap: lekerekített 28">
            <a:extLst>
              <a:ext uri="{FF2B5EF4-FFF2-40B4-BE49-F238E27FC236}">
                <a16:creationId xmlns:a16="http://schemas.microsoft.com/office/drawing/2014/main" id="{4AC93DC3-697E-4CCD-EBCE-0DD605A7E7F3}"/>
              </a:ext>
            </a:extLst>
          </p:cNvPr>
          <p:cNvSpPr/>
          <p:nvPr/>
        </p:nvSpPr>
        <p:spPr>
          <a:xfrm rot="2700000">
            <a:off x="4155790" y="1895473"/>
            <a:ext cx="2880000" cy="2880000"/>
          </a:xfrm>
          <a:prstGeom prst="roundRect">
            <a:avLst/>
          </a:prstGeom>
          <a:solidFill>
            <a:srgbClr val="64A70B"/>
          </a:solidFill>
          <a:effectLst>
            <a:glow rad="1397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0" name="Ellipszis 29">
            <a:extLst>
              <a:ext uri="{FF2B5EF4-FFF2-40B4-BE49-F238E27FC236}">
                <a16:creationId xmlns:a16="http://schemas.microsoft.com/office/drawing/2014/main" id="{C1063B24-931D-1AA0-8121-101244FD7730}"/>
              </a:ext>
            </a:extLst>
          </p:cNvPr>
          <p:cNvSpPr/>
          <p:nvPr/>
        </p:nvSpPr>
        <p:spPr>
          <a:xfrm>
            <a:off x="7760194" y="1989000"/>
            <a:ext cx="2880000" cy="2880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31" name="Ellipszis 30">
            <a:extLst>
              <a:ext uri="{FF2B5EF4-FFF2-40B4-BE49-F238E27FC236}">
                <a16:creationId xmlns:a16="http://schemas.microsoft.com/office/drawing/2014/main" id="{7E733A01-5A9C-2113-419B-884FD29D7A15}"/>
              </a:ext>
            </a:extLst>
          </p:cNvPr>
          <p:cNvSpPr/>
          <p:nvPr/>
        </p:nvSpPr>
        <p:spPr>
          <a:xfrm>
            <a:off x="8480194" y="2704533"/>
            <a:ext cx="1440000" cy="1440000"/>
          </a:xfrm>
          <a:prstGeom prst="ellipse">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hu-HU"/>
          </a:p>
        </p:txBody>
      </p:sp>
      <p:sp>
        <p:nvSpPr>
          <p:cNvPr id="32" name="Szövegdoboz 31">
            <a:extLst>
              <a:ext uri="{FF2B5EF4-FFF2-40B4-BE49-F238E27FC236}">
                <a16:creationId xmlns:a16="http://schemas.microsoft.com/office/drawing/2014/main" id="{193D9081-A20D-2642-7D8E-65201D06886C}"/>
              </a:ext>
            </a:extLst>
          </p:cNvPr>
          <p:cNvSpPr txBox="1"/>
          <p:nvPr/>
        </p:nvSpPr>
        <p:spPr>
          <a:xfrm rot="18900000">
            <a:off x="3642426" y="2298256"/>
            <a:ext cx="2185978" cy="338554"/>
          </a:xfrm>
          <a:prstGeom prst="rect">
            <a:avLst/>
          </a:prstGeom>
          <a:noFill/>
        </p:spPr>
        <p:txBody>
          <a:bodyPr wrap="square" rtlCol="0">
            <a:spAutoFit/>
          </a:bodyPr>
          <a:lstStyle/>
          <a:p>
            <a:pPr algn="ctr"/>
            <a:r>
              <a:rPr lang="en-GB" sz="1600" b="1" dirty="0">
                <a:solidFill>
                  <a:schemeClr val="bg1"/>
                </a:solidFill>
                <a:latin typeface="Arial Nova Light" panose="020B0304020202020204" pitchFamily="34" charset="0"/>
              </a:rPr>
              <a:t>transformation</a:t>
            </a:r>
            <a:endParaRPr lang="hu-HU" sz="1600" b="1" dirty="0">
              <a:solidFill>
                <a:schemeClr val="bg1"/>
              </a:solidFill>
              <a:latin typeface="Arial Nova Light" panose="020B0304020202020204" pitchFamily="34" charset="0"/>
            </a:endParaRPr>
          </a:p>
        </p:txBody>
      </p:sp>
      <p:sp>
        <p:nvSpPr>
          <p:cNvPr id="33" name="Szövegdoboz 32">
            <a:extLst>
              <a:ext uri="{FF2B5EF4-FFF2-40B4-BE49-F238E27FC236}">
                <a16:creationId xmlns:a16="http://schemas.microsoft.com/office/drawing/2014/main" id="{6D2563AE-85E7-B521-CE57-D1D685D2A7E1}"/>
              </a:ext>
            </a:extLst>
          </p:cNvPr>
          <p:cNvSpPr txBox="1"/>
          <p:nvPr/>
        </p:nvSpPr>
        <p:spPr>
          <a:xfrm rot="2700000">
            <a:off x="5427540" y="2298255"/>
            <a:ext cx="2185978" cy="338554"/>
          </a:xfrm>
          <a:prstGeom prst="rect">
            <a:avLst/>
          </a:prstGeom>
          <a:noFill/>
        </p:spPr>
        <p:txBody>
          <a:bodyPr wrap="square" rtlCol="0">
            <a:spAutoFit/>
          </a:bodyPr>
          <a:lstStyle/>
          <a:p>
            <a:pPr algn="ctr"/>
            <a:r>
              <a:rPr lang="en-GB" sz="1600" dirty="0">
                <a:solidFill>
                  <a:schemeClr val="bg1"/>
                </a:solidFill>
                <a:latin typeface="Arial Nova Light" panose="020B0304020202020204" pitchFamily="34" charset="0"/>
              </a:rPr>
              <a:t>identification</a:t>
            </a:r>
            <a:endParaRPr lang="hu-HU" sz="1600" dirty="0">
              <a:solidFill>
                <a:schemeClr val="bg1"/>
              </a:solidFill>
              <a:latin typeface="Arial Nova Light" panose="020B0304020202020204" pitchFamily="34" charset="0"/>
            </a:endParaRPr>
          </a:p>
        </p:txBody>
      </p:sp>
      <p:sp>
        <p:nvSpPr>
          <p:cNvPr id="34" name="Szövegdoboz 33">
            <a:extLst>
              <a:ext uri="{FF2B5EF4-FFF2-40B4-BE49-F238E27FC236}">
                <a16:creationId xmlns:a16="http://schemas.microsoft.com/office/drawing/2014/main" id="{FF019795-2F18-EE2C-B2B8-EEE61EEBA21E}"/>
              </a:ext>
            </a:extLst>
          </p:cNvPr>
          <p:cNvSpPr txBox="1"/>
          <p:nvPr/>
        </p:nvSpPr>
        <p:spPr>
          <a:xfrm rot="2700000">
            <a:off x="3610242" y="3975256"/>
            <a:ext cx="2185978" cy="338554"/>
          </a:xfrm>
          <a:prstGeom prst="rect">
            <a:avLst/>
          </a:prstGeom>
          <a:noFill/>
        </p:spPr>
        <p:txBody>
          <a:bodyPr wrap="square" rtlCol="0">
            <a:spAutoFit/>
          </a:bodyPr>
          <a:lstStyle/>
          <a:p>
            <a:pPr algn="ctr"/>
            <a:r>
              <a:rPr lang="en-GB" sz="1600" dirty="0">
                <a:solidFill>
                  <a:schemeClr val="bg1"/>
                </a:solidFill>
                <a:latin typeface="Arial Nova Light" panose="020B0304020202020204" pitchFamily="34" charset="0"/>
              </a:rPr>
              <a:t>reflection</a:t>
            </a:r>
            <a:endParaRPr lang="hu-HU" sz="1600" dirty="0">
              <a:solidFill>
                <a:schemeClr val="bg1"/>
              </a:solidFill>
              <a:latin typeface="Arial Nova Light" panose="020B0304020202020204" pitchFamily="34" charset="0"/>
            </a:endParaRPr>
          </a:p>
        </p:txBody>
      </p:sp>
      <p:sp>
        <p:nvSpPr>
          <p:cNvPr id="35" name="Szövegdoboz 34">
            <a:extLst>
              <a:ext uri="{FF2B5EF4-FFF2-40B4-BE49-F238E27FC236}">
                <a16:creationId xmlns:a16="http://schemas.microsoft.com/office/drawing/2014/main" id="{6125AE83-F965-2E66-D604-A0323ECFCFC0}"/>
              </a:ext>
            </a:extLst>
          </p:cNvPr>
          <p:cNvSpPr txBox="1"/>
          <p:nvPr/>
        </p:nvSpPr>
        <p:spPr>
          <a:xfrm rot="18900000">
            <a:off x="5459724" y="3975255"/>
            <a:ext cx="2185978" cy="338554"/>
          </a:xfrm>
          <a:prstGeom prst="rect">
            <a:avLst/>
          </a:prstGeom>
          <a:noFill/>
        </p:spPr>
        <p:txBody>
          <a:bodyPr wrap="square" rtlCol="0">
            <a:spAutoFit/>
          </a:bodyPr>
          <a:lstStyle/>
          <a:p>
            <a:pPr algn="ctr"/>
            <a:r>
              <a:rPr lang="en-GB" sz="1600" dirty="0">
                <a:solidFill>
                  <a:schemeClr val="bg1"/>
                </a:solidFill>
                <a:latin typeface="Arial Nova Light" panose="020B0304020202020204" pitchFamily="34" charset="0"/>
              </a:rPr>
              <a:t>coordination</a:t>
            </a:r>
            <a:endParaRPr lang="hu-HU" sz="1600" dirty="0">
              <a:solidFill>
                <a:schemeClr val="bg1"/>
              </a:solidFill>
              <a:latin typeface="Arial Nova Light" panose="020B0304020202020204" pitchFamily="34" charset="0"/>
            </a:endParaRPr>
          </a:p>
        </p:txBody>
      </p:sp>
      <p:sp>
        <p:nvSpPr>
          <p:cNvPr id="38" name="Szövegdoboz 37">
            <a:extLst>
              <a:ext uri="{FF2B5EF4-FFF2-40B4-BE49-F238E27FC236}">
                <a16:creationId xmlns:a16="http://schemas.microsoft.com/office/drawing/2014/main" id="{C3B1A52C-7171-016C-3EDA-FFBA3D40FC36}"/>
              </a:ext>
            </a:extLst>
          </p:cNvPr>
          <p:cNvSpPr txBox="1"/>
          <p:nvPr/>
        </p:nvSpPr>
        <p:spPr>
          <a:xfrm>
            <a:off x="8569550" y="3132145"/>
            <a:ext cx="1257300" cy="584775"/>
          </a:xfrm>
          <a:prstGeom prst="rect">
            <a:avLst/>
          </a:prstGeom>
          <a:noFill/>
        </p:spPr>
        <p:txBody>
          <a:bodyPr wrap="square" rtlCol="0">
            <a:spAutoFit/>
          </a:bodyPr>
          <a:lstStyle/>
          <a:p>
            <a:pPr algn="ctr"/>
            <a:r>
              <a:rPr lang="en-GB" sz="1600" cap="all" dirty="0">
                <a:latin typeface="Arial Nova Light" panose="020B0304020202020204" pitchFamily="34" charset="0"/>
              </a:rPr>
              <a:t>Student learning</a:t>
            </a:r>
            <a:endParaRPr lang="hu-HU" sz="1600" cap="all" dirty="0">
              <a:latin typeface="Arial Nova Light" panose="020B0304020202020204" pitchFamily="34" charset="0"/>
            </a:endParaRPr>
          </a:p>
        </p:txBody>
      </p:sp>
      <p:sp>
        <p:nvSpPr>
          <p:cNvPr id="39" name="Szövegdoboz 38">
            <a:extLst>
              <a:ext uri="{FF2B5EF4-FFF2-40B4-BE49-F238E27FC236}">
                <a16:creationId xmlns:a16="http://schemas.microsoft.com/office/drawing/2014/main" id="{DD6860AF-CFDD-5646-CFD3-9DFAB174DBB9}"/>
              </a:ext>
            </a:extLst>
          </p:cNvPr>
          <p:cNvSpPr txBox="1"/>
          <p:nvPr/>
        </p:nvSpPr>
        <p:spPr>
          <a:xfrm>
            <a:off x="8085144" y="4883200"/>
            <a:ext cx="2538204" cy="307777"/>
          </a:xfrm>
          <a:prstGeom prst="rect">
            <a:avLst/>
          </a:prstGeom>
          <a:noFill/>
        </p:spPr>
        <p:txBody>
          <a:bodyPr wrap="square" rtlCol="0">
            <a:prstTxWarp prst="textArchDown">
              <a:avLst/>
            </a:prstTxWarp>
            <a:spAutoFit/>
          </a:bodyPr>
          <a:lstStyle/>
          <a:p>
            <a:pPr algn="ctr"/>
            <a:r>
              <a:rPr lang="en-GB" sz="1400" b="1" cap="all" dirty="0">
                <a:latin typeface="Arial Nova Light" panose="020B0304020202020204" pitchFamily="34" charset="0"/>
              </a:rPr>
              <a:t>Second-order teaching</a:t>
            </a:r>
            <a:endParaRPr lang="hu-HU" sz="1400" b="1" cap="all" dirty="0">
              <a:latin typeface="Arial Nova Light" panose="020B0304020202020204" pitchFamily="34" charset="0"/>
            </a:endParaRPr>
          </a:p>
        </p:txBody>
      </p:sp>
      <p:sp>
        <p:nvSpPr>
          <p:cNvPr id="40" name="Szövegdoboz 39">
            <a:extLst>
              <a:ext uri="{FF2B5EF4-FFF2-40B4-BE49-F238E27FC236}">
                <a16:creationId xmlns:a16="http://schemas.microsoft.com/office/drawing/2014/main" id="{5E22785B-0109-BAD7-FEDE-D3C32AF6C10D}"/>
              </a:ext>
            </a:extLst>
          </p:cNvPr>
          <p:cNvSpPr txBox="1"/>
          <p:nvPr/>
        </p:nvSpPr>
        <p:spPr>
          <a:xfrm>
            <a:off x="4470582" y="2913422"/>
            <a:ext cx="2347784" cy="338554"/>
          </a:xfrm>
          <a:prstGeom prst="rect">
            <a:avLst/>
          </a:prstGeom>
          <a:solidFill>
            <a:schemeClr val="bg1"/>
          </a:solidFill>
          <a:effectLst>
            <a:softEdge rad="63500"/>
          </a:effectLst>
        </p:spPr>
        <p:txBody>
          <a:bodyPr wrap="square" rtlCol="0">
            <a:spAutoFit/>
          </a:bodyPr>
          <a:lstStyle/>
          <a:p>
            <a:pPr algn="ctr"/>
            <a:r>
              <a:rPr lang="en-GB" sz="1600" cap="all" dirty="0">
                <a:latin typeface="Arial Nova Light" panose="020B0304020202020204" pitchFamily="34" charset="0"/>
              </a:rPr>
              <a:t>Boundary crossing</a:t>
            </a:r>
            <a:endParaRPr lang="hu-HU" sz="1600" cap="all" dirty="0">
              <a:latin typeface="Arial Nova Light" panose="020B0304020202020204" pitchFamily="34" charset="0"/>
            </a:endParaRPr>
          </a:p>
        </p:txBody>
      </p:sp>
      <p:cxnSp>
        <p:nvCxnSpPr>
          <p:cNvPr id="42" name="Egyenes összekötő nyíllal 41">
            <a:extLst>
              <a:ext uri="{FF2B5EF4-FFF2-40B4-BE49-F238E27FC236}">
                <a16:creationId xmlns:a16="http://schemas.microsoft.com/office/drawing/2014/main" id="{70D53BAA-FBE3-F26E-851C-6802E4627862}"/>
              </a:ext>
            </a:extLst>
          </p:cNvPr>
          <p:cNvCxnSpPr>
            <a:cxnSpLocks/>
            <a:stCxn id="25" idx="6"/>
            <a:endCxn id="36" idx="2"/>
          </p:cNvCxnSpPr>
          <p:nvPr/>
        </p:nvCxnSpPr>
        <p:spPr>
          <a:xfrm>
            <a:off x="3559322" y="3335475"/>
            <a:ext cx="4018878" cy="81614"/>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45" name="Szövegdoboz 44">
            <a:extLst>
              <a:ext uri="{FF2B5EF4-FFF2-40B4-BE49-F238E27FC236}">
                <a16:creationId xmlns:a16="http://schemas.microsoft.com/office/drawing/2014/main" id="{E4478070-6258-7360-3ED4-6A3BD23894FF}"/>
              </a:ext>
            </a:extLst>
          </p:cNvPr>
          <p:cNvSpPr txBox="1"/>
          <p:nvPr/>
        </p:nvSpPr>
        <p:spPr>
          <a:xfrm>
            <a:off x="3736719" y="5322460"/>
            <a:ext cx="3782506" cy="338554"/>
          </a:xfrm>
          <a:prstGeom prst="rect">
            <a:avLst/>
          </a:prstGeom>
          <a:solidFill>
            <a:srgbClr val="64A70B">
              <a:alpha val="60000"/>
            </a:srgbClr>
          </a:solidFill>
        </p:spPr>
        <p:txBody>
          <a:bodyPr wrap="square" rtlCol="0">
            <a:spAutoFit/>
          </a:bodyPr>
          <a:lstStyle/>
          <a:p>
            <a:pPr algn="ctr"/>
            <a:r>
              <a:rPr lang="en-GB" sz="1600" cap="all" dirty="0">
                <a:latin typeface="Arial Nova Light" panose="020B0304020202020204" pitchFamily="34" charset="0"/>
              </a:rPr>
              <a:t>Career socialisation course</a:t>
            </a:r>
            <a:endParaRPr lang="hu-HU" sz="1600" cap="all" dirty="0">
              <a:latin typeface="Arial Nova Light" panose="020B0304020202020204" pitchFamily="34" charset="0"/>
            </a:endParaRPr>
          </a:p>
        </p:txBody>
      </p:sp>
      <p:pic>
        <p:nvPicPr>
          <p:cNvPr id="48" name="Kép 47" descr="A képen fekete, sötétség, képernyőkép látható&#10;&#10;Előfordulhat, hogy az AI által létrehozott tartalom helytelen.">
            <a:extLst>
              <a:ext uri="{FF2B5EF4-FFF2-40B4-BE49-F238E27FC236}">
                <a16:creationId xmlns:a16="http://schemas.microsoft.com/office/drawing/2014/main" id="{90DFF960-A47C-004C-DB82-C13C7CA9E6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49" name="Téglalap 48">
            <a:extLst>
              <a:ext uri="{FF2B5EF4-FFF2-40B4-BE49-F238E27FC236}">
                <a16:creationId xmlns:a16="http://schemas.microsoft.com/office/drawing/2014/main" id="{474BC70D-EFF5-33CC-F9B1-8C6E37D5D9B2}"/>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50" name="Rounded Rectangle 11">
            <a:extLst>
              <a:ext uri="{FF2B5EF4-FFF2-40B4-BE49-F238E27FC236}">
                <a16:creationId xmlns:a16="http://schemas.microsoft.com/office/drawing/2014/main" id="{B5F3D188-8849-31DA-62CF-5844FB5D7435}"/>
              </a:ext>
            </a:extLst>
          </p:cNvPr>
          <p:cNvSpPr/>
          <p:nvPr/>
        </p:nvSpPr>
        <p:spPr>
          <a:xfrm>
            <a:off x="3358242" y="5192089"/>
            <a:ext cx="297006" cy="560811"/>
          </a:xfrm>
          <a:custGeom>
            <a:avLst/>
            <a:gdLst/>
            <a:ahLst/>
            <a:cxnLst/>
            <a:rect l="0" t="0" r="0" b="0"/>
            <a:pathLst>
              <a:path w="297006" h="560811">
                <a:moveTo>
                  <a:pt x="201982" y="247130"/>
                </a:moveTo>
                <a:cubicBezTo>
                  <a:pt x="201339" y="249804"/>
                  <a:pt x="200653" y="252458"/>
                  <a:pt x="199968" y="255031"/>
                </a:cubicBezTo>
                <a:lnTo>
                  <a:pt x="96973" y="255031"/>
                </a:lnTo>
                <a:cubicBezTo>
                  <a:pt x="96308" y="252458"/>
                  <a:pt x="95622" y="249804"/>
                  <a:pt x="94957" y="247130"/>
                </a:cubicBezTo>
                <a:cubicBezTo>
                  <a:pt x="94272" y="244352"/>
                  <a:pt x="93586" y="241555"/>
                  <a:pt x="92922" y="238674"/>
                </a:cubicBezTo>
                <a:cubicBezTo>
                  <a:pt x="81242" y="189175"/>
                  <a:pt x="72712" y="125254"/>
                  <a:pt x="87028" y="71866"/>
                </a:cubicBezTo>
                <a:lnTo>
                  <a:pt x="209955" y="71866"/>
                </a:lnTo>
                <a:cubicBezTo>
                  <a:pt x="224269" y="125233"/>
                  <a:pt x="215741" y="189175"/>
                  <a:pt x="204061" y="238674"/>
                </a:cubicBezTo>
                <a:cubicBezTo>
                  <a:pt x="203418" y="241555"/>
                  <a:pt x="202732" y="244373"/>
                  <a:pt x="202024" y="247130"/>
                </a:cubicBezTo>
                <a:close/>
                <a:moveTo>
                  <a:pt x="148491" y="185245"/>
                </a:moveTo>
                <a:cubicBezTo>
                  <a:pt x="125625" y="185245"/>
                  <a:pt x="107088" y="167449"/>
                  <a:pt x="107088" y="145497"/>
                </a:cubicBezTo>
                <a:cubicBezTo>
                  <a:pt x="107088" y="123547"/>
                  <a:pt x="125625" y="105751"/>
                  <a:pt x="148491" y="105751"/>
                </a:cubicBezTo>
                <a:cubicBezTo>
                  <a:pt x="171357" y="105751"/>
                  <a:pt x="189895" y="123547"/>
                  <a:pt x="189895" y="145497"/>
                </a:cubicBezTo>
                <a:cubicBezTo>
                  <a:pt x="189895" y="167449"/>
                  <a:pt x="171357" y="185245"/>
                  <a:pt x="148491" y="185245"/>
                </a:cubicBezTo>
                <a:close/>
                <a:moveTo>
                  <a:pt x="148485" y="105749"/>
                </a:moveTo>
                <a:cubicBezTo>
                  <a:pt x="125618" y="105749"/>
                  <a:pt x="107080" y="123545"/>
                  <a:pt x="107080" y="145497"/>
                </a:cubicBezTo>
                <a:cubicBezTo>
                  <a:pt x="107080" y="167448"/>
                  <a:pt x="125618" y="185244"/>
                  <a:pt x="148485" y="185244"/>
                </a:cubicBezTo>
                <a:cubicBezTo>
                  <a:pt x="171351" y="185244"/>
                  <a:pt x="189889" y="167448"/>
                  <a:pt x="189889" y="145497"/>
                </a:cubicBezTo>
                <a:cubicBezTo>
                  <a:pt x="189889" y="123545"/>
                  <a:pt x="171351" y="105749"/>
                  <a:pt x="148485" y="105749"/>
                </a:cubicBezTo>
                <a:close/>
                <a:moveTo>
                  <a:pt x="148682" y="133514"/>
                </a:moveTo>
                <a:cubicBezTo>
                  <a:pt x="141781" y="133514"/>
                  <a:pt x="136188" y="138879"/>
                  <a:pt x="136188" y="145501"/>
                </a:cubicBezTo>
                <a:cubicBezTo>
                  <a:pt x="136188" y="152121"/>
                  <a:pt x="141781" y="157488"/>
                  <a:pt x="148682" y="157488"/>
                </a:cubicBezTo>
                <a:cubicBezTo>
                  <a:pt x="155583" y="157488"/>
                  <a:pt x="161176" y="152121"/>
                  <a:pt x="161176" y="145501"/>
                </a:cubicBezTo>
                <a:cubicBezTo>
                  <a:pt x="161176" y="138879"/>
                  <a:pt x="155583" y="133514"/>
                  <a:pt x="148682" y="133514"/>
                </a:cubicBezTo>
                <a:close/>
                <a:moveTo>
                  <a:pt x="96996" y="255029"/>
                </a:moveTo>
                <a:cubicBezTo>
                  <a:pt x="104818" y="284654"/>
                  <a:pt x="113004" y="307059"/>
                  <a:pt x="116241" y="315515"/>
                </a:cubicBezTo>
                <a:cubicBezTo>
                  <a:pt x="117162" y="317922"/>
                  <a:pt x="117677" y="319198"/>
                  <a:pt x="117677" y="319198"/>
                </a:cubicBezTo>
                <a:lnTo>
                  <a:pt x="48391" y="319198"/>
                </a:lnTo>
                <a:lnTo>
                  <a:pt x="48391" y="278791"/>
                </a:lnTo>
                <a:cubicBezTo>
                  <a:pt x="75608" y="279162"/>
                  <a:pt x="90267" y="264678"/>
                  <a:pt x="96996" y="255029"/>
                </a:cubicBezTo>
                <a:close/>
                <a:moveTo>
                  <a:pt x="48390" y="278793"/>
                </a:moveTo>
                <a:lnTo>
                  <a:pt x="48390" y="319199"/>
                </a:lnTo>
                <a:lnTo>
                  <a:pt x="24195" y="319199"/>
                </a:lnTo>
                <a:lnTo>
                  <a:pt x="0" y="319199"/>
                </a:lnTo>
                <a:lnTo>
                  <a:pt x="0" y="257417"/>
                </a:lnTo>
                <a:lnTo>
                  <a:pt x="48390" y="257417"/>
                </a:lnTo>
                <a:close/>
                <a:moveTo>
                  <a:pt x="48390" y="230504"/>
                </a:moveTo>
                <a:lnTo>
                  <a:pt x="0" y="230504"/>
                </a:lnTo>
                <a:lnTo>
                  <a:pt x="0" y="226368"/>
                </a:lnTo>
                <a:cubicBezTo>
                  <a:pt x="0" y="213531"/>
                  <a:pt x="10823" y="203141"/>
                  <a:pt x="24195" y="203141"/>
                </a:cubicBezTo>
                <a:cubicBezTo>
                  <a:pt x="37568" y="203141"/>
                  <a:pt x="48390" y="213531"/>
                  <a:pt x="48390" y="226368"/>
                </a:cubicBezTo>
                <a:close/>
                <a:moveTo>
                  <a:pt x="24195" y="319199"/>
                </a:moveTo>
                <a:lnTo>
                  <a:pt x="48390" y="319199"/>
                </a:lnTo>
                <a:lnTo>
                  <a:pt x="41060" y="341480"/>
                </a:lnTo>
                <a:lnTo>
                  <a:pt x="24195" y="341480"/>
                </a:lnTo>
                <a:lnTo>
                  <a:pt x="7329" y="341480"/>
                </a:lnTo>
                <a:lnTo>
                  <a:pt x="0" y="319199"/>
                </a:lnTo>
                <a:close/>
                <a:moveTo>
                  <a:pt x="48390" y="257435"/>
                </a:moveTo>
                <a:lnTo>
                  <a:pt x="0" y="257435"/>
                </a:lnTo>
                <a:lnTo>
                  <a:pt x="0" y="230505"/>
                </a:lnTo>
                <a:lnTo>
                  <a:pt x="48390" y="230505"/>
                </a:lnTo>
                <a:close/>
                <a:moveTo>
                  <a:pt x="176568" y="325249"/>
                </a:moveTo>
                <a:lnTo>
                  <a:pt x="182333" y="343415"/>
                </a:lnTo>
                <a:cubicBezTo>
                  <a:pt x="183126" y="345842"/>
                  <a:pt x="181218" y="348311"/>
                  <a:pt x="178561" y="348311"/>
                </a:cubicBezTo>
                <a:lnTo>
                  <a:pt x="118427" y="348311"/>
                </a:lnTo>
                <a:cubicBezTo>
                  <a:pt x="115791" y="348311"/>
                  <a:pt x="113884" y="345863"/>
                  <a:pt x="114655" y="343415"/>
                </a:cubicBezTo>
                <a:lnTo>
                  <a:pt x="120420" y="325249"/>
                </a:lnTo>
                <a:close/>
                <a:moveTo>
                  <a:pt x="248616" y="257417"/>
                </a:moveTo>
                <a:lnTo>
                  <a:pt x="297006" y="257417"/>
                </a:lnTo>
                <a:lnTo>
                  <a:pt x="297006" y="319199"/>
                </a:lnTo>
                <a:lnTo>
                  <a:pt x="272811" y="319199"/>
                </a:lnTo>
                <a:lnTo>
                  <a:pt x="248616" y="319199"/>
                </a:lnTo>
                <a:lnTo>
                  <a:pt x="248616" y="278793"/>
                </a:lnTo>
                <a:close/>
                <a:moveTo>
                  <a:pt x="297006" y="226368"/>
                </a:moveTo>
                <a:lnTo>
                  <a:pt x="297006" y="230504"/>
                </a:lnTo>
                <a:lnTo>
                  <a:pt x="248616" y="230504"/>
                </a:lnTo>
                <a:lnTo>
                  <a:pt x="248616" y="226368"/>
                </a:lnTo>
                <a:cubicBezTo>
                  <a:pt x="248616" y="213531"/>
                  <a:pt x="259438" y="203141"/>
                  <a:pt x="272811" y="203141"/>
                </a:cubicBezTo>
                <a:cubicBezTo>
                  <a:pt x="286183" y="203141"/>
                  <a:pt x="297006" y="213531"/>
                  <a:pt x="297006" y="226368"/>
                </a:cubicBezTo>
                <a:close/>
                <a:moveTo>
                  <a:pt x="272811" y="319199"/>
                </a:moveTo>
                <a:lnTo>
                  <a:pt x="297006" y="319199"/>
                </a:lnTo>
                <a:lnTo>
                  <a:pt x="289676" y="341480"/>
                </a:lnTo>
                <a:lnTo>
                  <a:pt x="272811" y="341480"/>
                </a:lnTo>
                <a:lnTo>
                  <a:pt x="255944" y="341480"/>
                </a:lnTo>
                <a:lnTo>
                  <a:pt x="248616" y="319199"/>
                </a:lnTo>
                <a:close/>
                <a:moveTo>
                  <a:pt x="297006" y="257435"/>
                </a:moveTo>
                <a:lnTo>
                  <a:pt x="248616" y="257435"/>
                </a:lnTo>
                <a:lnTo>
                  <a:pt x="248616" y="230505"/>
                </a:lnTo>
                <a:lnTo>
                  <a:pt x="297006" y="230505"/>
                </a:lnTo>
                <a:close/>
                <a:moveTo>
                  <a:pt x="209978" y="71902"/>
                </a:moveTo>
                <a:lnTo>
                  <a:pt x="87052" y="71902"/>
                </a:lnTo>
                <a:cubicBezTo>
                  <a:pt x="94896" y="45669"/>
                  <a:pt x="109554" y="22245"/>
                  <a:pt x="134306" y="5367"/>
                </a:cubicBezTo>
                <a:cubicBezTo>
                  <a:pt x="142062" y="206"/>
                  <a:pt x="155000" y="0"/>
                  <a:pt x="162723" y="5367"/>
                </a:cubicBezTo>
                <a:cubicBezTo>
                  <a:pt x="187475" y="22245"/>
                  <a:pt x="202156" y="45669"/>
                  <a:pt x="209978" y="71902"/>
                </a:cubicBezTo>
                <a:close/>
                <a:moveTo>
                  <a:pt x="248614" y="278791"/>
                </a:moveTo>
                <a:lnTo>
                  <a:pt x="248614" y="319198"/>
                </a:lnTo>
                <a:lnTo>
                  <a:pt x="179330" y="319198"/>
                </a:lnTo>
                <a:cubicBezTo>
                  <a:pt x="179330" y="319198"/>
                  <a:pt x="179843" y="317922"/>
                  <a:pt x="180765" y="315515"/>
                </a:cubicBezTo>
                <a:cubicBezTo>
                  <a:pt x="184001" y="307059"/>
                  <a:pt x="192188" y="284654"/>
                  <a:pt x="200010" y="255029"/>
                </a:cubicBezTo>
                <a:cubicBezTo>
                  <a:pt x="206739" y="264678"/>
                  <a:pt x="221397" y="279162"/>
                  <a:pt x="248614" y="278791"/>
                </a:cubicBezTo>
                <a:close/>
                <a:moveTo>
                  <a:pt x="199985" y="255029"/>
                </a:moveTo>
                <a:cubicBezTo>
                  <a:pt x="192164" y="284654"/>
                  <a:pt x="183976" y="307059"/>
                  <a:pt x="180741" y="315515"/>
                </a:cubicBezTo>
                <a:cubicBezTo>
                  <a:pt x="179820" y="317901"/>
                  <a:pt x="179305" y="319177"/>
                  <a:pt x="179305" y="319177"/>
                </a:cubicBezTo>
                <a:lnTo>
                  <a:pt x="148488" y="319177"/>
                </a:lnTo>
                <a:lnTo>
                  <a:pt x="117670" y="319177"/>
                </a:lnTo>
                <a:cubicBezTo>
                  <a:pt x="117670" y="319177"/>
                  <a:pt x="117156" y="317901"/>
                  <a:pt x="116234" y="315515"/>
                </a:cubicBezTo>
                <a:cubicBezTo>
                  <a:pt x="112999" y="307059"/>
                  <a:pt x="104813" y="284654"/>
                  <a:pt x="96990" y="255029"/>
                </a:cubicBezTo>
                <a:lnTo>
                  <a:pt x="148488" y="255029"/>
                </a:lnTo>
                <a:close/>
                <a:moveTo>
                  <a:pt x="200005" y="401953"/>
                </a:moveTo>
                <a:cubicBezTo>
                  <a:pt x="200005" y="441171"/>
                  <a:pt x="173538" y="560811"/>
                  <a:pt x="150028" y="560811"/>
                </a:cubicBezTo>
                <a:cubicBezTo>
                  <a:pt x="126518" y="560811"/>
                  <a:pt x="100051" y="441171"/>
                  <a:pt x="100051" y="401953"/>
                </a:cubicBezTo>
                <a:cubicBezTo>
                  <a:pt x="100051" y="362735"/>
                  <a:pt x="118287" y="352904"/>
                  <a:pt x="150028" y="352904"/>
                </a:cubicBezTo>
                <a:cubicBezTo>
                  <a:pt x="181770" y="352904"/>
                  <a:pt x="200005" y="362735"/>
                  <a:pt x="200005" y="401953"/>
                </a:cubicBezTo>
                <a:close/>
                <a:moveTo>
                  <a:pt x="150019" y="352904"/>
                </a:moveTo>
                <a:cubicBezTo>
                  <a:pt x="134149" y="352904"/>
                  <a:pt x="125030" y="358576"/>
                  <a:pt x="125030" y="381202"/>
                </a:cubicBezTo>
                <a:cubicBezTo>
                  <a:pt x="125030" y="403828"/>
                  <a:pt x="138264" y="472851"/>
                  <a:pt x="150019" y="472851"/>
                </a:cubicBezTo>
                <a:cubicBezTo>
                  <a:pt x="161774" y="472851"/>
                  <a:pt x="175007" y="403828"/>
                  <a:pt x="175007" y="381202"/>
                </a:cubicBezTo>
                <a:cubicBezTo>
                  <a:pt x="175007" y="358576"/>
                  <a:pt x="165890" y="352904"/>
                  <a:pt x="150019" y="352904"/>
                </a:cubicBezTo>
                <a:close/>
              </a:path>
            </a:pathLst>
          </a:custGeom>
          <a:noFill/>
          <a:ln w="6243">
            <a:solidFill>
              <a:srgbClr val="484848"/>
            </a:solidFill>
          </a:ln>
        </p:spPr>
        <p:txBody>
          <a:bodyPr rtlCol="0" anchor="ctr"/>
          <a:lstStyle/>
          <a:p>
            <a:pPr algn="ctr"/>
            <a:endParaRPr>
              <a:solidFill>
                <a:schemeClr val="accent3">
                  <a:lumMod val="75000"/>
                </a:schemeClr>
              </a:solidFill>
            </a:endParaRPr>
          </a:p>
        </p:txBody>
      </p:sp>
      <p:sp>
        <p:nvSpPr>
          <p:cNvPr id="53" name="Szövegdoboz 52">
            <a:extLst>
              <a:ext uri="{FF2B5EF4-FFF2-40B4-BE49-F238E27FC236}">
                <a16:creationId xmlns:a16="http://schemas.microsoft.com/office/drawing/2014/main" id="{6CF7EBB7-7375-3FB3-327A-B457A10FB544}"/>
              </a:ext>
            </a:extLst>
          </p:cNvPr>
          <p:cNvSpPr txBox="1"/>
          <p:nvPr/>
        </p:nvSpPr>
        <p:spPr>
          <a:xfrm>
            <a:off x="9087215" y="5910885"/>
            <a:ext cx="2685685" cy="369332"/>
          </a:xfrm>
          <a:prstGeom prst="rect">
            <a:avLst/>
          </a:prstGeom>
          <a:noFill/>
        </p:spPr>
        <p:txBody>
          <a:bodyPr wrap="square">
            <a:spAutoFit/>
          </a:bodyPr>
          <a:lstStyle/>
          <a:p>
            <a:r>
              <a:rPr lang="en-GB" dirty="0">
                <a:latin typeface="Arial Nova Light" panose="020B0304020202020204" pitchFamily="34" charset="0"/>
              </a:rPr>
              <a:t>See also Li et al. (2024)</a:t>
            </a:r>
            <a:endParaRPr lang="hu-HU" dirty="0">
              <a:latin typeface="Arial Nova Light" panose="020B0304020202020204" pitchFamily="34" charset="0"/>
            </a:endParaRPr>
          </a:p>
        </p:txBody>
      </p:sp>
      <p:sp>
        <p:nvSpPr>
          <p:cNvPr id="2" name="Szövegdoboz 1">
            <a:extLst>
              <a:ext uri="{FF2B5EF4-FFF2-40B4-BE49-F238E27FC236}">
                <a16:creationId xmlns:a16="http://schemas.microsoft.com/office/drawing/2014/main" id="{DAFD3CA0-BCDA-4AC7-E306-7291B9E93630}"/>
              </a:ext>
            </a:extLst>
          </p:cNvPr>
          <p:cNvSpPr txBox="1"/>
          <p:nvPr/>
        </p:nvSpPr>
        <p:spPr>
          <a:xfrm>
            <a:off x="7871358" y="2371871"/>
            <a:ext cx="2624128" cy="307777"/>
          </a:xfrm>
          <a:prstGeom prst="rect">
            <a:avLst/>
          </a:prstGeom>
          <a:noFill/>
        </p:spPr>
        <p:txBody>
          <a:bodyPr wrap="square" rtlCol="0">
            <a:spAutoFit/>
          </a:bodyPr>
          <a:lstStyle/>
          <a:p>
            <a:pPr algn="ctr"/>
            <a:r>
              <a:rPr lang="en-GB" sz="1400" b="1" cap="all" dirty="0">
                <a:latin typeface="Arial Nova Light" panose="020B0304020202020204" pitchFamily="34" charset="0"/>
              </a:rPr>
              <a:t>First order teaching</a:t>
            </a:r>
            <a:endParaRPr lang="hu-HU" sz="1400" b="1" cap="all" dirty="0">
              <a:latin typeface="Arial Nova Light" panose="020B0304020202020204" pitchFamily="34" charset="0"/>
            </a:endParaRPr>
          </a:p>
        </p:txBody>
      </p:sp>
      <p:sp>
        <p:nvSpPr>
          <p:cNvPr id="3" name="Szövegdoboz 2">
            <a:extLst>
              <a:ext uri="{FF2B5EF4-FFF2-40B4-BE49-F238E27FC236}">
                <a16:creationId xmlns:a16="http://schemas.microsoft.com/office/drawing/2014/main" id="{F8EA0C55-30DC-A36F-AEC0-E54F2219E14D}"/>
              </a:ext>
            </a:extLst>
          </p:cNvPr>
          <p:cNvSpPr txBox="1"/>
          <p:nvPr/>
        </p:nvSpPr>
        <p:spPr>
          <a:xfrm>
            <a:off x="4812342" y="5743356"/>
            <a:ext cx="1631260" cy="307777"/>
          </a:xfrm>
          <a:prstGeom prst="rect">
            <a:avLst/>
          </a:prstGeom>
          <a:noFill/>
        </p:spPr>
        <p:txBody>
          <a:bodyPr wrap="square" rtlCol="0">
            <a:spAutoFit/>
          </a:bodyPr>
          <a:lstStyle/>
          <a:p>
            <a:pPr algn="ctr"/>
            <a:r>
              <a:rPr lang="en-GB" sz="1400" b="1" i="1" cap="all" dirty="0">
                <a:solidFill>
                  <a:schemeClr val="accent5">
                    <a:lumMod val="75000"/>
                  </a:schemeClr>
                </a:solidFill>
                <a:latin typeface="Arial Nova Light" panose="020B0304020202020204" pitchFamily="34" charset="0"/>
              </a:rPr>
              <a:t>Third space</a:t>
            </a:r>
            <a:endParaRPr lang="hu-HU" sz="1400" b="1" i="1" cap="all" dirty="0">
              <a:solidFill>
                <a:schemeClr val="accent5">
                  <a:lumMod val="75000"/>
                </a:schemeClr>
              </a:solidFill>
              <a:latin typeface="Arial Nova Light" panose="020B0304020202020204" pitchFamily="34" charset="0"/>
            </a:endParaRPr>
          </a:p>
        </p:txBody>
      </p:sp>
    </p:spTree>
    <p:extLst>
      <p:ext uri="{BB962C8B-B14F-4D97-AF65-F5344CB8AC3E}">
        <p14:creationId xmlns:p14="http://schemas.microsoft.com/office/powerpoint/2010/main" val="756121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58EB9-E0F1-092E-B9E0-1BD35DFEAC88}"/>
            </a:ext>
          </a:extLst>
        </p:cNvPr>
        <p:cNvGrpSpPr/>
        <p:nvPr/>
      </p:nvGrpSpPr>
      <p:grpSpPr>
        <a:xfrm>
          <a:off x="0" y="0"/>
          <a:ext cx="0" cy="0"/>
          <a:chOff x="0" y="0"/>
          <a:chExt cx="0" cy="0"/>
        </a:xfrm>
      </p:grpSpPr>
      <p:sp>
        <p:nvSpPr>
          <p:cNvPr id="4" name="Cím 1">
            <a:extLst>
              <a:ext uri="{FF2B5EF4-FFF2-40B4-BE49-F238E27FC236}">
                <a16:creationId xmlns:a16="http://schemas.microsoft.com/office/drawing/2014/main" id="{83E8B01B-3C88-2A15-FD6E-8B80AF034A45}"/>
              </a:ext>
            </a:extLst>
          </p:cNvPr>
          <p:cNvSpPr>
            <a:spLocks noGrp="1"/>
          </p:cNvSpPr>
          <p:nvPr>
            <p:ph type="title"/>
          </p:nvPr>
        </p:nvSpPr>
        <p:spPr/>
        <p:txBody>
          <a:bodyPr anchor="ctr">
            <a:normAutofit/>
          </a:bodyPr>
          <a:lstStyle/>
          <a:p>
            <a:r>
              <a:rPr lang="en-GB" sz="2400" cap="all" dirty="0">
                <a:solidFill>
                  <a:schemeClr val="bg1"/>
                </a:solidFill>
                <a:highlight>
                  <a:srgbClr val="000000"/>
                </a:highlight>
                <a:latin typeface="Arial Nova" panose="020B0504020202020204" pitchFamily="34" charset="0"/>
              </a:rPr>
              <a:t>4.</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results: </a:t>
            </a:r>
            <a:r>
              <a:rPr lang="en-GB" sz="2400" cap="all" dirty="0">
                <a:latin typeface="Arial Nova" panose="020B0504020202020204" pitchFamily="34" charset="0"/>
              </a:rPr>
              <a:t>Creating the third space</a:t>
            </a:r>
            <a:endParaRPr lang="hu-HU" sz="2400" dirty="0"/>
          </a:p>
        </p:txBody>
      </p:sp>
      <p:sp>
        <p:nvSpPr>
          <p:cNvPr id="5" name="Szöveg helye 4">
            <a:extLst>
              <a:ext uri="{FF2B5EF4-FFF2-40B4-BE49-F238E27FC236}">
                <a16:creationId xmlns:a16="http://schemas.microsoft.com/office/drawing/2014/main" id="{F6D77A7A-03B0-2267-2917-EA17611E4AC5}"/>
              </a:ext>
            </a:extLst>
          </p:cNvPr>
          <p:cNvSpPr>
            <a:spLocks noGrp="1"/>
          </p:cNvSpPr>
          <p:nvPr>
            <p:ph type="body" idx="1"/>
          </p:nvPr>
        </p:nvSpPr>
        <p:spPr/>
        <p:txBody>
          <a:bodyPr anchor="ctr"/>
          <a:lstStyle/>
          <a:p>
            <a:pPr algn="ctr"/>
            <a:r>
              <a:rPr lang="en-GB" dirty="0">
                <a:latin typeface="Arial Nova Light" panose="020B0304020202020204" pitchFamily="34" charset="0"/>
              </a:rPr>
              <a:t>The concept</a:t>
            </a:r>
            <a:endParaRPr lang="hu-HU" dirty="0">
              <a:latin typeface="Arial Nova Light" panose="020B0304020202020204" pitchFamily="34" charset="0"/>
            </a:endParaRPr>
          </a:p>
        </p:txBody>
      </p:sp>
      <p:sp>
        <p:nvSpPr>
          <p:cNvPr id="6" name="Tartalom helye 5">
            <a:extLst>
              <a:ext uri="{FF2B5EF4-FFF2-40B4-BE49-F238E27FC236}">
                <a16:creationId xmlns:a16="http://schemas.microsoft.com/office/drawing/2014/main" id="{0C45565B-FE68-B23F-614D-573C062FDA42}"/>
              </a:ext>
            </a:extLst>
          </p:cNvPr>
          <p:cNvSpPr>
            <a:spLocks noGrp="1"/>
          </p:cNvSpPr>
          <p:nvPr>
            <p:ph sz="half" idx="2"/>
          </p:nvPr>
        </p:nvSpPr>
        <p:spPr/>
        <p:txBody>
          <a:bodyPr anchor="ctr">
            <a:normAutofit fontScale="55000" lnSpcReduction="20000"/>
          </a:bodyPr>
          <a:lstStyle/>
          <a:p>
            <a:pPr algn="just">
              <a:lnSpc>
                <a:spcPct val="134000"/>
              </a:lnSpc>
              <a:spcBef>
                <a:spcPts val="0"/>
              </a:spcBef>
            </a:pPr>
            <a:r>
              <a:rPr lang="hu-HU" sz="3200" dirty="0" err="1">
                <a:latin typeface="Arial Nova Light" panose="020B0304020202020204" pitchFamily="34" charset="0"/>
              </a:rPr>
              <a:t>What</a:t>
            </a:r>
            <a:r>
              <a:rPr lang="hu-HU" sz="3200" dirty="0">
                <a:latin typeface="Arial Nova Light" panose="020B0304020202020204" pitchFamily="34" charset="0"/>
              </a:rPr>
              <a:t> is </a:t>
            </a:r>
            <a:r>
              <a:rPr lang="hu-HU" sz="3200" dirty="0" err="1">
                <a:latin typeface="Arial Nova Light" panose="020B0304020202020204" pitchFamily="34" charset="0"/>
              </a:rPr>
              <a:t>needed</a:t>
            </a:r>
            <a:r>
              <a:rPr lang="hu-HU" sz="3200" dirty="0">
                <a:latin typeface="Arial Nova Light" panose="020B0304020202020204" pitchFamily="34" charset="0"/>
              </a:rPr>
              <a:t> </a:t>
            </a:r>
            <a:r>
              <a:rPr lang="hu-HU" sz="3200" dirty="0" err="1">
                <a:latin typeface="Arial Nova Light" panose="020B0304020202020204" pitchFamily="34" charset="0"/>
              </a:rPr>
              <a:t>to</a:t>
            </a:r>
            <a:r>
              <a:rPr lang="hu-HU" sz="3200" dirty="0">
                <a:latin typeface="Arial Nova Light" panose="020B0304020202020204" pitchFamily="34" charset="0"/>
              </a:rPr>
              <a:t> </a:t>
            </a:r>
            <a:r>
              <a:rPr lang="hu-HU" sz="3200" dirty="0" err="1">
                <a:latin typeface="Arial Nova Light" panose="020B0304020202020204" pitchFamily="34" charset="0"/>
              </a:rPr>
              <a:t>become</a:t>
            </a:r>
            <a:r>
              <a:rPr lang="hu-HU" sz="3200" dirty="0">
                <a:latin typeface="Arial Nova Light" panose="020B0304020202020204" pitchFamily="34" charset="0"/>
              </a:rPr>
              <a:t> a </a:t>
            </a:r>
            <a:r>
              <a:rPr lang="hu-HU" sz="3200" dirty="0" err="1">
                <a:latin typeface="Arial Nova Light" panose="020B0304020202020204" pitchFamily="34" charset="0"/>
              </a:rPr>
              <a:t>trainer</a:t>
            </a:r>
            <a:r>
              <a:rPr lang="en-GB" sz="3200" dirty="0">
                <a:latin typeface="Arial Nova Light" panose="020B0304020202020204" pitchFamily="34" charset="0"/>
              </a:rPr>
              <a:t>?</a:t>
            </a:r>
            <a:r>
              <a:rPr lang="hu-HU" sz="3200" dirty="0">
                <a:latin typeface="Arial Nova Light" panose="020B0304020202020204" pitchFamily="34" charset="0"/>
              </a:rPr>
              <a:t> </a:t>
            </a:r>
            <a:r>
              <a:rPr lang="hu-HU" sz="3200" dirty="0" err="1">
                <a:latin typeface="Arial Nova Light" panose="020B0304020202020204" pitchFamily="34" charset="0"/>
              </a:rPr>
              <a:t>Commitment</a:t>
            </a:r>
            <a:r>
              <a:rPr lang="en-GB" sz="3200" dirty="0">
                <a:latin typeface="Arial Nova Light" panose="020B0304020202020204" pitchFamily="34" charset="0"/>
              </a:rPr>
              <a:t> (engagement)</a:t>
            </a:r>
            <a:r>
              <a:rPr lang="hu-HU" sz="3200" dirty="0">
                <a:latin typeface="Arial Nova Light" panose="020B0304020202020204" pitchFamily="34" charset="0"/>
              </a:rPr>
              <a:t>, </a:t>
            </a:r>
            <a:r>
              <a:rPr lang="hu-HU" sz="3200" dirty="0" err="1">
                <a:latin typeface="Arial Nova Light" panose="020B0304020202020204" pitchFamily="34" charset="0"/>
              </a:rPr>
              <a:t>knowledge</a:t>
            </a:r>
            <a:r>
              <a:rPr lang="hu-HU" sz="3200" dirty="0">
                <a:latin typeface="Arial Nova Light" panose="020B0304020202020204" pitchFamily="34" charset="0"/>
              </a:rPr>
              <a:t> </a:t>
            </a:r>
            <a:r>
              <a:rPr lang="hu-HU" sz="3200" dirty="0" err="1">
                <a:latin typeface="Arial Nova Light" panose="020B0304020202020204" pitchFamily="34" charset="0"/>
              </a:rPr>
              <a:t>enrichment</a:t>
            </a:r>
            <a:r>
              <a:rPr lang="hu-HU" sz="3200" dirty="0">
                <a:latin typeface="Arial Nova Light" panose="020B0304020202020204" pitchFamily="34" charset="0"/>
              </a:rPr>
              <a:t>, </a:t>
            </a:r>
            <a:r>
              <a:rPr lang="hu-HU" sz="3200" dirty="0" err="1">
                <a:latin typeface="Arial Nova Light" panose="020B0304020202020204" pitchFamily="34" charset="0"/>
              </a:rPr>
              <a:t>practice</a:t>
            </a:r>
            <a:r>
              <a:rPr lang="hu-HU" sz="3200" dirty="0">
                <a:latin typeface="Arial Nova Light" panose="020B0304020202020204" pitchFamily="34" charset="0"/>
              </a:rPr>
              <a:t> </a:t>
            </a:r>
            <a:r>
              <a:rPr lang="hu-HU" sz="3200" dirty="0" err="1">
                <a:latin typeface="Arial Nova Light" panose="020B0304020202020204" pitchFamily="34" charset="0"/>
              </a:rPr>
              <a:t>development</a:t>
            </a:r>
            <a:r>
              <a:rPr lang="hu-HU" sz="3200" dirty="0">
                <a:latin typeface="Arial Nova Light" panose="020B0304020202020204" pitchFamily="34" charset="0"/>
              </a:rPr>
              <a:t> (Li, </a:t>
            </a:r>
            <a:r>
              <a:rPr lang="hu-HU" sz="3200" dirty="0" err="1">
                <a:latin typeface="Arial Nova Light" panose="020B0304020202020204" pitchFamily="34" charset="0"/>
              </a:rPr>
              <a:t>et</a:t>
            </a:r>
            <a:r>
              <a:rPr lang="hu-HU" sz="3200" dirty="0">
                <a:latin typeface="Arial Nova Light" panose="020B0304020202020204" pitchFamily="34" charset="0"/>
              </a:rPr>
              <a:t> </a:t>
            </a:r>
            <a:r>
              <a:rPr lang="hu-HU" sz="3200" dirty="0" err="1">
                <a:latin typeface="Arial Nova Light" panose="020B0304020202020204" pitchFamily="34" charset="0"/>
              </a:rPr>
              <a:t>al</a:t>
            </a:r>
            <a:r>
              <a:rPr lang="hu-HU" sz="3200" dirty="0">
                <a:latin typeface="Arial Nova Light" panose="020B0304020202020204" pitchFamily="34" charset="0"/>
              </a:rPr>
              <a:t>., 2024)</a:t>
            </a:r>
            <a:endParaRPr lang="en-GB" sz="3200" dirty="0">
              <a:latin typeface="Arial Nova Light" panose="020B0304020202020204" pitchFamily="34" charset="0"/>
            </a:endParaRPr>
          </a:p>
          <a:p>
            <a:pPr marL="714375" indent="-357188" algn="just">
              <a:lnSpc>
                <a:spcPct val="134000"/>
              </a:lnSpc>
              <a:spcBef>
                <a:spcPts val="0"/>
              </a:spcBef>
              <a:buFont typeface="+mj-lt"/>
              <a:buAutoNum type="arabicPeriod"/>
            </a:pPr>
            <a:r>
              <a:rPr lang="hu-HU" sz="3200" dirty="0" err="1">
                <a:latin typeface="Arial Nova Light" panose="020B0304020202020204" pitchFamily="34" charset="0"/>
              </a:rPr>
              <a:t>What</a:t>
            </a:r>
            <a:r>
              <a:rPr lang="hu-HU" sz="3200" dirty="0">
                <a:latin typeface="Arial Nova Light" panose="020B0304020202020204" pitchFamily="34" charset="0"/>
              </a:rPr>
              <a:t> </a:t>
            </a:r>
            <a:r>
              <a:rPr lang="hu-HU" sz="3200" dirty="0" err="1">
                <a:latin typeface="Arial Nova Light" panose="020B0304020202020204" pitchFamily="34" charset="0"/>
              </a:rPr>
              <a:t>activities</a:t>
            </a:r>
            <a:r>
              <a:rPr lang="hu-HU" sz="3200" dirty="0">
                <a:latin typeface="Arial Nova Light" panose="020B0304020202020204" pitchFamily="34" charset="0"/>
              </a:rPr>
              <a:t> </a:t>
            </a:r>
            <a:r>
              <a:rPr lang="hu-HU" sz="3200" dirty="0" err="1">
                <a:latin typeface="Arial Nova Light" panose="020B0304020202020204" pitchFamily="34" charset="0"/>
              </a:rPr>
              <a:t>does</a:t>
            </a:r>
            <a:r>
              <a:rPr lang="hu-HU" sz="3200" dirty="0">
                <a:latin typeface="Arial Nova Light" panose="020B0304020202020204" pitchFamily="34" charset="0"/>
              </a:rPr>
              <a:t> </a:t>
            </a:r>
            <a:r>
              <a:rPr lang="hu-HU" sz="3200" dirty="0" err="1">
                <a:latin typeface="Arial Nova Light" panose="020B0304020202020204" pitchFamily="34" charset="0"/>
              </a:rPr>
              <a:t>the</a:t>
            </a:r>
            <a:r>
              <a:rPr lang="hu-HU" sz="3200" dirty="0">
                <a:latin typeface="Arial Nova Light" panose="020B0304020202020204" pitchFamily="34" charset="0"/>
              </a:rPr>
              <a:t> </a:t>
            </a:r>
            <a:r>
              <a:rPr lang="hu-HU" sz="3200" dirty="0" err="1">
                <a:latin typeface="Arial Nova Light" panose="020B0304020202020204" pitchFamily="34" charset="0"/>
              </a:rPr>
              <a:t>school</a:t>
            </a:r>
            <a:r>
              <a:rPr lang="hu-HU" sz="3200" dirty="0">
                <a:latin typeface="Arial Nova Light" panose="020B0304020202020204" pitchFamily="34" charset="0"/>
              </a:rPr>
              <a:t> </a:t>
            </a:r>
            <a:r>
              <a:rPr lang="hu-HU" sz="3200" dirty="0" err="1">
                <a:latin typeface="Arial Nova Light" panose="020B0304020202020204" pitchFamily="34" charset="0"/>
              </a:rPr>
              <a:t>trainer</a:t>
            </a:r>
            <a:r>
              <a:rPr lang="hu-HU" sz="3200" dirty="0">
                <a:latin typeface="Arial Nova Light" panose="020B0304020202020204" pitchFamily="34" charset="0"/>
              </a:rPr>
              <a:t> </a:t>
            </a:r>
            <a:r>
              <a:rPr lang="hu-HU" sz="3200" dirty="0" err="1">
                <a:latin typeface="Arial Nova Light" panose="020B0304020202020204" pitchFamily="34" charset="0"/>
              </a:rPr>
              <a:t>carry</a:t>
            </a:r>
            <a:r>
              <a:rPr lang="hu-HU" sz="3200" dirty="0">
                <a:latin typeface="Arial Nova Light" panose="020B0304020202020204" pitchFamily="34" charset="0"/>
              </a:rPr>
              <a:t> out </a:t>
            </a:r>
            <a:r>
              <a:rPr lang="hu-HU" sz="3200" dirty="0" err="1">
                <a:latin typeface="Arial Nova Light" panose="020B0304020202020204" pitchFamily="34" charset="0"/>
              </a:rPr>
              <a:t>to</a:t>
            </a:r>
            <a:r>
              <a:rPr lang="hu-HU" sz="3200" dirty="0">
                <a:latin typeface="Arial Nova Light" panose="020B0304020202020204" pitchFamily="34" charset="0"/>
              </a:rPr>
              <a:t> </a:t>
            </a:r>
            <a:r>
              <a:rPr lang="hu-HU" sz="3200" dirty="0" err="1">
                <a:latin typeface="Arial Nova Light" panose="020B0304020202020204" pitchFamily="34" charset="0"/>
              </a:rPr>
              <a:t>support</a:t>
            </a:r>
            <a:r>
              <a:rPr lang="hu-HU" sz="3200" dirty="0">
                <a:latin typeface="Arial Nova Light" panose="020B0304020202020204" pitchFamily="34" charset="0"/>
              </a:rPr>
              <a:t> </a:t>
            </a:r>
            <a:r>
              <a:rPr lang="hu-HU" sz="3200" dirty="0" err="1">
                <a:latin typeface="Arial Nova Light" panose="020B0304020202020204" pitchFamily="34" charset="0"/>
              </a:rPr>
              <a:t>student</a:t>
            </a:r>
            <a:r>
              <a:rPr lang="hu-HU" sz="3200" dirty="0">
                <a:latin typeface="Arial Nova Light" panose="020B0304020202020204" pitchFamily="34" charset="0"/>
              </a:rPr>
              <a:t> </a:t>
            </a:r>
            <a:r>
              <a:rPr lang="hu-HU" sz="3200" dirty="0" err="1">
                <a:latin typeface="Arial Nova Light" panose="020B0304020202020204" pitchFamily="34" charset="0"/>
              </a:rPr>
              <a:t>learning</a:t>
            </a:r>
            <a:r>
              <a:rPr lang="hu-HU" sz="3200" dirty="0">
                <a:latin typeface="Arial Nova Light" panose="020B0304020202020204" pitchFamily="34" charset="0"/>
              </a:rPr>
              <a:t>?</a:t>
            </a:r>
            <a:endParaRPr lang="en-GB" sz="3200" dirty="0">
              <a:latin typeface="Arial Nova Light" panose="020B0304020202020204" pitchFamily="34" charset="0"/>
            </a:endParaRPr>
          </a:p>
          <a:p>
            <a:pPr marL="714375" indent="-357188" algn="just">
              <a:lnSpc>
                <a:spcPct val="134000"/>
              </a:lnSpc>
              <a:spcBef>
                <a:spcPts val="0"/>
              </a:spcBef>
              <a:buFont typeface="+mj-lt"/>
              <a:buAutoNum type="arabicPeriod"/>
            </a:pPr>
            <a:r>
              <a:rPr lang="hu-HU" sz="3200" dirty="0" err="1">
                <a:latin typeface="Arial Nova Light" panose="020B0304020202020204" pitchFamily="34" charset="0"/>
              </a:rPr>
              <a:t>How</a:t>
            </a:r>
            <a:r>
              <a:rPr lang="hu-HU" sz="3200" dirty="0">
                <a:latin typeface="Arial Nova Light" panose="020B0304020202020204" pitchFamily="34" charset="0"/>
              </a:rPr>
              <a:t> </a:t>
            </a:r>
            <a:r>
              <a:rPr lang="hu-HU" sz="3200" dirty="0" err="1">
                <a:latin typeface="Arial Nova Light" panose="020B0304020202020204" pitchFamily="34" charset="0"/>
              </a:rPr>
              <a:t>do</a:t>
            </a:r>
            <a:r>
              <a:rPr lang="hu-HU" sz="3200" dirty="0">
                <a:latin typeface="Arial Nova Light" panose="020B0304020202020204" pitchFamily="34" charset="0"/>
              </a:rPr>
              <a:t> </a:t>
            </a:r>
            <a:r>
              <a:rPr lang="en-GB" sz="3200" dirty="0">
                <a:latin typeface="Arial Nova Light" panose="020B0304020202020204" pitchFamily="34" charset="0"/>
              </a:rPr>
              <a:t>they</a:t>
            </a:r>
            <a:r>
              <a:rPr lang="hu-HU" sz="3200" dirty="0">
                <a:latin typeface="Arial Nova Light" panose="020B0304020202020204" pitchFamily="34" charset="0"/>
              </a:rPr>
              <a:t> </a:t>
            </a:r>
            <a:r>
              <a:rPr lang="hu-HU" sz="3200" dirty="0" err="1">
                <a:latin typeface="Arial Nova Light" panose="020B0304020202020204" pitchFamily="34" charset="0"/>
              </a:rPr>
              <a:t>support</a:t>
            </a:r>
            <a:r>
              <a:rPr lang="hu-HU" sz="3200" dirty="0">
                <a:latin typeface="Arial Nova Light" panose="020B0304020202020204" pitchFamily="34" charset="0"/>
              </a:rPr>
              <a:t> </a:t>
            </a:r>
            <a:r>
              <a:rPr lang="hu-HU" sz="3200" dirty="0" err="1">
                <a:latin typeface="Arial Nova Light" panose="020B0304020202020204" pitchFamily="34" charset="0"/>
              </a:rPr>
              <a:t>the</a:t>
            </a:r>
            <a:r>
              <a:rPr lang="hu-HU" sz="3200" dirty="0">
                <a:latin typeface="Arial Nova Light" panose="020B0304020202020204" pitchFamily="34" charset="0"/>
              </a:rPr>
              <a:t> </a:t>
            </a:r>
            <a:r>
              <a:rPr lang="hu-HU" sz="3200" dirty="0" err="1">
                <a:latin typeface="Arial Nova Light" panose="020B0304020202020204" pitchFamily="34" charset="0"/>
              </a:rPr>
              <a:t>student</a:t>
            </a:r>
            <a:r>
              <a:rPr lang="hu-HU" sz="3200" dirty="0">
                <a:latin typeface="Arial Nova Light" panose="020B0304020202020204" pitchFamily="34" charset="0"/>
              </a:rPr>
              <a:t>?</a:t>
            </a:r>
            <a:endParaRPr lang="en-GB" sz="3200" dirty="0">
              <a:latin typeface="Arial Nova Light" panose="020B0304020202020204" pitchFamily="34" charset="0"/>
            </a:endParaRPr>
          </a:p>
          <a:p>
            <a:pPr marL="714375" indent="-357188" algn="just">
              <a:lnSpc>
                <a:spcPct val="134000"/>
              </a:lnSpc>
              <a:spcBef>
                <a:spcPts val="0"/>
              </a:spcBef>
              <a:buFont typeface="+mj-lt"/>
              <a:buAutoNum type="arabicPeriod"/>
            </a:pPr>
            <a:r>
              <a:rPr lang="hu-HU" sz="3200" dirty="0" err="1">
                <a:latin typeface="Arial Nova Light" panose="020B0304020202020204" pitchFamily="34" charset="0"/>
              </a:rPr>
              <a:t>What</a:t>
            </a:r>
            <a:r>
              <a:rPr lang="hu-HU" sz="3200" dirty="0">
                <a:latin typeface="Arial Nova Light" panose="020B0304020202020204" pitchFamily="34" charset="0"/>
              </a:rPr>
              <a:t> is </a:t>
            </a:r>
            <a:r>
              <a:rPr lang="hu-HU" sz="3200" dirty="0" err="1">
                <a:latin typeface="Arial Nova Light" panose="020B0304020202020204" pitchFamily="34" charset="0"/>
              </a:rPr>
              <a:t>the</a:t>
            </a:r>
            <a:r>
              <a:rPr lang="hu-HU" sz="3200" dirty="0">
                <a:latin typeface="Arial Nova Light" panose="020B0304020202020204" pitchFamily="34" charset="0"/>
              </a:rPr>
              <a:t> </a:t>
            </a:r>
            <a:r>
              <a:rPr lang="hu-HU" sz="3200" dirty="0" err="1">
                <a:latin typeface="Arial Nova Light" panose="020B0304020202020204" pitchFamily="34" charset="0"/>
              </a:rPr>
              <a:t>purpose</a:t>
            </a:r>
            <a:r>
              <a:rPr lang="hu-HU" sz="3200" dirty="0">
                <a:latin typeface="Arial Nova Light" panose="020B0304020202020204" pitchFamily="34" charset="0"/>
              </a:rPr>
              <a:t> of </a:t>
            </a:r>
            <a:r>
              <a:rPr lang="hu-HU" sz="3200" dirty="0" err="1">
                <a:latin typeface="Arial Nova Light" panose="020B0304020202020204" pitchFamily="34" charset="0"/>
              </a:rPr>
              <a:t>student</a:t>
            </a:r>
            <a:r>
              <a:rPr lang="hu-HU" sz="3200" dirty="0">
                <a:latin typeface="Arial Nova Light" panose="020B0304020202020204" pitchFamily="34" charset="0"/>
              </a:rPr>
              <a:t> </a:t>
            </a:r>
            <a:r>
              <a:rPr lang="hu-HU" sz="3200" dirty="0" err="1">
                <a:latin typeface="Arial Nova Light" panose="020B0304020202020204" pitchFamily="34" charset="0"/>
              </a:rPr>
              <a:t>learning</a:t>
            </a:r>
            <a:r>
              <a:rPr lang="hu-HU" sz="3200" dirty="0">
                <a:latin typeface="Arial Nova Light" panose="020B0304020202020204" pitchFamily="34" charset="0"/>
              </a:rPr>
              <a:t>?</a:t>
            </a:r>
            <a:endParaRPr lang="en-GB" sz="3200" dirty="0">
              <a:latin typeface="Arial Nova Light" panose="020B0304020202020204" pitchFamily="34" charset="0"/>
            </a:endParaRPr>
          </a:p>
          <a:p>
            <a:pPr marL="714375" indent="-357188" algn="just">
              <a:lnSpc>
                <a:spcPct val="134000"/>
              </a:lnSpc>
              <a:spcBef>
                <a:spcPts val="0"/>
              </a:spcBef>
              <a:buFont typeface="+mj-lt"/>
              <a:buAutoNum type="arabicPeriod"/>
            </a:pPr>
            <a:r>
              <a:rPr lang="hu-HU" sz="3200" dirty="0" err="1">
                <a:latin typeface="Arial Nova Light" panose="020B0304020202020204" pitchFamily="34" charset="0"/>
              </a:rPr>
              <a:t>What</a:t>
            </a:r>
            <a:r>
              <a:rPr lang="hu-HU" sz="3200" dirty="0">
                <a:latin typeface="Arial Nova Light" panose="020B0304020202020204" pitchFamily="34" charset="0"/>
              </a:rPr>
              <a:t> </a:t>
            </a:r>
            <a:r>
              <a:rPr lang="hu-HU" sz="3200" dirty="0" err="1">
                <a:latin typeface="Arial Nova Light" panose="020B0304020202020204" pitchFamily="34" charset="0"/>
              </a:rPr>
              <a:t>learning</a:t>
            </a:r>
            <a:r>
              <a:rPr lang="hu-HU" sz="3200" dirty="0">
                <a:latin typeface="Arial Nova Light" panose="020B0304020202020204" pitchFamily="34" charset="0"/>
              </a:rPr>
              <a:t> </a:t>
            </a:r>
            <a:r>
              <a:rPr lang="hu-HU" sz="3200" dirty="0" err="1">
                <a:latin typeface="Arial Nova Light" panose="020B0304020202020204" pitchFamily="34" charset="0"/>
              </a:rPr>
              <a:t>activities</a:t>
            </a:r>
            <a:r>
              <a:rPr lang="hu-HU" sz="3200" dirty="0">
                <a:latin typeface="Arial Nova Light" panose="020B0304020202020204" pitchFamily="34" charset="0"/>
              </a:rPr>
              <a:t> </a:t>
            </a:r>
            <a:r>
              <a:rPr lang="hu-HU" sz="3200" dirty="0" err="1">
                <a:latin typeface="Arial Nova Light" panose="020B0304020202020204" pitchFamily="34" charset="0"/>
              </a:rPr>
              <a:t>will</a:t>
            </a:r>
            <a:r>
              <a:rPr lang="hu-HU" sz="3200" dirty="0">
                <a:latin typeface="Arial Nova Light" panose="020B0304020202020204" pitchFamily="34" charset="0"/>
              </a:rPr>
              <a:t> </a:t>
            </a:r>
            <a:r>
              <a:rPr lang="hu-HU" sz="3200" dirty="0" err="1">
                <a:latin typeface="Arial Nova Light" panose="020B0304020202020204" pitchFamily="34" charset="0"/>
              </a:rPr>
              <a:t>you</a:t>
            </a:r>
            <a:r>
              <a:rPr lang="hu-HU" sz="3200" dirty="0">
                <a:latin typeface="Arial Nova Light" panose="020B0304020202020204" pitchFamily="34" charset="0"/>
              </a:rPr>
              <a:t> </a:t>
            </a:r>
            <a:r>
              <a:rPr lang="hu-HU" sz="3200" dirty="0" err="1">
                <a:latin typeface="Arial Nova Light" panose="020B0304020202020204" pitchFamily="34" charset="0"/>
              </a:rPr>
              <a:t>carry</a:t>
            </a:r>
            <a:r>
              <a:rPr lang="hu-HU" sz="3200" dirty="0">
                <a:latin typeface="Arial Nova Light" panose="020B0304020202020204" pitchFamily="34" charset="0"/>
              </a:rPr>
              <a:t> out </a:t>
            </a:r>
            <a:r>
              <a:rPr lang="hu-HU" sz="3200" dirty="0" err="1">
                <a:latin typeface="Arial Nova Light" panose="020B0304020202020204" pitchFamily="34" charset="0"/>
              </a:rPr>
              <a:t>during</a:t>
            </a:r>
            <a:r>
              <a:rPr lang="hu-HU" sz="3200" dirty="0">
                <a:latin typeface="Arial Nova Light" panose="020B0304020202020204" pitchFamily="34" charset="0"/>
              </a:rPr>
              <a:t> </a:t>
            </a:r>
            <a:r>
              <a:rPr lang="hu-HU" sz="3200" dirty="0" err="1">
                <a:latin typeface="Arial Nova Light" panose="020B0304020202020204" pitchFamily="34" charset="0"/>
              </a:rPr>
              <a:t>the</a:t>
            </a:r>
            <a:r>
              <a:rPr lang="hu-HU" sz="3200" dirty="0">
                <a:latin typeface="Arial Nova Light" panose="020B0304020202020204" pitchFamily="34" charset="0"/>
              </a:rPr>
              <a:t> </a:t>
            </a:r>
            <a:r>
              <a:rPr lang="hu-HU" sz="3200" dirty="0" err="1">
                <a:latin typeface="Arial Nova Light" panose="020B0304020202020204" pitchFamily="34" charset="0"/>
              </a:rPr>
              <a:t>practice</a:t>
            </a:r>
            <a:r>
              <a:rPr lang="hu-HU" sz="3200" dirty="0">
                <a:latin typeface="Arial Nova Light" panose="020B0304020202020204" pitchFamily="34" charset="0"/>
              </a:rPr>
              <a:t>?</a:t>
            </a:r>
          </a:p>
        </p:txBody>
      </p:sp>
      <p:sp>
        <p:nvSpPr>
          <p:cNvPr id="7" name="Szöveg helye 6">
            <a:extLst>
              <a:ext uri="{FF2B5EF4-FFF2-40B4-BE49-F238E27FC236}">
                <a16:creationId xmlns:a16="http://schemas.microsoft.com/office/drawing/2014/main" id="{559191F2-5FAE-78CC-F059-B5D2E76C4A8A}"/>
              </a:ext>
            </a:extLst>
          </p:cNvPr>
          <p:cNvSpPr>
            <a:spLocks noGrp="1"/>
          </p:cNvSpPr>
          <p:nvPr>
            <p:ph type="body" sz="quarter" idx="3"/>
          </p:nvPr>
        </p:nvSpPr>
        <p:spPr/>
        <p:txBody>
          <a:bodyPr anchor="ctr"/>
          <a:lstStyle/>
          <a:p>
            <a:pPr algn="ctr"/>
            <a:r>
              <a:rPr lang="en-GB" dirty="0">
                <a:latin typeface="Arial Nova Light" panose="020B0304020202020204" pitchFamily="34" charset="0"/>
              </a:rPr>
              <a:t>The Product (Design)</a:t>
            </a:r>
          </a:p>
        </p:txBody>
      </p:sp>
      <p:sp>
        <p:nvSpPr>
          <p:cNvPr id="8" name="Tartalom helye 7">
            <a:extLst>
              <a:ext uri="{FF2B5EF4-FFF2-40B4-BE49-F238E27FC236}">
                <a16:creationId xmlns:a16="http://schemas.microsoft.com/office/drawing/2014/main" id="{08CE6C7D-CCE8-FFDB-D05A-185C033638C7}"/>
              </a:ext>
            </a:extLst>
          </p:cNvPr>
          <p:cNvSpPr>
            <a:spLocks noGrp="1"/>
          </p:cNvSpPr>
          <p:nvPr>
            <p:ph sz="quarter" idx="4"/>
          </p:nvPr>
        </p:nvSpPr>
        <p:spPr/>
        <p:txBody>
          <a:bodyPr anchor="ctr">
            <a:normAutofit fontScale="55000" lnSpcReduction="20000"/>
          </a:bodyPr>
          <a:lstStyle/>
          <a:p>
            <a:pPr algn="just">
              <a:lnSpc>
                <a:spcPct val="134000"/>
              </a:lnSpc>
              <a:spcBef>
                <a:spcPts val="0"/>
              </a:spcBef>
            </a:pPr>
            <a:r>
              <a:rPr lang="en-GB" sz="3200" b="1" dirty="0">
                <a:latin typeface="Arial Nova Light" panose="020B0304020202020204" pitchFamily="34" charset="0"/>
              </a:rPr>
              <a:t>Developing the internal structure of the "third space</a:t>
            </a:r>
            <a:r>
              <a:rPr lang="en-GB" sz="3200" dirty="0">
                <a:latin typeface="Arial Nova Light" panose="020B0304020202020204" pitchFamily="34" charset="0"/>
              </a:rPr>
              <a:t>."    </a:t>
            </a:r>
          </a:p>
          <a:p>
            <a:pPr algn="just">
              <a:lnSpc>
                <a:spcPct val="134000"/>
              </a:lnSpc>
              <a:spcBef>
                <a:spcPts val="0"/>
              </a:spcBef>
            </a:pPr>
            <a:r>
              <a:rPr lang="en-GB" sz="3200" dirty="0">
                <a:latin typeface="Arial Nova Light" panose="020B0304020202020204" pitchFamily="34" charset="0"/>
              </a:rPr>
              <a:t>The boundary-crossing situation focused on a three-layered interpretation:     </a:t>
            </a:r>
          </a:p>
          <a:p>
            <a:pPr algn="just">
              <a:lnSpc>
                <a:spcPct val="134000"/>
              </a:lnSpc>
              <a:spcBef>
                <a:spcPts val="0"/>
              </a:spcBef>
            </a:pPr>
            <a:endParaRPr lang="en-GB" sz="3200" dirty="0">
              <a:latin typeface="Arial Nova Light" panose="020B0304020202020204" pitchFamily="34" charset="0"/>
            </a:endParaRPr>
          </a:p>
          <a:p>
            <a:pPr marL="714375" indent="-357188" algn="just">
              <a:lnSpc>
                <a:spcPct val="134000"/>
              </a:lnSpc>
              <a:spcBef>
                <a:spcPts val="0"/>
              </a:spcBef>
              <a:buFont typeface="+mj-lt"/>
              <a:buAutoNum type="arabicPeriod"/>
            </a:pPr>
            <a:r>
              <a:rPr lang="en-GB" sz="3200" dirty="0">
                <a:latin typeface="Arial Nova Light" panose="020B0304020202020204" pitchFamily="34" charset="0"/>
              </a:rPr>
              <a:t>Exploring support for student learning;      </a:t>
            </a:r>
          </a:p>
          <a:p>
            <a:pPr marL="714375" indent="-357188" algn="just">
              <a:lnSpc>
                <a:spcPct val="134000"/>
              </a:lnSpc>
              <a:spcBef>
                <a:spcPts val="0"/>
              </a:spcBef>
              <a:buFont typeface="+mj-lt"/>
              <a:buAutoNum type="arabicPeriod"/>
            </a:pPr>
            <a:r>
              <a:rPr lang="en-GB" sz="3200" dirty="0">
                <a:latin typeface="Arial Nova Light" panose="020B0304020202020204" pitchFamily="34" charset="0"/>
              </a:rPr>
              <a:t>Interpreting the role of educators in facilitating student learning;      </a:t>
            </a:r>
          </a:p>
          <a:p>
            <a:pPr marL="714375" indent="-357188" algn="just">
              <a:lnSpc>
                <a:spcPct val="134000"/>
              </a:lnSpc>
              <a:spcBef>
                <a:spcPts val="0"/>
              </a:spcBef>
              <a:buFont typeface="+mj-lt"/>
              <a:buAutoNum type="arabicPeriod"/>
            </a:pPr>
            <a:r>
              <a:rPr lang="en-GB" sz="3200" dirty="0">
                <a:latin typeface="Arial Nova Light" panose="020B0304020202020204" pitchFamily="34" charset="0"/>
              </a:rPr>
              <a:t>Understanding the process of becoming a teacher educator and supporting learning.</a:t>
            </a:r>
            <a:endParaRPr lang="hu-HU" dirty="0"/>
          </a:p>
        </p:txBody>
      </p:sp>
      <p:pic>
        <p:nvPicPr>
          <p:cNvPr id="9" name="Kép 8" descr="A képen fekete, sötétség, képernyőkép látható&#10;&#10;Előfordulhat, hogy az AI által létrehozott tartalom helytelen.">
            <a:extLst>
              <a:ext uri="{FF2B5EF4-FFF2-40B4-BE49-F238E27FC236}">
                <a16:creationId xmlns:a16="http://schemas.microsoft.com/office/drawing/2014/main" id="{C5957A51-A74B-93CD-B991-9097503C85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10" name="Téglalap 9">
            <a:extLst>
              <a:ext uri="{FF2B5EF4-FFF2-40B4-BE49-F238E27FC236}">
                <a16:creationId xmlns:a16="http://schemas.microsoft.com/office/drawing/2014/main" id="{70B75237-FB01-E1A4-8EAD-D0CE55C74EB2}"/>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4159332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B9EBE-51BE-962F-EA4D-87A5F78BC3AA}"/>
            </a:ext>
          </a:extLst>
        </p:cNvPr>
        <p:cNvGrpSpPr/>
        <p:nvPr/>
      </p:nvGrpSpPr>
      <p:grpSpPr>
        <a:xfrm>
          <a:off x="0" y="0"/>
          <a:ext cx="0" cy="0"/>
          <a:chOff x="0" y="0"/>
          <a:chExt cx="0" cy="0"/>
        </a:xfrm>
      </p:grpSpPr>
      <p:sp>
        <p:nvSpPr>
          <p:cNvPr id="4" name="Cím 1">
            <a:extLst>
              <a:ext uri="{FF2B5EF4-FFF2-40B4-BE49-F238E27FC236}">
                <a16:creationId xmlns:a16="http://schemas.microsoft.com/office/drawing/2014/main" id="{899999C2-7374-9A2A-CF21-B6357BA4F1DE}"/>
              </a:ext>
            </a:extLst>
          </p:cNvPr>
          <p:cNvSpPr>
            <a:spLocks noGrp="1"/>
          </p:cNvSpPr>
          <p:nvPr>
            <p:ph type="title"/>
          </p:nvPr>
        </p:nvSpPr>
        <p:spPr/>
        <p:txBody>
          <a:bodyPr anchor="ctr">
            <a:normAutofit/>
          </a:bodyPr>
          <a:lstStyle/>
          <a:p>
            <a:r>
              <a:rPr lang="en-GB" sz="2400" cap="all" dirty="0">
                <a:solidFill>
                  <a:schemeClr val="bg1"/>
                </a:solidFill>
                <a:highlight>
                  <a:srgbClr val="000000"/>
                </a:highlight>
                <a:latin typeface="Arial Nova" panose="020B0504020202020204" pitchFamily="34" charset="0"/>
              </a:rPr>
              <a:t>4.</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results: Creating the third space</a:t>
            </a:r>
            <a:endParaRPr lang="hu-HU" sz="2400" u="sng" dirty="0"/>
          </a:p>
        </p:txBody>
      </p:sp>
      <p:graphicFrame>
        <p:nvGraphicFramePr>
          <p:cNvPr id="9" name="Tartalom helye 8">
            <a:extLst>
              <a:ext uri="{FF2B5EF4-FFF2-40B4-BE49-F238E27FC236}">
                <a16:creationId xmlns:a16="http://schemas.microsoft.com/office/drawing/2014/main" id="{E9339AC0-A1D9-FE7D-1EE4-AD2BE652E3F2}"/>
              </a:ext>
            </a:extLst>
          </p:cNvPr>
          <p:cNvGraphicFramePr>
            <a:graphicFrameLocks noGrp="1"/>
          </p:cNvGraphicFramePr>
          <p:nvPr>
            <p:ph idx="1"/>
            <p:extLst>
              <p:ext uri="{D42A27DB-BD31-4B8C-83A1-F6EECF244321}">
                <p14:modId xmlns:p14="http://schemas.microsoft.com/office/powerpoint/2010/main" val="3791603791"/>
              </p:ext>
            </p:extLst>
          </p:nvPr>
        </p:nvGraphicFramePr>
        <p:xfrm>
          <a:off x="-1200150" y="1800224"/>
          <a:ext cx="9667875" cy="3986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zövegdoboz 10">
            <a:extLst>
              <a:ext uri="{FF2B5EF4-FFF2-40B4-BE49-F238E27FC236}">
                <a16:creationId xmlns:a16="http://schemas.microsoft.com/office/drawing/2014/main" id="{F970D0FA-BD16-2409-27C3-82374D27325A}"/>
              </a:ext>
            </a:extLst>
          </p:cNvPr>
          <p:cNvSpPr txBox="1"/>
          <p:nvPr/>
        </p:nvSpPr>
        <p:spPr>
          <a:xfrm>
            <a:off x="7032431" y="1438839"/>
            <a:ext cx="4186988" cy="4708981"/>
          </a:xfrm>
          <a:prstGeom prst="rect">
            <a:avLst/>
          </a:prstGeom>
          <a:noFill/>
        </p:spPr>
        <p:txBody>
          <a:bodyPr wrap="square">
            <a:spAutoFit/>
          </a:bodyPr>
          <a:lstStyle/>
          <a:p>
            <a:pPr marL="342900" indent="-342900" algn="just">
              <a:buFont typeface="Courier New" panose="02070309020205020404" pitchFamily="49" charset="0"/>
              <a:buChar char="→"/>
            </a:pPr>
            <a:r>
              <a:rPr lang="en-GB" sz="2000" dirty="0">
                <a:latin typeface="Arial Nova Light" panose="020B0304020202020204" pitchFamily="34" charset="0"/>
              </a:rPr>
              <a:t>This concentric structure supports:</a:t>
            </a:r>
          </a:p>
          <a:p>
            <a:pPr marL="800100" lvl="1" indent="-342900" algn="just">
              <a:buFont typeface="Courier New" panose="02070309020205020404" pitchFamily="49" charset="0"/>
              <a:buChar char="→"/>
            </a:pPr>
            <a:r>
              <a:rPr lang="en-GB" sz="2000" b="1" dirty="0">
                <a:latin typeface="Arial Nova Light" panose="020B0304020202020204" pitchFamily="34" charset="0"/>
              </a:rPr>
              <a:t>teachers reflect on their roles </a:t>
            </a:r>
            <a:r>
              <a:rPr lang="en-GB" sz="2000" dirty="0">
                <a:latin typeface="Arial Nova Light" panose="020B0304020202020204" pitchFamily="34" charset="0"/>
              </a:rPr>
              <a:t>as teacher educators by interpreting student learning.</a:t>
            </a:r>
          </a:p>
          <a:p>
            <a:pPr marL="800100" lvl="1" indent="-342900" algn="just">
              <a:buFont typeface="Courier New" panose="02070309020205020404" pitchFamily="49" charset="0"/>
              <a:buChar char="→"/>
            </a:pPr>
            <a:r>
              <a:rPr lang="en-GB" sz="2000" dirty="0">
                <a:latin typeface="Arial Nova Light" panose="020B0304020202020204" pitchFamily="34" charset="0"/>
              </a:rPr>
              <a:t>encourages them to reconsider their </a:t>
            </a:r>
            <a:r>
              <a:rPr lang="en-GB" sz="2000" b="1" dirty="0">
                <a:latin typeface="Arial Nova Light" panose="020B0304020202020204" pitchFamily="34" charset="0"/>
              </a:rPr>
              <a:t>own development </a:t>
            </a:r>
            <a:r>
              <a:rPr lang="en-GB" sz="2000" dirty="0">
                <a:latin typeface="Arial Nova Light" panose="020B0304020202020204" pitchFamily="34" charset="0"/>
              </a:rPr>
              <a:t>and that of their fellow educators. </a:t>
            </a:r>
          </a:p>
          <a:p>
            <a:pPr marL="800100" lvl="1" indent="-342900" algn="just">
              <a:buFont typeface="Courier New" panose="02070309020205020404" pitchFamily="49" charset="0"/>
              <a:buChar char="→"/>
            </a:pPr>
            <a:r>
              <a:rPr lang="en-GB" sz="2000" dirty="0">
                <a:latin typeface="Arial Nova Light" panose="020B0304020202020204" pitchFamily="34" charset="0"/>
              </a:rPr>
              <a:t>This process created a space for gathering ideas to develop a system model aimed at supporting the journey of becoming a teacher educator. </a:t>
            </a:r>
          </a:p>
        </p:txBody>
      </p:sp>
      <p:pic>
        <p:nvPicPr>
          <p:cNvPr id="12" name="Kép 11" descr="A képen fekete, sötétség, képernyőkép látható&#10;&#10;Előfordulhat, hogy az AI által létrehozott tartalom helytelen.">
            <a:extLst>
              <a:ext uri="{FF2B5EF4-FFF2-40B4-BE49-F238E27FC236}">
                <a16:creationId xmlns:a16="http://schemas.microsoft.com/office/drawing/2014/main" id="{960C8B36-FB67-012D-E151-4258B9F50E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13" name="Téglalap 12">
            <a:extLst>
              <a:ext uri="{FF2B5EF4-FFF2-40B4-BE49-F238E27FC236}">
                <a16:creationId xmlns:a16="http://schemas.microsoft.com/office/drawing/2014/main" id="{0E2AC0B1-B829-8888-FF47-6E42303890F1}"/>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1128475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0E1A7-AADE-4BB8-B517-55BA69EF6BE0}"/>
            </a:ext>
          </a:extLst>
        </p:cNvPr>
        <p:cNvGrpSpPr/>
        <p:nvPr/>
      </p:nvGrpSpPr>
      <p:grpSpPr>
        <a:xfrm>
          <a:off x="0" y="0"/>
          <a:ext cx="0" cy="0"/>
          <a:chOff x="0" y="0"/>
          <a:chExt cx="0" cy="0"/>
        </a:xfrm>
      </p:grpSpPr>
      <p:sp>
        <p:nvSpPr>
          <p:cNvPr id="4" name="Cím 1">
            <a:extLst>
              <a:ext uri="{FF2B5EF4-FFF2-40B4-BE49-F238E27FC236}">
                <a16:creationId xmlns:a16="http://schemas.microsoft.com/office/drawing/2014/main" id="{B6F30752-8AA7-51E6-30F7-28C2BEF1AE58}"/>
              </a:ext>
            </a:extLst>
          </p:cNvPr>
          <p:cNvSpPr>
            <a:spLocks noGrp="1"/>
          </p:cNvSpPr>
          <p:nvPr>
            <p:ph type="title"/>
          </p:nvPr>
        </p:nvSpPr>
        <p:spPr>
          <a:xfrm>
            <a:off x="838200" y="365126"/>
            <a:ext cx="10515600" cy="1165216"/>
          </a:xfrm>
        </p:spPr>
        <p:txBody>
          <a:bodyPr anchor="ctr">
            <a:normAutofit/>
          </a:bodyPr>
          <a:lstStyle/>
          <a:p>
            <a:pPr>
              <a:lnSpc>
                <a:spcPct val="114000"/>
              </a:lnSpc>
              <a:spcAft>
                <a:spcPts val="600"/>
              </a:spcAft>
            </a:pPr>
            <a:r>
              <a:rPr lang="en-GB" sz="2400" cap="all" dirty="0">
                <a:solidFill>
                  <a:schemeClr val="bg1"/>
                </a:solidFill>
                <a:highlight>
                  <a:srgbClr val="000000"/>
                </a:highlight>
                <a:latin typeface="Arial Nova" panose="020B0504020202020204" pitchFamily="34" charset="0"/>
              </a:rPr>
              <a:t>4.</a:t>
            </a: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results: </a:t>
            </a:r>
            <a:br>
              <a:rPr lang="en-GB" sz="2400" u="sng" cap="all" dirty="0">
                <a:latin typeface="Arial Nova" panose="020B0504020202020204" pitchFamily="34" charset="0"/>
              </a:rPr>
            </a:br>
            <a:r>
              <a:rPr lang="en-GB" sz="2000" cap="all" dirty="0">
                <a:solidFill>
                  <a:srgbClr val="64A70B"/>
                </a:solidFill>
                <a:latin typeface="Arial Nova" panose="020B0504020202020204" pitchFamily="34" charset="0"/>
              </a:rPr>
              <a:t>Redefining Power relations: empowerment, enablement and engagement</a:t>
            </a:r>
            <a:endParaRPr lang="hu-HU" sz="2400" dirty="0">
              <a:solidFill>
                <a:srgbClr val="64A70B"/>
              </a:solidFill>
            </a:endParaRPr>
          </a:p>
        </p:txBody>
      </p:sp>
      <p:sp>
        <p:nvSpPr>
          <p:cNvPr id="5" name="Rounded Rectangle 1">
            <a:extLst>
              <a:ext uri="{FF2B5EF4-FFF2-40B4-BE49-F238E27FC236}">
                <a16:creationId xmlns:a16="http://schemas.microsoft.com/office/drawing/2014/main" id="{729E0C97-C45A-B14A-6E4D-BE5148666999}"/>
              </a:ext>
            </a:extLst>
          </p:cNvPr>
          <p:cNvSpPr/>
          <p:nvPr/>
        </p:nvSpPr>
        <p:spPr>
          <a:xfrm>
            <a:off x="11188462" y="2268327"/>
            <a:ext cx="8324" cy="3296450"/>
          </a:xfrm>
          <a:custGeom>
            <a:avLst/>
            <a:gdLst/>
            <a:ahLst/>
            <a:cxnLst/>
            <a:rect l="0" t="0" r="0" b="0"/>
            <a:pathLst>
              <a:path w="8324" h="3296450">
                <a:moveTo>
                  <a:pt x="0" y="2597203"/>
                </a:moveTo>
                <a:lnTo>
                  <a:pt x="0" y="3296450"/>
                </a:lnTo>
                <a:moveTo>
                  <a:pt x="0" y="1298601"/>
                </a:moveTo>
                <a:lnTo>
                  <a:pt x="0" y="1997848"/>
                </a:lnTo>
                <a:moveTo>
                  <a:pt x="0" y="0"/>
                </a:moveTo>
                <a:lnTo>
                  <a:pt x="0" y="699247"/>
                </a:lnTo>
              </a:path>
            </a:pathLst>
          </a:custGeom>
          <a:noFill/>
          <a:ln w="6243">
            <a:solidFill>
              <a:srgbClr val="484848"/>
            </a:solidFill>
            <a:prstDash val="dash"/>
          </a:ln>
        </p:spPr>
        <p:txBody>
          <a:bodyPr rtlCol="0" anchor="ctr"/>
          <a:lstStyle/>
          <a:p>
            <a:pPr algn="ctr"/>
            <a:endParaRPr/>
          </a:p>
        </p:txBody>
      </p:sp>
      <p:sp>
        <p:nvSpPr>
          <p:cNvPr id="7" name="TextBox 3">
            <a:extLst>
              <a:ext uri="{FF2B5EF4-FFF2-40B4-BE49-F238E27FC236}">
                <a16:creationId xmlns:a16="http://schemas.microsoft.com/office/drawing/2014/main" id="{0D1E5926-67C9-5D21-BC0B-AA14C691BF87}"/>
              </a:ext>
            </a:extLst>
          </p:cNvPr>
          <p:cNvSpPr txBox="1"/>
          <p:nvPr/>
        </p:nvSpPr>
        <p:spPr>
          <a:xfrm>
            <a:off x="8170176" y="1852677"/>
            <a:ext cx="2730890" cy="492443"/>
          </a:xfrm>
          <a:prstGeom prst="rect">
            <a:avLst/>
          </a:prstGeom>
          <a:solidFill>
            <a:srgbClr val="64A70B">
              <a:alpha val="33000"/>
            </a:srgbClr>
          </a:solidFill>
          <a:ln>
            <a:noFill/>
          </a:ln>
        </p:spPr>
        <p:txBody>
          <a:bodyPr wrap="square" lIns="0" tIns="0" rIns="0" bIns="0" anchor="t">
            <a:spAutoFit/>
          </a:bodyPr>
          <a:lstStyle/>
          <a:p>
            <a:pPr algn="ctr"/>
            <a:r>
              <a:rPr lang="en-GB" sz="1600" b="1" cap="all" dirty="0">
                <a:solidFill>
                  <a:srgbClr val="484848"/>
                </a:solidFill>
                <a:latin typeface="Arial Nova Light" panose="020B0304020202020204" pitchFamily="34" charset="0"/>
              </a:rPr>
              <a:t>School-based teacher educator identity</a:t>
            </a:r>
            <a:endParaRPr sz="1600" b="1" cap="all" dirty="0">
              <a:solidFill>
                <a:srgbClr val="484848"/>
              </a:solidFill>
              <a:latin typeface="Arial Nova Light" panose="020B0304020202020204" pitchFamily="34" charset="0"/>
            </a:endParaRPr>
          </a:p>
        </p:txBody>
      </p:sp>
      <p:sp>
        <p:nvSpPr>
          <p:cNvPr id="10" name="TextBox 5">
            <a:extLst>
              <a:ext uri="{FF2B5EF4-FFF2-40B4-BE49-F238E27FC236}">
                <a16:creationId xmlns:a16="http://schemas.microsoft.com/office/drawing/2014/main" id="{65B129DE-4C8C-7363-45C3-C7D8F1A170C2}"/>
              </a:ext>
            </a:extLst>
          </p:cNvPr>
          <p:cNvSpPr txBox="1"/>
          <p:nvPr/>
        </p:nvSpPr>
        <p:spPr>
          <a:xfrm>
            <a:off x="8308490" y="3144139"/>
            <a:ext cx="2454262" cy="246221"/>
          </a:xfrm>
          <a:prstGeom prst="rect">
            <a:avLst/>
          </a:prstGeom>
          <a:noFill/>
          <a:ln>
            <a:noFill/>
          </a:ln>
        </p:spPr>
        <p:txBody>
          <a:bodyPr wrap="none" lIns="0" tIns="0" rIns="0" bIns="0" anchor="t">
            <a:spAutoFit/>
          </a:bodyPr>
          <a:lstStyle/>
          <a:p>
            <a:pPr algn="ctr"/>
            <a:r>
              <a:rPr sz="1600" cap="all" dirty="0">
                <a:solidFill>
                  <a:srgbClr val="484848"/>
                </a:solidFill>
                <a:latin typeface="Arial Nova Light" panose="020B0304020202020204" pitchFamily="34" charset="0"/>
              </a:rPr>
              <a:t>Practice Development</a:t>
            </a:r>
          </a:p>
        </p:txBody>
      </p:sp>
      <p:sp>
        <p:nvSpPr>
          <p:cNvPr id="13" name="TextBox 7">
            <a:extLst>
              <a:ext uri="{FF2B5EF4-FFF2-40B4-BE49-F238E27FC236}">
                <a16:creationId xmlns:a16="http://schemas.microsoft.com/office/drawing/2014/main" id="{FDA0CA14-A511-9BBE-229B-6EE9986B3613}"/>
              </a:ext>
            </a:extLst>
          </p:cNvPr>
          <p:cNvSpPr txBox="1"/>
          <p:nvPr/>
        </p:nvSpPr>
        <p:spPr>
          <a:xfrm>
            <a:off x="8192304" y="4442741"/>
            <a:ext cx="2570448" cy="246221"/>
          </a:xfrm>
          <a:prstGeom prst="rect">
            <a:avLst/>
          </a:prstGeom>
          <a:noFill/>
          <a:ln>
            <a:noFill/>
          </a:ln>
        </p:spPr>
        <p:txBody>
          <a:bodyPr wrap="none" lIns="0" tIns="0" rIns="0" bIns="0" anchor="t">
            <a:spAutoFit/>
          </a:bodyPr>
          <a:lstStyle/>
          <a:p>
            <a:pPr algn="ctr"/>
            <a:r>
              <a:rPr sz="1600" cap="all" dirty="0">
                <a:solidFill>
                  <a:srgbClr val="484848"/>
                </a:solidFill>
                <a:latin typeface="Arial Nova Light" panose="020B0304020202020204" pitchFamily="34" charset="0"/>
              </a:rPr>
              <a:t>Knowledge Acquisition</a:t>
            </a:r>
          </a:p>
        </p:txBody>
      </p:sp>
      <p:sp>
        <p:nvSpPr>
          <p:cNvPr id="15" name="TextBox 9">
            <a:extLst>
              <a:ext uri="{FF2B5EF4-FFF2-40B4-BE49-F238E27FC236}">
                <a16:creationId xmlns:a16="http://schemas.microsoft.com/office/drawing/2014/main" id="{5F9D2B3C-BDED-03BC-5100-400DBC6B9A47}"/>
              </a:ext>
            </a:extLst>
          </p:cNvPr>
          <p:cNvSpPr txBox="1"/>
          <p:nvPr/>
        </p:nvSpPr>
        <p:spPr>
          <a:xfrm>
            <a:off x="8951304" y="5741343"/>
            <a:ext cx="1367490" cy="246221"/>
          </a:xfrm>
          <a:prstGeom prst="rect">
            <a:avLst/>
          </a:prstGeom>
          <a:noFill/>
          <a:ln>
            <a:noFill/>
          </a:ln>
        </p:spPr>
        <p:txBody>
          <a:bodyPr wrap="none" lIns="0" tIns="0" rIns="0" bIns="0" anchor="t">
            <a:spAutoFit/>
          </a:bodyPr>
          <a:lstStyle/>
          <a:p>
            <a:pPr algn="ctr"/>
            <a:r>
              <a:rPr lang="en-GB" sz="1600" cap="all" dirty="0">
                <a:solidFill>
                  <a:srgbClr val="484848"/>
                </a:solidFill>
                <a:latin typeface="Arial Nova Light" panose="020B0304020202020204" pitchFamily="34" charset="0"/>
              </a:rPr>
              <a:t>Engagement</a:t>
            </a:r>
            <a:endParaRPr sz="1600" cap="all" dirty="0">
              <a:solidFill>
                <a:srgbClr val="484848"/>
              </a:solidFill>
              <a:latin typeface="Arial Nova Light" panose="020B0304020202020204" pitchFamily="34" charset="0"/>
            </a:endParaRPr>
          </a:p>
        </p:txBody>
      </p:sp>
      <p:sp>
        <p:nvSpPr>
          <p:cNvPr id="17" name="Rounded Rectangle 11">
            <a:extLst>
              <a:ext uri="{FF2B5EF4-FFF2-40B4-BE49-F238E27FC236}">
                <a16:creationId xmlns:a16="http://schemas.microsoft.com/office/drawing/2014/main" id="{B3B0473F-4741-FADD-2A4C-430A9AAEDDD6}"/>
              </a:ext>
            </a:extLst>
          </p:cNvPr>
          <p:cNvSpPr/>
          <p:nvPr/>
        </p:nvSpPr>
        <p:spPr>
          <a:xfrm>
            <a:off x="11039959" y="1687893"/>
            <a:ext cx="297006" cy="560811"/>
          </a:xfrm>
          <a:custGeom>
            <a:avLst/>
            <a:gdLst/>
            <a:ahLst/>
            <a:cxnLst/>
            <a:rect l="0" t="0" r="0" b="0"/>
            <a:pathLst>
              <a:path w="297006" h="560811">
                <a:moveTo>
                  <a:pt x="201982" y="247130"/>
                </a:moveTo>
                <a:cubicBezTo>
                  <a:pt x="201339" y="249804"/>
                  <a:pt x="200653" y="252458"/>
                  <a:pt x="199968" y="255031"/>
                </a:cubicBezTo>
                <a:lnTo>
                  <a:pt x="96973" y="255031"/>
                </a:lnTo>
                <a:cubicBezTo>
                  <a:pt x="96308" y="252458"/>
                  <a:pt x="95622" y="249804"/>
                  <a:pt x="94957" y="247130"/>
                </a:cubicBezTo>
                <a:cubicBezTo>
                  <a:pt x="94272" y="244352"/>
                  <a:pt x="93586" y="241555"/>
                  <a:pt x="92922" y="238674"/>
                </a:cubicBezTo>
                <a:cubicBezTo>
                  <a:pt x="81242" y="189175"/>
                  <a:pt x="72712" y="125254"/>
                  <a:pt x="87028" y="71866"/>
                </a:cubicBezTo>
                <a:lnTo>
                  <a:pt x="209955" y="71866"/>
                </a:lnTo>
                <a:cubicBezTo>
                  <a:pt x="224269" y="125233"/>
                  <a:pt x="215741" y="189175"/>
                  <a:pt x="204061" y="238674"/>
                </a:cubicBezTo>
                <a:cubicBezTo>
                  <a:pt x="203418" y="241555"/>
                  <a:pt x="202732" y="244373"/>
                  <a:pt x="202024" y="247130"/>
                </a:cubicBezTo>
                <a:close/>
                <a:moveTo>
                  <a:pt x="148491" y="185245"/>
                </a:moveTo>
                <a:cubicBezTo>
                  <a:pt x="125625" y="185245"/>
                  <a:pt x="107088" y="167449"/>
                  <a:pt x="107088" y="145497"/>
                </a:cubicBezTo>
                <a:cubicBezTo>
                  <a:pt x="107088" y="123547"/>
                  <a:pt x="125625" y="105751"/>
                  <a:pt x="148491" y="105751"/>
                </a:cubicBezTo>
                <a:cubicBezTo>
                  <a:pt x="171357" y="105751"/>
                  <a:pt x="189895" y="123547"/>
                  <a:pt x="189895" y="145497"/>
                </a:cubicBezTo>
                <a:cubicBezTo>
                  <a:pt x="189895" y="167449"/>
                  <a:pt x="171357" y="185245"/>
                  <a:pt x="148491" y="185245"/>
                </a:cubicBezTo>
                <a:close/>
                <a:moveTo>
                  <a:pt x="148485" y="105749"/>
                </a:moveTo>
                <a:cubicBezTo>
                  <a:pt x="125618" y="105749"/>
                  <a:pt x="107080" y="123545"/>
                  <a:pt x="107080" y="145497"/>
                </a:cubicBezTo>
                <a:cubicBezTo>
                  <a:pt x="107080" y="167448"/>
                  <a:pt x="125618" y="185244"/>
                  <a:pt x="148485" y="185244"/>
                </a:cubicBezTo>
                <a:cubicBezTo>
                  <a:pt x="171351" y="185244"/>
                  <a:pt x="189889" y="167448"/>
                  <a:pt x="189889" y="145497"/>
                </a:cubicBezTo>
                <a:cubicBezTo>
                  <a:pt x="189889" y="123545"/>
                  <a:pt x="171351" y="105749"/>
                  <a:pt x="148485" y="105749"/>
                </a:cubicBezTo>
                <a:close/>
                <a:moveTo>
                  <a:pt x="148682" y="133514"/>
                </a:moveTo>
                <a:cubicBezTo>
                  <a:pt x="141781" y="133514"/>
                  <a:pt x="136188" y="138879"/>
                  <a:pt x="136188" y="145501"/>
                </a:cubicBezTo>
                <a:cubicBezTo>
                  <a:pt x="136188" y="152121"/>
                  <a:pt x="141781" y="157488"/>
                  <a:pt x="148682" y="157488"/>
                </a:cubicBezTo>
                <a:cubicBezTo>
                  <a:pt x="155583" y="157488"/>
                  <a:pt x="161176" y="152121"/>
                  <a:pt x="161176" y="145501"/>
                </a:cubicBezTo>
                <a:cubicBezTo>
                  <a:pt x="161176" y="138879"/>
                  <a:pt x="155583" y="133514"/>
                  <a:pt x="148682" y="133514"/>
                </a:cubicBezTo>
                <a:close/>
                <a:moveTo>
                  <a:pt x="96996" y="255029"/>
                </a:moveTo>
                <a:cubicBezTo>
                  <a:pt x="104818" y="284654"/>
                  <a:pt x="113004" y="307059"/>
                  <a:pt x="116241" y="315515"/>
                </a:cubicBezTo>
                <a:cubicBezTo>
                  <a:pt x="117162" y="317922"/>
                  <a:pt x="117677" y="319198"/>
                  <a:pt x="117677" y="319198"/>
                </a:cubicBezTo>
                <a:lnTo>
                  <a:pt x="48391" y="319198"/>
                </a:lnTo>
                <a:lnTo>
                  <a:pt x="48391" y="278791"/>
                </a:lnTo>
                <a:cubicBezTo>
                  <a:pt x="75608" y="279162"/>
                  <a:pt x="90267" y="264678"/>
                  <a:pt x="96996" y="255029"/>
                </a:cubicBezTo>
                <a:close/>
                <a:moveTo>
                  <a:pt x="48390" y="278793"/>
                </a:moveTo>
                <a:lnTo>
                  <a:pt x="48390" y="319199"/>
                </a:lnTo>
                <a:lnTo>
                  <a:pt x="24195" y="319199"/>
                </a:lnTo>
                <a:lnTo>
                  <a:pt x="0" y="319199"/>
                </a:lnTo>
                <a:lnTo>
                  <a:pt x="0" y="257417"/>
                </a:lnTo>
                <a:lnTo>
                  <a:pt x="48390" y="257417"/>
                </a:lnTo>
                <a:close/>
                <a:moveTo>
                  <a:pt x="48390" y="230504"/>
                </a:moveTo>
                <a:lnTo>
                  <a:pt x="0" y="230504"/>
                </a:lnTo>
                <a:lnTo>
                  <a:pt x="0" y="226368"/>
                </a:lnTo>
                <a:cubicBezTo>
                  <a:pt x="0" y="213531"/>
                  <a:pt x="10823" y="203141"/>
                  <a:pt x="24195" y="203141"/>
                </a:cubicBezTo>
                <a:cubicBezTo>
                  <a:pt x="37568" y="203141"/>
                  <a:pt x="48390" y="213531"/>
                  <a:pt x="48390" y="226368"/>
                </a:cubicBezTo>
                <a:close/>
                <a:moveTo>
                  <a:pt x="24195" y="319199"/>
                </a:moveTo>
                <a:lnTo>
                  <a:pt x="48390" y="319199"/>
                </a:lnTo>
                <a:lnTo>
                  <a:pt x="41060" y="341480"/>
                </a:lnTo>
                <a:lnTo>
                  <a:pt x="24195" y="341480"/>
                </a:lnTo>
                <a:lnTo>
                  <a:pt x="7329" y="341480"/>
                </a:lnTo>
                <a:lnTo>
                  <a:pt x="0" y="319199"/>
                </a:lnTo>
                <a:close/>
                <a:moveTo>
                  <a:pt x="48390" y="257435"/>
                </a:moveTo>
                <a:lnTo>
                  <a:pt x="0" y="257435"/>
                </a:lnTo>
                <a:lnTo>
                  <a:pt x="0" y="230505"/>
                </a:lnTo>
                <a:lnTo>
                  <a:pt x="48390" y="230505"/>
                </a:lnTo>
                <a:close/>
                <a:moveTo>
                  <a:pt x="176568" y="325249"/>
                </a:moveTo>
                <a:lnTo>
                  <a:pt x="182333" y="343415"/>
                </a:lnTo>
                <a:cubicBezTo>
                  <a:pt x="183126" y="345842"/>
                  <a:pt x="181218" y="348311"/>
                  <a:pt x="178561" y="348311"/>
                </a:cubicBezTo>
                <a:lnTo>
                  <a:pt x="118427" y="348311"/>
                </a:lnTo>
                <a:cubicBezTo>
                  <a:pt x="115791" y="348311"/>
                  <a:pt x="113884" y="345863"/>
                  <a:pt x="114655" y="343415"/>
                </a:cubicBezTo>
                <a:lnTo>
                  <a:pt x="120420" y="325249"/>
                </a:lnTo>
                <a:close/>
                <a:moveTo>
                  <a:pt x="248616" y="257417"/>
                </a:moveTo>
                <a:lnTo>
                  <a:pt x="297006" y="257417"/>
                </a:lnTo>
                <a:lnTo>
                  <a:pt x="297006" y="319199"/>
                </a:lnTo>
                <a:lnTo>
                  <a:pt x="272811" y="319199"/>
                </a:lnTo>
                <a:lnTo>
                  <a:pt x="248616" y="319199"/>
                </a:lnTo>
                <a:lnTo>
                  <a:pt x="248616" y="278793"/>
                </a:lnTo>
                <a:close/>
                <a:moveTo>
                  <a:pt x="297006" y="226368"/>
                </a:moveTo>
                <a:lnTo>
                  <a:pt x="297006" y="230504"/>
                </a:lnTo>
                <a:lnTo>
                  <a:pt x="248616" y="230504"/>
                </a:lnTo>
                <a:lnTo>
                  <a:pt x="248616" y="226368"/>
                </a:lnTo>
                <a:cubicBezTo>
                  <a:pt x="248616" y="213531"/>
                  <a:pt x="259438" y="203141"/>
                  <a:pt x="272811" y="203141"/>
                </a:cubicBezTo>
                <a:cubicBezTo>
                  <a:pt x="286183" y="203141"/>
                  <a:pt x="297006" y="213531"/>
                  <a:pt x="297006" y="226368"/>
                </a:cubicBezTo>
                <a:close/>
                <a:moveTo>
                  <a:pt x="272811" y="319199"/>
                </a:moveTo>
                <a:lnTo>
                  <a:pt x="297006" y="319199"/>
                </a:lnTo>
                <a:lnTo>
                  <a:pt x="289676" y="341480"/>
                </a:lnTo>
                <a:lnTo>
                  <a:pt x="272811" y="341480"/>
                </a:lnTo>
                <a:lnTo>
                  <a:pt x="255944" y="341480"/>
                </a:lnTo>
                <a:lnTo>
                  <a:pt x="248616" y="319199"/>
                </a:lnTo>
                <a:close/>
                <a:moveTo>
                  <a:pt x="297006" y="257435"/>
                </a:moveTo>
                <a:lnTo>
                  <a:pt x="248616" y="257435"/>
                </a:lnTo>
                <a:lnTo>
                  <a:pt x="248616" y="230505"/>
                </a:lnTo>
                <a:lnTo>
                  <a:pt x="297006" y="230505"/>
                </a:lnTo>
                <a:close/>
                <a:moveTo>
                  <a:pt x="209978" y="71902"/>
                </a:moveTo>
                <a:lnTo>
                  <a:pt x="87052" y="71902"/>
                </a:lnTo>
                <a:cubicBezTo>
                  <a:pt x="94896" y="45669"/>
                  <a:pt x="109554" y="22245"/>
                  <a:pt x="134306" y="5367"/>
                </a:cubicBezTo>
                <a:cubicBezTo>
                  <a:pt x="142062" y="206"/>
                  <a:pt x="155000" y="0"/>
                  <a:pt x="162723" y="5367"/>
                </a:cubicBezTo>
                <a:cubicBezTo>
                  <a:pt x="187475" y="22245"/>
                  <a:pt x="202156" y="45669"/>
                  <a:pt x="209978" y="71902"/>
                </a:cubicBezTo>
                <a:close/>
                <a:moveTo>
                  <a:pt x="248614" y="278791"/>
                </a:moveTo>
                <a:lnTo>
                  <a:pt x="248614" y="319198"/>
                </a:lnTo>
                <a:lnTo>
                  <a:pt x="179330" y="319198"/>
                </a:lnTo>
                <a:cubicBezTo>
                  <a:pt x="179330" y="319198"/>
                  <a:pt x="179843" y="317922"/>
                  <a:pt x="180765" y="315515"/>
                </a:cubicBezTo>
                <a:cubicBezTo>
                  <a:pt x="184001" y="307059"/>
                  <a:pt x="192188" y="284654"/>
                  <a:pt x="200010" y="255029"/>
                </a:cubicBezTo>
                <a:cubicBezTo>
                  <a:pt x="206739" y="264678"/>
                  <a:pt x="221397" y="279162"/>
                  <a:pt x="248614" y="278791"/>
                </a:cubicBezTo>
                <a:close/>
                <a:moveTo>
                  <a:pt x="199985" y="255029"/>
                </a:moveTo>
                <a:cubicBezTo>
                  <a:pt x="192164" y="284654"/>
                  <a:pt x="183976" y="307059"/>
                  <a:pt x="180741" y="315515"/>
                </a:cubicBezTo>
                <a:cubicBezTo>
                  <a:pt x="179820" y="317901"/>
                  <a:pt x="179305" y="319177"/>
                  <a:pt x="179305" y="319177"/>
                </a:cubicBezTo>
                <a:lnTo>
                  <a:pt x="148488" y="319177"/>
                </a:lnTo>
                <a:lnTo>
                  <a:pt x="117670" y="319177"/>
                </a:lnTo>
                <a:cubicBezTo>
                  <a:pt x="117670" y="319177"/>
                  <a:pt x="117156" y="317901"/>
                  <a:pt x="116234" y="315515"/>
                </a:cubicBezTo>
                <a:cubicBezTo>
                  <a:pt x="112999" y="307059"/>
                  <a:pt x="104813" y="284654"/>
                  <a:pt x="96990" y="255029"/>
                </a:cubicBezTo>
                <a:lnTo>
                  <a:pt x="148488" y="255029"/>
                </a:lnTo>
                <a:close/>
                <a:moveTo>
                  <a:pt x="200005" y="401953"/>
                </a:moveTo>
                <a:cubicBezTo>
                  <a:pt x="200005" y="441171"/>
                  <a:pt x="173538" y="560811"/>
                  <a:pt x="150028" y="560811"/>
                </a:cubicBezTo>
                <a:cubicBezTo>
                  <a:pt x="126518" y="560811"/>
                  <a:pt x="100051" y="441171"/>
                  <a:pt x="100051" y="401953"/>
                </a:cubicBezTo>
                <a:cubicBezTo>
                  <a:pt x="100051" y="362735"/>
                  <a:pt x="118287" y="352904"/>
                  <a:pt x="150028" y="352904"/>
                </a:cubicBezTo>
                <a:cubicBezTo>
                  <a:pt x="181770" y="352904"/>
                  <a:pt x="200005" y="362735"/>
                  <a:pt x="200005" y="401953"/>
                </a:cubicBezTo>
                <a:close/>
                <a:moveTo>
                  <a:pt x="150019" y="352904"/>
                </a:moveTo>
                <a:cubicBezTo>
                  <a:pt x="134149" y="352904"/>
                  <a:pt x="125030" y="358576"/>
                  <a:pt x="125030" y="381202"/>
                </a:cubicBezTo>
                <a:cubicBezTo>
                  <a:pt x="125030" y="403828"/>
                  <a:pt x="138264" y="472851"/>
                  <a:pt x="150019" y="472851"/>
                </a:cubicBezTo>
                <a:cubicBezTo>
                  <a:pt x="161774" y="472851"/>
                  <a:pt x="175007" y="403828"/>
                  <a:pt x="175007" y="381202"/>
                </a:cubicBezTo>
                <a:cubicBezTo>
                  <a:pt x="175007" y="358576"/>
                  <a:pt x="165890" y="352904"/>
                  <a:pt x="150019" y="352904"/>
                </a:cubicBezTo>
                <a:close/>
              </a:path>
            </a:pathLst>
          </a:custGeom>
          <a:noFill/>
          <a:ln w="6243">
            <a:solidFill>
              <a:srgbClr val="484848"/>
            </a:solidFill>
          </a:ln>
        </p:spPr>
        <p:txBody>
          <a:bodyPr rtlCol="0" anchor="ctr"/>
          <a:lstStyle/>
          <a:p>
            <a:pPr algn="ctr"/>
            <a:endParaRPr>
              <a:solidFill>
                <a:schemeClr val="accent3">
                  <a:lumMod val="75000"/>
                </a:schemeClr>
              </a:solidFill>
            </a:endParaRPr>
          </a:p>
        </p:txBody>
      </p:sp>
      <p:sp>
        <p:nvSpPr>
          <p:cNvPr id="18" name="Rounded Rectangle 12">
            <a:extLst>
              <a:ext uri="{FF2B5EF4-FFF2-40B4-BE49-F238E27FC236}">
                <a16:creationId xmlns:a16="http://schemas.microsoft.com/office/drawing/2014/main" id="{7856BAB6-03B4-BB6A-6C0C-E875399173FB}"/>
              </a:ext>
            </a:extLst>
          </p:cNvPr>
          <p:cNvSpPr/>
          <p:nvPr/>
        </p:nvSpPr>
        <p:spPr>
          <a:xfrm>
            <a:off x="11023132" y="3067466"/>
            <a:ext cx="330668" cy="399569"/>
          </a:xfrm>
          <a:custGeom>
            <a:avLst/>
            <a:gdLst/>
            <a:ahLst/>
            <a:cxnLst/>
            <a:rect l="0" t="0" r="0" b="0"/>
            <a:pathLst>
              <a:path w="330668" h="399569">
                <a:moveTo>
                  <a:pt x="165334" y="68890"/>
                </a:moveTo>
                <a:cubicBezTo>
                  <a:pt x="112066" y="68890"/>
                  <a:pt x="68885" y="112073"/>
                  <a:pt x="68885" y="165339"/>
                </a:cubicBezTo>
                <a:cubicBezTo>
                  <a:pt x="68885" y="218605"/>
                  <a:pt x="112066" y="261786"/>
                  <a:pt x="165334" y="261786"/>
                </a:cubicBezTo>
                <a:cubicBezTo>
                  <a:pt x="218600" y="261786"/>
                  <a:pt x="261781" y="218605"/>
                  <a:pt x="261781" y="165339"/>
                </a:cubicBezTo>
                <a:cubicBezTo>
                  <a:pt x="261781" y="112073"/>
                  <a:pt x="218600" y="68890"/>
                  <a:pt x="165334" y="68890"/>
                </a:cubicBezTo>
                <a:close/>
                <a:moveTo>
                  <a:pt x="165580" y="0"/>
                </a:moveTo>
                <a:cubicBezTo>
                  <a:pt x="256757" y="0"/>
                  <a:pt x="330668" y="73738"/>
                  <a:pt x="330668" y="164700"/>
                </a:cubicBezTo>
                <a:cubicBezTo>
                  <a:pt x="330668" y="285205"/>
                  <a:pt x="165334" y="399569"/>
                  <a:pt x="165334" y="399569"/>
                </a:cubicBezTo>
                <a:cubicBezTo>
                  <a:pt x="165334" y="399569"/>
                  <a:pt x="0" y="285205"/>
                  <a:pt x="0" y="164700"/>
                </a:cubicBezTo>
                <a:cubicBezTo>
                  <a:pt x="0" y="73738"/>
                  <a:pt x="73911" y="0"/>
                  <a:pt x="165087" y="0"/>
                </a:cubicBezTo>
                <a:close/>
              </a:path>
            </a:pathLst>
          </a:custGeom>
          <a:noFill/>
          <a:ln w="6243">
            <a:solidFill>
              <a:srgbClr val="484848"/>
            </a:solidFill>
          </a:ln>
        </p:spPr>
        <p:txBody>
          <a:bodyPr rtlCol="0" anchor="ctr"/>
          <a:lstStyle/>
          <a:p>
            <a:pPr algn="ctr"/>
            <a:endParaRPr/>
          </a:p>
        </p:txBody>
      </p:sp>
      <p:sp>
        <p:nvSpPr>
          <p:cNvPr id="19" name="Rounded Rectangle 13">
            <a:extLst>
              <a:ext uri="{FF2B5EF4-FFF2-40B4-BE49-F238E27FC236}">
                <a16:creationId xmlns:a16="http://schemas.microsoft.com/office/drawing/2014/main" id="{A206EF72-D1CF-3010-D9C2-0838B2D6A8A0}"/>
              </a:ext>
            </a:extLst>
          </p:cNvPr>
          <p:cNvSpPr/>
          <p:nvPr/>
        </p:nvSpPr>
        <p:spPr>
          <a:xfrm>
            <a:off x="11023132" y="4366068"/>
            <a:ext cx="330668" cy="399569"/>
          </a:xfrm>
          <a:custGeom>
            <a:avLst/>
            <a:gdLst/>
            <a:ahLst/>
            <a:cxnLst/>
            <a:rect l="0" t="0" r="0" b="0"/>
            <a:pathLst>
              <a:path w="330668" h="399569">
                <a:moveTo>
                  <a:pt x="165334" y="68890"/>
                </a:moveTo>
                <a:cubicBezTo>
                  <a:pt x="112066" y="68890"/>
                  <a:pt x="68885" y="112073"/>
                  <a:pt x="68885" y="165339"/>
                </a:cubicBezTo>
                <a:cubicBezTo>
                  <a:pt x="68885" y="218605"/>
                  <a:pt x="112066" y="261786"/>
                  <a:pt x="165334" y="261786"/>
                </a:cubicBezTo>
                <a:cubicBezTo>
                  <a:pt x="218600" y="261786"/>
                  <a:pt x="261781" y="218605"/>
                  <a:pt x="261781" y="165339"/>
                </a:cubicBezTo>
                <a:cubicBezTo>
                  <a:pt x="261781" y="112073"/>
                  <a:pt x="218600" y="68890"/>
                  <a:pt x="165334" y="68890"/>
                </a:cubicBezTo>
                <a:close/>
                <a:moveTo>
                  <a:pt x="165580" y="0"/>
                </a:moveTo>
                <a:cubicBezTo>
                  <a:pt x="256757" y="0"/>
                  <a:pt x="330668" y="73738"/>
                  <a:pt x="330668" y="164700"/>
                </a:cubicBezTo>
                <a:cubicBezTo>
                  <a:pt x="330668" y="285205"/>
                  <a:pt x="165334" y="399569"/>
                  <a:pt x="165334" y="399569"/>
                </a:cubicBezTo>
                <a:cubicBezTo>
                  <a:pt x="165334" y="399569"/>
                  <a:pt x="0" y="285205"/>
                  <a:pt x="0" y="164700"/>
                </a:cubicBezTo>
                <a:cubicBezTo>
                  <a:pt x="0" y="73738"/>
                  <a:pt x="73911" y="0"/>
                  <a:pt x="165087" y="0"/>
                </a:cubicBezTo>
                <a:close/>
              </a:path>
            </a:pathLst>
          </a:custGeom>
          <a:noFill/>
          <a:ln w="6243">
            <a:solidFill>
              <a:srgbClr val="484848"/>
            </a:solidFill>
          </a:ln>
        </p:spPr>
        <p:txBody>
          <a:bodyPr rtlCol="0" anchor="ctr"/>
          <a:lstStyle/>
          <a:p>
            <a:pPr algn="ctr"/>
            <a:endParaRPr/>
          </a:p>
        </p:txBody>
      </p:sp>
      <p:sp>
        <p:nvSpPr>
          <p:cNvPr id="20" name="Rounded Rectangle 14">
            <a:extLst>
              <a:ext uri="{FF2B5EF4-FFF2-40B4-BE49-F238E27FC236}">
                <a16:creationId xmlns:a16="http://schemas.microsoft.com/office/drawing/2014/main" id="{86CDD71B-57BF-CD05-DF3B-D616575A0E72}"/>
              </a:ext>
            </a:extLst>
          </p:cNvPr>
          <p:cNvSpPr/>
          <p:nvPr/>
        </p:nvSpPr>
        <p:spPr>
          <a:xfrm>
            <a:off x="11023132" y="5664670"/>
            <a:ext cx="330668" cy="399569"/>
          </a:xfrm>
          <a:custGeom>
            <a:avLst/>
            <a:gdLst/>
            <a:ahLst/>
            <a:cxnLst/>
            <a:rect l="0" t="0" r="0" b="0"/>
            <a:pathLst>
              <a:path w="330668" h="399569">
                <a:moveTo>
                  <a:pt x="165334" y="68890"/>
                </a:moveTo>
                <a:cubicBezTo>
                  <a:pt x="112066" y="68890"/>
                  <a:pt x="68885" y="112073"/>
                  <a:pt x="68885" y="165339"/>
                </a:cubicBezTo>
                <a:cubicBezTo>
                  <a:pt x="68885" y="218605"/>
                  <a:pt x="112066" y="261786"/>
                  <a:pt x="165334" y="261786"/>
                </a:cubicBezTo>
                <a:cubicBezTo>
                  <a:pt x="218600" y="261786"/>
                  <a:pt x="261781" y="218605"/>
                  <a:pt x="261781" y="165339"/>
                </a:cubicBezTo>
                <a:cubicBezTo>
                  <a:pt x="261781" y="112073"/>
                  <a:pt x="218600" y="68890"/>
                  <a:pt x="165334" y="68890"/>
                </a:cubicBezTo>
                <a:close/>
                <a:moveTo>
                  <a:pt x="165580" y="0"/>
                </a:moveTo>
                <a:cubicBezTo>
                  <a:pt x="256757" y="0"/>
                  <a:pt x="330668" y="73738"/>
                  <a:pt x="330668" y="164700"/>
                </a:cubicBezTo>
                <a:cubicBezTo>
                  <a:pt x="330668" y="285205"/>
                  <a:pt x="165334" y="399569"/>
                  <a:pt x="165334" y="399569"/>
                </a:cubicBezTo>
                <a:cubicBezTo>
                  <a:pt x="165334" y="399569"/>
                  <a:pt x="0" y="285205"/>
                  <a:pt x="0" y="164700"/>
                </a:cubicBezTo>
                <a:cubicBezTo>
                  <a:pt x="0" y="73738"/>
                  <a:pt x="73911" y="0"/>
                  <a:pt x="165087" y="0"/>
                </a:cubicBezTo>
                <a:close/>
              </a:path>
            </a:pathLst>
          </a:custGeom>
          <a:noFill/>
          <a:ln w="6243">
            <a:solidFill>
              <a:srgbClr val="484848"/>
            </a:solidFill>
          </a:ln>
        </p:spPr>
        <p:txBody>
          <a:bodyPr rtlCol="0" anchor="ctr"/>
          <a:lstStyle/>
          <a:p>
            <a:pPr algn="ctr"/>
            <a:endParaRPr/>
          </a:p>
        </p:txBody>
      </p:sp>
      <p:sp>
        <p:nvSpPr>
          <p:cNvPr id="22" name="Szövegdoboz 21">
            <a:extLst>
              <a:ext uri="{FF2B5EF4-FFF2-40B4-BE49-F238E27FC236}">
                <a16:creationId xmlns:a16="http://schemas.microsoft.com/office/drawing/2014/main" id="{C2866EAC-B3A1-C0EA-3E1D-B6BF9C8ECCB7}"/>
              </a:ext>
            </a:extLst>
          </p:cNvPr>
          <p:cNvSpPr txBox="1"/>
          <p:nvPr/>
        </p:nvSpPr>
        <p:spPr>
          <a:xfrm>
            <a:off x="697650" y="1807340"/>
            <a:ext cx="6096000" cy="4524315"/>
          </a:xfrm>
          <a:prstGeom prst="rect">
            <a:avLst/>
          </a:prstGeom>
          <a:noFill/>
        </p:spPr>
        <p:txBody>
          <a:bodyPr wrap="square" anchor="ctr">
            <a:spAutoFit/>
          </a:bodyPr>
          <a:lstStyle/>
          <a:p>
            <a:pPr marL="285750" indent="-285750" algn="just">
              <a:buFont typeface="Courier New" panose="02070309020205020404" pitchFamily="49" charset="0"/>
              <a:buChar char="→"/>
            </a:pPr>
            <a:r>
              <a:rPr lang="en-GB" dirty="0">
                <a:latin typeface="Arial Nova Light" panose="020B0304020202020204" pitchFamily="34" charset="0"/>
              </a:rPr>
              <a:t>Collaboration between 12 teachers (from 4 selected schools) and university teachers. The school teachers became members of the research group.</a:t>
            </a:r>
          </a:p>
          <a:p>
            <a:pPr marL="285750" indent="-285750" algn="just">
              <a:buFont typeface="Courier New" panose="02070309020205020404" pitchFamily="49" charset="0"/>
              <a:buChar char="→"/>
            </a:pPr>
            <a:r>
              <a:rPr lang="en-GB" dirty="0">
                <a:latin typeface="Arial Nova Light" panose="020B0304020202020204" pitchFamily="34" charset="0"/>
              </a:rPr>
              <a:t>Four researchers were intentionally selected for their direct involvement with the schools as university trainers; </a:t>
            </a:r>
          </a:p>
          <a:p>
            <a:pPr marL="285750" indent="-285750" algn="just">
              <a:buFont typeface="Courier New" panose="02070309020205020404" pitchFamily="49" charset="0"/>
              <a:buChar char="→"/>
            </a:pPr>
            <a:r>
              <a:rPr lang="en-GB" dirty="0">
                <a:latin typeface="Arial Nova Light" panose="020B0304020202020204" pitchFamily="34" charset="0"/>
              </a:rPr>
              <a:t>at carefully planned feedback points, the trainers who were in contact with the schools shared their experiences with each other, and the school trainers and the entire research group;</a:t>
            </a:r>
          </a:p>
          <a:p>
            <a:pPr marL="285750" indent="-285750" algn="just">
              <a:buFont typeface="Courier New" panose="02070309020205020404" pitchFamily="49" charset="0"/>
              <a:buChar char="→"/>
            </a:pPr>
            <a:r>
              <a:rPr lang="en-GB" dirty="0">
                <a:latin typeface="Arial Nova Light" panose="020B0304020202020204" pitchFamily="34" charset="0"/>
              </a:rPr>
              <a:t>Personal reflective diaries were maintained throughout the process.</a:t>
            </a:r>
          </a:p>
          <a:p>
            <a:pPr marL="285750" indent="-285750" algn="just">
              <a:buFont typeface="Courier New" panose="02070309020205020404" pitchFamily="49" charset="0"/>
              <a:buChar char="→"/>
            </a:pPr>
            <a:r>
              <a:rPr lang="en-GB" dirty="0">
                <a:latin typeface="Arial Nova Light" panose="020B0304020202020204" pitchFamily="34" charset="0"/>
              </a:rPr>
              <a:t>Four half-day workshops. </a:t>
            </a:r>
          </a:p>
          <a:p>
            <a:pPr marL="285750" indent="-285750" algn="just">
              <a:buFont typeface="Courier New" panose="02070309020205020404" pitchFamily="49" charset="0"/>
              <a:buChar char="→"/>
            </a:pPr>
            <a:r>
              <a:rPr lang="en-GB" dirty="0">
                <a:latin typeface="Arial Nova Light" panose="020B0304020202020204" pitchFamily="34" charset="0"/>
              </a:rPr>
              <a:t>A diagnostic tool will be integrated into a Learning Management System (LMS).</a:t>
            </a:r>
            <a:endParaRPr lang="hu-HU" dirty="0">
              <a:latin typeface="Arial Nova Light" panose="020B0304020202020204" pitchFamily="34" charset="0"/>
            </a:endParaRPr>
          </a:p>
          <a:p>
            <a:pPr marL="285750" indent="-285750" algn="just">
              <a:buFont typeface="Courier New" panose="02070309020205020404" pitchFamily="49" charset="0"/>
              <a:buChar char="→"/>
            </a:pPr>
            <a:r>
              <a:rPr lang="hu-HU" dirty="0" err="1">
                <a:latin typeface="Arial Nova Light" panose="020B0304020202020204" pitchFamily="34" charset="0"/>
              </a:rPr>
              <a:t>Use</a:t>
            </a:r>
            <a:r>
              <a:rPr lang="hu-HU" dirty="0">
                <a:latin typeface="Arial Nova Light" panose="020B0304020202020204" pitchFamily="34" charset="0"/>
              </a:rPr>
              <a:t> of design </a:t>
            </a:r>
            <a:r>
              <a:rPr lang="hu-HU" dirty="0" err="1">
                <a:latin typeface="Arial Nova Light" panose="020B0304020202020204" pitchFamily="34" charset="0"/>
              </a:rPr>
              <a:t>methods</a:t>
            </a:r>
            <a:r>
              <a:rPr lang="hu-HU" dirty="0">
                <a:latin typeface="Arial Nova Light" panose="020B0304020202020204" pitchFamily="34" charset="0"/>
              </a:rPr>
              <a:t> </a:t>
            </a:r>
            <a:r>
              <a:rPr lang="hu-HU" dirty="0" err="1">
                <a:latin typeface="Arial Nova Light" panose="020B0304020202020204" pitchFamily="34" charset="0"/>
              </a:rPr>
              <a:t>to</a:t>
            </a:r>
            <a:r>
              <a:rPr lang="hu-HU" dirty="0">
                <a:latin typeface="Arial Nova Light" panose="020B0304020202020204" pitchFamily="34" charset="0"/>
              </a:rPr>
              <a:t> </a:t>
            </a:r>
            <a:r>
              <a:rPr lang="hu-HU" dirty="0" err="1">
                <a:latin typeface="Arial Nova Light" panose="020B0304020202020204" pitchFamily="34" charset="0"/>
              </a:rPr>
              <a:t>support</a:t>
            </a:r>
            <a:r>
              <a:rPr lang="hu-HU" dirty="0">
                <a:latin typeface="Arial Nova Light" panose="020B0304020202020204" pitchFamily="34" charset="0"/>
              </a:rPr>
              <a:t> </a:t>
            </a:r>
            <a:r>
              <a:rPr lang="hu-HU" dirty="0" err="1">
                <a:latin typeface="Arial Nova Light" panose="020B0304020202020204" pitchFamily="34" charset="0"/>
              </a:rPr>
              <a:t>partnership</a:t>
            </a:r>
            <a:r>
              <a:rPr lang="hu-HU" dirty="0">
                <a:latin typeface="Arial Nova Light" panose="020B0304020202020204" pitchFamily="34" charset="0"/>
              </a:rPr>
              <a:t> (</a:t>
            </a:r>
            <a:r>
              <a:rPr lang="en-GB" i="1" dirty="0">
                <a:latin typeface="Arial Nova Light" panose="020B0304020202020204" pitchFamily="34" charset="0"/>
              </a:rPr>
              <a:t>P</a:t>
            </a:r>
            <a:r>
              <a:rPr lang="hu-HU" i="1" dirty="0" err="1">
                <a:latin typeface="Arial Nova Light" panose="020B0304020202020204" pitchFamily="34" charset="0"/>
              </a:rPr>
              <a:t>ersona</a:t>
            </a:r>
            <a:r>
              <a:rPr lang="hu-HU" i="1" dirty="0">
                <a:latin typeface="Arial Nova Light" panose="020B0304020202020204" pitchFamily="34" charset="0"/>
              </a:rPr>
              <a:t> </a:t>
            </a:r>
            <a:r>
              <a:rPr lang="en-GB" i="1" dirty="0">
                <a:latin typeface="Arial Nova Light" panose="020B0304020202020204" pitchFamily="34" charset="0"/>
              </a:rPr>
              <a:t>M</a:t>
            </a:r>
            <a:r>
              <a:rPr lang="hu-HU" i="1" dirty="0" err="1">
                <a:latin typeface="Arial Nova Light" panose="020B0304020202020204" pitchFamily="34" charset="0"/>
              </a:rPr>
              <a:t>ethod</a:t>
            </a:r>
            <a:r>
              <a:rPr lang="hu-HU" i="1" dirty="0">
                <a:latin typeface="Arial Nova Light" panose="020B0304020202020204" pitchFamily="34" charset="0"/>
              </a:rPr>
              <a:t>, Q</a:t>
            </a:r>
            <a:r>
              <a:rPr lang="en-GB" i="1" dirty="0">
                <a:latin typeface="Arial Nova Light" panose="020B0304020202020204" pitchFamily="34" charset="0"/>
              </a:rPr>
              <a:t>-</a:t>
            </a:r>
            <a:r>
              <a:rPr lang="hu-HU" i="1" dirty="0" err="1">
                <a:latin typeface="Arial Nova Light" panose="020B0304020202020204" pitchFamily="34" charset="0"/>
              </a:rPr>
              <a:t>method</a:t>
            </a:r>
            <a:r>
              <a:rPr lang="en-GB" i="1" dirty="0">
                <a:latin typeface="Arial Nova Light" panose="020B0304020202020204" pitchFamily="34" charset="0"/>
              </a:rPr>
              <a:t>ology</a:t>
            </a:r>
            <a:r>
              <a:rPr lang="hu-HU" i="1" dirty="0">
                <a:latin typeface="Arial Nova Light" panose="020B0304020202020204" pitchFamily="34" charset="0"/>
              </a:rPr>
              <a:t>, design </a:t>
            </a:r>
            <a:r>
              <a:rPr lang="hu-HU" i="1" dirty="0" err="1">
                <a:latin typeface="Arial Nova Light" panose="020B0304020202020204" pitchFamily="34" charset="0"/>
              </a:rPr>
              <a:t>mapping</a:t>
            </a:r>
            <a:r>
              <a:rPr lang="hu-HU" dirty="0">
                <a:latin typeface="Arial Nova Light" panose="020B0304020202020204" pitchFamily="34" charset="0"/>
              </a:rPr>
              <a:t>).</a:t>
            </a:r>
            <a:endParaRPr lang="en-GB" dirty="0">
              <a:latin typeface="Arial Nova Light" panose="020B0304020202020204" pitchFamily="34" charset="0"/>
            </a:endParaRPr>
          </a:p>
        </p:txBody>
      </p:sp>
      <p:pic>
        <p:nvPicPr>
          <p:cNvPr id="6" name="Kép 5" descr="A képen fekete, sötétség, képernyőkép látható&#10;&#10;Előfordulhat, hogy az AI által létrehozott tartalom helytelen.">
            <a:extLst>
              <a:ext uri="{FF2B5EF4-FFF2-40B4-BE49-F238E27FC236}">
                <a16:creationId xmlns:a16="http://schemas.microsoft.com/office/drawing/2014/main" id="{2C2CA685-CDCA-6928-50B3-ACD185294F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8" name="Téglalap 7">
            <a:extLst>
              <a:ext uri="{FF2B5EF4-FFF2-40B4-BE49-F238E27FC236}">
                <a16:creationId xmlns:a16="http://schemas.microsoft.com/office/drawing/2014/main" id="{7EB0647D-1F80-F0B4-8F46-5448C313339B}"/>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 name="Szövegdoboz 1">
            <a:extLst>
              <a:ext uri="{FF2B5EF4-FFF2-40B4-BE49-F238E27FC236}">
                <a16:creationId xmlns:a16="http://schemas.microsoft.com/office/drawing/2014/main" id="{F7F0B4CA-B15C-4307-266A-BBD868A392C5}"/>
              </a:ext>
            </a:extLst>
          </p:cNvPr>
          <p:cNvSpPr txBox="1"/>
          <p:nvPr/>
        </p:nvSpPr>
        <p:spPr>
          <a:xfrm>
            <a:off x="8524196" y="6054656"/>
            <a:ext cx="2238556" cy="276999"/>
          </a:xfrm>
          <a:prstGeom prst="rect">
            <a:avLst/>
          </a:prstGeom>
          <a:noFill/>
        </p:spPr>
        <p:txBody>
          <a:bodyPr wrap="square" rtlCol="0">
            <a:spAutoFit/>
          </a:bodyPr>
          <a:lstStyle/>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collaborative workshops</a:t>
            </a:r>
            <a:endParaRPr lang="hu-HU" sz="1200" dirty="0">
              <a:solidFill>
                <a:srgbClr val="7030A0"/>
              </a:solidFill>
              <a:latin typeface="Arial Nova Light" panose="020B0304020202020204" pitchFamily="34" charset="0"/>
            </a:endParaRPr>
          </a:p>
        </p:txBody>
      </p:sp>
      <p:sp>
        <p:nvSpPr>
          <p:cNvPr id="3" name="Szövegdoboz 2">
            <a:extLst>
              <a:ext uri="{FF2B5EF4-FFF2-40B4-BE49-F238E27FC236}">
                <a16:creationId xmlns:a16="http://schemas.microsoft.com/office/drawing/2014/main" id="{650BEC81-AC0D-FFBE-BFE0-5F57014E9024}"/>
              </a:ext>
            </a:extLst>
          </p:cNvPr>
          <p:cNvSpPr txBox="1"/>
          <p:nvPr/>
        </p:nvSpPr>
        <p:spPr>
          <a:xfrm>
            <a:off x="8515771" y="4747178"/>
            <a:ext cx="2238556" cy="461665"/>
          </a:xfrm>
          <a:prstGeom prst="rect">
            <a:avLst/>
          </a:prstGeom>
          <a:noFill/>
        </p:spPr>
        <p:txBody>
          <a:bodyPr wrap="square" rtlCol="0">
            <a:spAutoFit/>
          </a:bodyPr>
          <a:lstStyle/>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collaborative workshops</a:t>
            </a:r>
          </a:p>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use of design methods</a:t>
            </a:r>
            <a:endParaRPr lang="hu-HU" sz="1200" dirty="0">
              <a:solidFill>
                <a:srgbClr val="7030A0"/>
              </a:solidFill>
              <a:latin typeface="Arial Nova Light" panose="020B0304020202020204" pitchFamily="34" charset="0"/>
            </a:endParaRPr>
          </a:p>
        </p:txBody>
      </p:sp>
      <p:sp>
        <p:nvSpPr>
          <p:cNvPr id="9" name="Szövegdoboz 8">
            <a:extLst>
              <a:ext uri="{FF2B5EF4-FFF2-40B4-BE49-F238E27FC236}">
                <a16:creationId xmlns:a16="http://schemas.microsoft.com/office/drawing/2014/main" id="{4CC86838-F49B-3C33-1307-468DDB44FE73}"/>
              </a:ext>
            </a:extLst>
          </p:cNvPr>
          <p:cNvSpPr txBox="1"/>
          <p:nvPr/>
        </p:nvSpPr>
        <p:spPr>
          <a:xfrm>
            <a:off x="8416343" y="3507390"/>
            <a:ext cx="2238556" cy="646331"/>
          </a:xfrm>
          <a:prstGeom prst="rect">
            <a:avLst/>
          </a:prstGeom>
          <a:noFill/>
        </p:spPr>
        <p:txBody>
          <a:bodyPr wrap="square" rtlCol="0">
            <a:spAutoFit/>
          </a:bodyPr>
          <a:lstStyle/>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reflective diaries</a:t>
            </a:r>
          </a:p>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collaborative system model</a:t>
            </a:r>
          </a:p>
          <a:p>
            <a:pPr marL="179388" indent="-179388" algn="just">
              <a:buFont typeface="Arial" panose="020B0604020202020204" pitchFamily="34" charset="0"/>
              <a:buChar char="•"/>
            </a:pPr>
            <a:r>
              <a:rPr lang="en-GB" sz="1200" dirty="0">
                <a:solidFill>
                  <a:srgbClr val="7030A0"/>
                </a:solidFill>
                <a:latin typeface="Arial Nova Light" panose="020B0304020202020204" pitchFamily="34" charset="0"/>
              </a:rPr>
              <a:t>LMS</a:t>
            </a:r>
            <a:endParaRPr lang="hu-HU" sz="1200" dirty="0">
              <a:solidFill>
                <a:srgbClr val="7030A0"/>
              </a:solidFill>
              <a:latin typeface="Arial Nova Light" panose="020B0304020202020204" pitchFamily="34" charset="0"/>
            </a:endParaRPr>
          </a:p>
        </p:txBody>
      </p:sp>
    </p:spTree>
    <p:extLst>
      <p:ext uri="{BB962C8B-B14F-4D97-AF65-F5344CB8AC3E}">
        <p14:creationId xmlns:p14="http://schemas.microsoft.com/office/powerpoint/2010/main" val="1614622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1">
            <a:extLst>
              <a:ext uri="{FF2B5EF4-FFF2-40B4-BE49-F238E27FC236}">
                <a16:creationId xmlns:a16="http://schemas.microsoft.com/office/drawing/2014/main" id="{6CDF8222-2DBB-D232-57EC-C94E842E8069}"/>
              </a:ext>
            </a:extLst>
          </p:cNvPr>
          <p:cNvSpPr txBox="1">
            <a:spLocks/>
          </p:cNvSpPr>
          <p:nvPr/>
        </p:nvSpPr>
        <p:spPr>
          <a:xfrm>
            <a:off x="838200" y="365126"/>
            <a:ext cx="10515600" cy="1165216"/>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14000"/>
              </a:lnSpc>
              <a:spcAft>
                <a:spcPts val="600"/>
              </a:spcAft>
            </a:pPr>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Conclusions: </a:t>
            </a:r>
            <a:endParaRPr lang="hu-HU" sz="2400" dirty="0">
              <a:solidFill>
                <a:srgbClr val="64A70B"/>
              </a:solidFill>
            </a:endParaRPr>
          </a:p>
        </p:txBody>
      </p:sp>
      <p:pic>
        <p:nvPicPr>
          <p:cNvPr id="5" name="Kép 4" descr="A képen fekete, sötétség, képernyőkép látható&#10;&#10;Előfordulhat, hogy az AI által létrehozott tartalom helytelen.">
            <a:extLst>
              <a:ext uri="{FF2B5EF4-FFF2-40B4-BE49-F238E27FC236}">
                <a16:creationId xmlns:a16="http://schemas.microsoft.com/office/drawing/2014/main" id="{E346DF0F-B5F5-FA3E-DFA5-E5D5607716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6" name="Téglalap 5">
            <a:extLst>
              <a:ext uri="{FF2B5EF4-FFF2-40B4-BE49-F238E27FC236}">
                <a16:creationId xmlns:a16="http://schemas.microsoft.com/office/drawing/2014/main" id="{EEE2A41A-B661-C82D-9E72-B6F92ECE9A39}"/>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 name="Tartalom helye 2">
            <a:extLst>
              <a:ext uri="{FF2B5EF4-FFF2-40B4-BE49-F238E27FC236}">
                <a16:creationId xmlns:a16="http://schemas.microsoft.com/office/drawing/2014/main" id="{692DE389-B0A4-5FBE-DA64-BC4ED5D8D609}"/>
              </a:ext>
            </a:extLst>
          </p:cNvPr>
          <p:cNvSpPr>
            <a:spLocks noGrp="1"/>
          </p:cNvSpPr>
          <p:nvPr>
            <p:ph idx="1"/>
          </p:nvPr>
        </p:nvSpPr>
        <p:spPr/>
        <p:txBody>
          <a:bodyPr anchor="ctr">
            <a:normAutofit lnSpcReduction="10000"/>
          </a:bodyPr>
          <a:lstStyle/>
          <a:p>
            <a:pPr algn="just">
              <a:buFont typeface="Courier New" panose="02070309020205020404" pitchFamily="49" charset="0"/>
              <a:buChar char="→"/>
            </a:pPr>
            <a:r>
              <a:rPr lang="en-GB" dirty="0">
                <a:latin typeface="Arial Nova Light" panose="020B0304020202020204" pitchFamily="34" charset="0"/>
              </a:rPr>
              <a:t>Redraw the balance between schools and universities by supporting boundary crossing and eliminating hierarchical relations through the fostering of professional learning communities.</a:t>
            </a:r>
          </a:p>
          <a:p>
            <a:pPr algn="just">
              <a:buFont typeface="Courier New" panose="02070309020205020404" pitchFamily="49" charset="0"/>
              <a:buChar char="→"/>
            </a:pPr>
            <a:r>
              <a:rPr lang="en-GB" dirty="0">
                <a:latin typeface="Arial Nova Light" panose="020B0304020202020204" pitchFamily="34" charset="0"/>
              </a:rPr>
              <a:t>The initiative aims to support the development of a community for teacher education by creating a model that promotes the professional learning and identity formation of school-based teacher educators.</a:t>
            </a:r>
          </a:p>
          <a:p>
            <a:pPr algn="just">
              <a:buFont typeface="Courier New" panose="02070309020205020404" pitchFamily="49" charset="0"/>
              <a:buChar char="→"/>
            </a:pPr>
            <a:r>
              <a:rPr lang="en-GB" dirty="0">
                <a:latin typeface="Arial Nova Light" panose="020B0304020202020204" pitchFamily="34" charset="0"/>
              </a:rPr>
              <a:t>It may be possible to develop a system that not only strengthens cooperation between universities and school-based teacher educators but also creates a model for the system itself.</a:t>
            </a:r>
            <a:endParaRPr lang="hu-HU" dirty="0"/>
          </a:p>
        </p:txBody>
      </p:sp>
    </p:spTree>
    <p:extLst>
      <p:ext uri="{BB962C8B-B14F-4D97-AF65-F5344CB8AC3E}">
        <p14:creationId xmlns:p14="http://schemas.microsoft.com/office/powerpoint/2010/main" val="421285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 helye 1"/>
          <p:cNvSpPr>
            <a:spLocks noGrp="1"/>
          </p:cNvSpPr>
          <p:nvPr>
            <p:ph type="body" idx="10"/>
          </p:nvPr>
        </p:nvSpPr>
        <p:spPr/>
        <p:txBody>
          <a:bodyPr anchor="ctr"/>
          <a:lstStyle/>
          <a:p>
            <a:pPr algn="ctr"/>
            <a:r>
              <a:rPr lang="en-GB" dirty="0">
                <a:solidFill>
                  <a:schemeClr val="tx1"/>
                </a:solidFill>
                <a:latin typeface="Arial Nova" panose="020B0504020202020204" pitchFamily="34" charset="0"/>
              </a:rPr>
              <a:t>Thank you for your attention!</a:t>
            </a:r>
          </a:p>
        </p:txBody>
      </p:sp>
      <p:sp>
        <p:nvSpPr>
          <p:cNvPr id="4" name="Szöveg helye 3"/>
          <p:cNvSpPr>
            <a:spLocks noGrp="1"/>
          </p:cNvSpPr>
          <p:nvPr>
            <p:ph type="body" idx="16"/>
          </p:nvPr>
        </p:nvSpPr>
        <p:spPr/>
        <p:txBody>
          <a:bodyPr/>
          <a:lstStyle/>
          <a:p>
            <a:endParaRPr lang="en-GB" dirty="0"/>
          </a:p>
        </p:txBody>
      </p:sp>
      <p:sp>
        <p:nvSpPr>
          <p:cNvPr id="7" name="Szöveg helye 6">
            <a:extLst>
              <a:ext uri="{FF2B5EF4-FFF2-40B4-BE49-F238E27FC236}">
                <a16:creationId xmlns:a16="http://schemas.microsoft.com/office/drawing/2014/main" id="{D74A2E0B-0A39-C67C-E108-06136E5453B8}"/>
              </a:ext>
            </a:extLst>
          </p:cNvPr>
          <p:cNvSpPr>
            <a:spLocks noGrp="1"/>
          </p:cNvSpPr>
          <p:nvPr>
            <p:ph type="body" idx="15"/>
          </p:nvPr>
        </p:nvSpPr>
        <p:spPr/>
        <p:txBody>
          <a:bodyPr/>
          <a:lstStyle/>
          <a:p>
            <a:endParaRPr lang="en-GB"/>
          </a:p>
        </p:txBody>
      </p:sp>
      <p:sp>
        <p:nvSpPr>
          <p:cNvPr id="6" name="Szöveg helye 5">
            <a:extLst>
              <a:ext uri="{FF2B5EF4-FFF2-40B4-BE49-F238E27FC236}">
                <a16:creationId xmlns:a16="http://schemas.microsoft.com/office/drawing/2014/main" id="{3B3112A4-169F-9F33-664A-6CC8128D1622}"/>
              </a:ext>
            </a:extLst>
          </p:cNvPr>
          <p:cNvSpPr>
            <a:spLocks noGrp="1"/>
          </p:cNvSpPr>
          <p:nvPr>
            <p:ph type="body" idx="17"/>
          </p:nvPr>
        </p:nvSpPr>
        <p:spPr/>
        <p:txBody>
          <a:bodyPr/>
          <a:lstStyle/>
          <a:p>
            <a:endParaRPr lang="hu-HU"/>
          </a:p>
        </p:txBody>
      </p:sp>
    </p:spTree>
    <p:extLst>
      <p:ext uri="{BB962C8B-B14F-4D97-AF65-F5344CB8AC3E}">
        <p14:creationId xmlns:p14="http://schemas.microsoft.com/office/powerpoint/2010/main" val="699529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68919-066B-6DA5-0891-8C7A8C2765A3}"/>
            </a:ext>
          </a:extLst>
        </p:cNvPr>
        <p:cNvGrpSpPr/>
        <p:nvPr/>
      </p:nvGrpSpPr>
      <p:grpSpPr>
        <a:xfrm>
          <a:off x="0" y="0"/>
          <a:ext cx="0" cy="0"/>
          <a:chOff x="0" y="0"/>
          <a:chExt cx="0" cy="0"/>
        </a:xfrm>
      </p:grpSpPr>
      <p:sp>
        <p:nvSpPr>
          <p:cNvPr id="3" name="Tartalom helye 2">
            <a:extLst>
              <a:ext uri="{FF2B5EF4-FFF2-40B4-BE49-F238E27FC236}">
                <a16:creationId xmlns:a16="http://schemas.microsoft.com/office/drawing/2014/main" id="{DCF6C98B-C11C-45CF-3009-870A2BB30C7A}"/>
              </a:ext>
            </a:extLst>
          </p:cNvPr>
          <p:cNvSpPr>
            <a:spLocks noGrp="1"/>
          </p:cNvSpPr>
          <p:nvPr>
            <p:ph idx="1"/>
          </p:nvPr>
        </p:nvSpPr>
        <p:spPr>
          <a:xfrm>
            <a:off x="836612" y="1152964"/>
            <a:ext cx="10515600" cy="4351338"/>
          </a:xfrm>
        </p:spPr>
        <p:txBody>
          <a:bodyPr>
            <a:noAutofit/>
          </a:bodyPr>
          <a:lstStyle/>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Adams, K., </a:t>
            </a:r>
            <a:r>
              <a:rPr lang="hu-HU" sz="600" dirty="0" err="1">
                <a:effectLst/>
                <a:latin typeface="Calibri" panose="020F0502020204030204" pitchFamily="34" charset="0"/>
                <a:ea typeface="Aptos" panose="020B0004020202020204" pitchFamily="34" charset="0"/>
                <a:cs typeface="Arial" panose="020B0604020202020204" pitchFamily="34" charset="0"/>
              </a:rPr>
              <a:t>Hean</a:t>
            </a:r>
            <a:r>
              <a:rPr lang="hu-HU" sz="600" dirty="0">
                <a:effectLst/>
                <a:latin typeface="Calibri" panose="020F0502020204030204" pitchFamily="34" charset="0"/>
                <a:ea typeface="Aptos" panose="020B0004020202020204" pitchFamily="34" charset="0"/>
                <a:cs typeface="Arial" panose="020B0604020202020204" pitchFamily="34" charset="0"/>
              </a:rPr>
              <a:t>, S., </a:t>
            </a:r>
            <a:r>
              <a:rPr lang="hu-HU" sz="600" dirty="0" err="1">
                <a:effectLst/>
                <a:latin typeface="Calibri" panose="020F0502020204030204" pitchFamily="34" charset="0"/>
                <a:ea typeface="Aptos" panose="020B0004020202020204" pitchFamily="34" charset="0"/>
                <a:cs typeface="Arial" panose="020B0604020202020204" pitchFamily="34" charset="0"/>
              </a:rPr>
              <a:t>Sturgis</a:t>
            </a:r>
            <a:r>
              <a:rPr lang="hu-HU" sz="600" dirty="0">
                <a:effectLst/>
                <a:latin typeface="Calibri" panose="020F0502020204030204" pitchFamily="34" charset="0"/>
                <a:ea typeface="Aptos" panose="020B0004020202020204" pitchFamily="34" charset="0"/>
                <a:cs typeface="Arial" panose="020B0604020202020204" pitchFamily="34" charset="0"/>
              </a:rPr>
              <a:t>, P. &amp; Clark, J. M. (2006). </a:t>
            </a:r>
            <a:r>
              <a:rPr lang="hu-HU" sz="600" dirty="0" err="1">
                <a:effectLst/>
                <a:latin typeface="Calibri" panose="020F0502020204030204" pitchFamily="34" charset="0"/>
                <a:ea typeface="Aptos" panose="020B0004020202020204" pitchFamily="34" charset="0"/>
                <a:cs typeface="Arial" panose="020B0604020202020204" pitchFamily="34" charset="0"/>
              </a:rPr>
              <a:t>Investigating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factors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influencing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first-year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health</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social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care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students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Learning</a:t>
            </a:r>
            <a:r>
              <a:rPr lang="hu-HU" sz="600" i="1" dirty="0">
                <a:effectLst/>
                <a:latin typeface="Calibri" panose="020F0502020204030204" pitchFamily="34" charset="0"/>
                <a:ea typeface="Aptos" panose="020B0004020202020204" pitchFamily="34" charset="0"/>
                <a:cs typeface="Arial" panose="020B0604020202020204" pitchFamily="34" charset="0"/>
              </a:rPr>
              <a:t> in </a:t>
            </a:r>
            <a:r>
              <a:rPr lang="hu-HU" sz="600" i="1" dirty="0" err="1">
                <a:effectLst/>
                <a:latin typeface="Calibri" panose="020F0502020204030204" pitchFamily="34" charset="0"/>
                <a:ea typeface="Aptos" panose="020B0004020202020204" pitchFamily="34" charset="0"/>
                <a:cs typeface="Arial" panose="020B0604020202020204" pitchFamily="34" charset="0"/>
              </a:rPr>
              <a:t>Heatlh</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Social</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Care</a:t>
            </a:r>
            <a:r>
              <a:rPr lang="hu-HU" sz="600" dirty="0">
                <a:effectLst/>
                <a:latin typeface="Calibri" panose="020F0502020204030204" pitchFamily="34" charset="0"/>
                <a:ea typeface="Aptos" panose="020B0004020202020204" pitchFamily="34" charset="0"/>
                <a:cs typeface="Arial" panose="020B0604020202020204" pitchFamily="34" charset="0"/>
              </a:rPr>
              <a:t>, 5(2).</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Andreasen</a:t>
            </a:r>
            <a:r>
              <a:rPr lang="hu-HU" sz="600" dirty="0">
                <a:effectLst/>
                <a:latin typeface="Calibri" panose="020F0502020204030204" pitchFamily="34" charset="0"/>
                <a:ea typeface="Aptos" panose="020B0004020202020204" pitchFamily="34" charset="0"/>
                <a:cs typeface="Arial" panose="020B0604020202020204" pitchFamily="34" charset="0"/>
              </a:rPr>
              <a:t>, J. K. (2023).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mentor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boundary-crossers</a:t>
            </a:r>
            <a:r>
              <a:rPr lang="hu-HU" sz="600" dirty="0">
                <a:effectLst/>
                <a:latin typeface="Calibri" panose="020F0502020204030204" pitchFamily="34" charset="0"/>
                <a:ea typeface="Aptos" panose="020B0004020202020204" pitchFamily="34" charset="0"/>
                <a:cs typeface="Arial" panose="020B0604020202020204" pitchFamily="34" charset="0"/>
              </a:rPr>
              <a:t> in an </a:t>
            </a:r>
            <a:r>
              <a:rPr lang="hu-HU" sz="600" dirty="0" err="1">
                <a:effectLst/>
                <a:latin typeface="Calibri" panose="020F0502020204030204" pitchFamily="34" charset="0"/>
                <a:ea typeface="Aptos" panose="020B0004020202020204" pitchFamily="34" charset="0"/>
                <a:cs typeface="Arial" panose="020B0604020202020204" pitchFamily="34" charset="0"/>
              </a:rPr>
              <a:t>initial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partnership</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122</a:t>
            </a:r>
            <a:r>
              <a:rPr lang="hu-HU" sz="600" dirty="0">
                <a:effectLst/>
                <a:latin typeface="Calibri" panose="020F0502020204030204" pitchFamily="34" charset="0"/>
                <a:ea typeface="Aptos" panose="020B0004020202020204" pitchFamily="34" charset="0"/>
                <a:cs typeface="Arial" panose="020B0604020202020204" pitchFamily="34" charset="0"/>
              </a:rPr>
              <a:t>. https://doi.org/ 10.1016/j.tate.2022.103960</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Andreasen</a:t>
            </a:r>
            <a:r>
              <a:rPr lang="hu-HU" sz="600" dirty="0">
                <a:effectLst/>
                <a:latin typeface="Calibri" panose="020F0502020204030204" pitchFamily="34" charset="0"/>
                <a:ea typeface="Aptos" panose="020B0004020202020204" pitchFamily="34" charset="0"/>
                <a:cs typeface="Arial" panose="020B0604020202020204" pitchFamily="34" charset="0"/>
              </a:rPr>
              <a:t>, J. K., </a:t>
            </a:r>
            <a:r>
              <a:rPr lang="hu-HU" sz="600" dirty="0" err="1">
                <a:effectLst/>
                <a:latin typeface="Calibri" panose="020F0502020204030204" pitchFamily="34" charset="0"/>
                <a:ea typeface="Aptos" panose="020B0004020202020204" pitchFamily="34" charset="0"/>
                <a:cs typeface="Arial" panose="020B0604020202020204" pitchFamily="34" charset="0"/>
              </a:rPr>
              <a:t>Bjørndal</a:t>
            </a:r>
            <a:r>
              <a:rPr lang="hu-HU" sz="600" dirty="0">
                <a:effectLst/>
                <a:latin typeface="Calibri" panose="020F0502020204030204" pitchFamily="34" charset="0"/>
                <a:ea typeface="Aptos" panose="020B0004020202020204" pitchFamily="34" charset="0"/>
                <a:cs typeface="Arial" panose="020B0604020202020204" pitchFamily="34" charset="0"/>
              </a:rPr>
              <a:t>, C. R. P. &amp; </a:t>
            </a:r>
            <a:r>
              <a:rPr lang="hu-HU" sz="600" dirty="0" err="1">
                <a:effectLst/>
                <a:latin typeface="Calibri" panose="020F0502020204030204" pitchFamily="34" charset="0"/>
                <a:ea typeface="Aptos" panose="020B0004020202020204" pitchFamily="34" charset="0"/>
                <a:cs typeface="Arial" panose="020B0604020202020204" pitchFamily="34" charset="0"/>
              </a:rPr>
              <a:t>Kovač</a:t>
            </a:r>
            <a:r>
              <a:rPr lang="hu-HU" sz="600" dirty="0">
                <a:effectLst/>
                <a:latin typeface="Calibri" panose="020F0502020204030204" pitchFamily="34" charset="0"/>
                <a:ea typeface="Aptos" panose="020B0004020202020204" pitchFamily="34" charset="0"/>
                <a:cs typeface="Arial" panose="020B0604020202020204" pitchFamily="34" charset="0"/>
              </a:rPr>
              <a:t>, V. B. (2019). </a:t>
            </a:r>
            <a:r>
              <a:rPr lang="hu-HU" sz="600" dirty="0" err="1">
                <a:effectLst/>
                <a:latin typeface="Calibri" panose="020F0502020204030204" pitchFamily="34" charset="0"/>
                <a:ea typeface="Aptos" panose="020B0004020202020204" pitchFamily="34" charset="0"/>
                <a:cs typeface="Arial" panose="020B0604020202020204" pitchFamily="34" charset="0"/>
              </a:rPr>
              <a:t>Being</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The </a:t>
            </a:r>
            <a:r>
              <a:rPr lang="hu-HU" sz="600" dirty="0" err="1">
                <a:effectLst/>
                <a:latin typeface="Calibri" panose="020F0502020204030204" pitchFamily="34" charset="0"/>
                <a:ea typeface="Aptos" panose="020B0004020202020204" pitchFamily="34" charset="0"/>
                <a:cs typeface="Arial" panose="020B0604020202020204" pitchFamily="34" charset="0"/>
              </a:rPr>
              <a:t>antecedents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among</a:t>
            </a:r>
            <a:r>
              <a:rPr lang="hu-HU" sz="600" dirty="0">
                <a:effectLst/>
                <a:latin typeface="Calibri" panose="020F0502020204030204" pitchFamily="34" charset="0"/>
                <a:ea typeface="Aptos" panose="020B0004020202020204" pitchFamily="34" charset="0"/>
                <a:cs typeface="Arial" panose="020B0604020202020204" pitchFamily="34" charset="0"/>
              </a:rPr>
              <a:t> mentor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85,</a:t>
            </a:r>
            <a:r>
              <a:rPr lang="hu-HU" sz="600" dirty="0">
                <a:effectLst/>
                <a:latin typeface="Calibri" panose="020F0502020204030204" pitchFamily="34" charset="0"/>
                <a:ea typeface="Aptos" panose="020B0004020202020204" pitchFamily="34" charset="0"/>
                <a:cs typeface="Arial" panose="020B0604020202020204" pitchFamily="34" charset="0"/>
              </a:rPr>
              <a:t> 281–291.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
              </a:rPr>
              <a:t>https://doi.org/10.1016/j.tate.2019.05.011</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Beauchamp</a:t>
            </a:r>
            <a:r>
              <a:rPr lang="hu-HU" sz="600" dirty="0">
                <a:effectLst/>
                <a:latin typeface="Calibri" panose="020F0502020204030204" pitchFamily="34" charset="0"/>
                <a:ea typeface="Aptos" panose="020B0004020202020204" pitchFamily="34" charset="0"/>
                <a:cs typeface="Arial" panose="020B0604020202020204" pitchFamily="34" charset="0"/>
              </a:rPr>
              <a:t>, C. &amp; Thomas, L. (2009). </a:t>
            </a:r>
            <a:r>
              <a:rPr lang="hu-HU" sz="600" dirty="0" err="1">
                <a:effectLst/>
                <a:latin typeface="Calibri" panose="020F0502020204030204" pitchFamily="34" charset="0"/>
                <a:ea typeface="Aptos" panose="020B0004020202020204" pitchFamily="34" charset="0"/>
                <a:cs typeface="Arial" panose="020B0604020202020204" pitchFamily="34" charset="0"/>
              </a:rPr>
              <a:t>Understanding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an </a:t>
            </a:r>
            <a:r>
              <a:rPr lang="hu-HU" sz="600" dirty="0" err="1">
                <a:effectLst/>
                <a:latin typeface="Calibri" panose="020F0502020204030204" pitchFamily="34" charset="0"/>
                <a:ea typeface="Aptos" panose="020B0004020202020204" pitchFamily="34" charset="0"/>
                <a:cs typeface="Arial" panose="020B0604020202020204" pitchFamily="34" charset="0"/>
              </a:rPr>
              <a:t>overview</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issues</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literature</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implications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Cambridge Journal of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39</a:t>
            </a:r>
            <a:r>
              <a:rPr lang="hu-HU" sz="600" dirty="0">
                <a:effectLst/>
                <a:latin typeface="Calibri" panose="020F0502020204030204" pitchFamily="34" charset="0"/>
                <a:ea typeface="Aptos" panose="020B0004020202020204" pitchFamily="34" charset="0"/>
                <a:cs typeface="Arial" panose="020B0604020202020204" pitchFamily="34" charset="0"/>
              </a:rPr>
              <a:t>(2), 175–189.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3"/>
              </a:rPr>
              <a:t>https://doi.org/10.1080/03057640902902252</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Beijaard</a:t>
            </a:r>
            <a:r>
              <a:rPr lang="hu-HU" sz="600" dirty="0">
                <a:effectLst/>
                <a:latin typeface="Calibri" panose="020F0502020204030204" pitchFamily="34" charset="0"/>
                <a:ea typeface="Aptos" panose="020B0004020202020204" pitchFamily="34" charset="0"/>
                <a:cs typeface="Arial" panose="020B0604020202020204" pitchFamily="34" charset="0"/>
              </a:rPr>
              <a:t>, D., </a:t>
            </a:r>
            <a:r>
              <a:rPr lang="hu-HU" sz="600" dirty="0" err="1">
                <a:effectLst/>
                <a:latin typeface="Calibri" panose="020F0502020204030204" pitchFamily="34" charset="0"/>
                <a:ea typeface="Aptos" panose="020B0004020202020204" pitchFamily="34" charset="0"/>
                <a:cs typeface="Arial" panose="020B0604020202020204" pitchFamily="34" charset="0"/>
              </a:rPr>
              <a:t>Meijer</a:t>
            </a:r>
            <a:r>
              <a:rPr lang="hu-HU" sz="600" dirty="0">
                <a:effectLst/>
                <a:latin typeface="Calibri" panose="020F0502020204030204" pitchFamily="34" charset="0"/>
                <a:ea typeface="Aptos" panose="020B0004020202020204" pitchFamily="34" charset="0"/>
                <a:cs typeface="Arial" panose="020B0604020202020204" pitchFamily="34" charset="0"/>
              </a:rPr>
              <a:t>, P. C. &amp; </a:t>
            </a:r>
            <a:r>
              <a:rPr lang="hu-HU" sz="600" dirty="0" err="1">
                <a:effectLst/>
                <a:latin typeface="Calibri" panose="020F0502020204030204" pitchFamily="34" charset="0"/>
                <a:ea typeface="Aptos" panose="020B0004020202020204" pitchFamily="34" charset="0"/>
                <a:cs typeface="Arial" panose="020B0604020202020204" pitchFamily="34" charset="0"/>
              </a:rPr>
              <a:t>Verloop</a:t>
            </a:r>
            <a:r>
              <a:rPr lang="hu-HU" sz="600" dirty="0">
                <a:effectLst/>
                <a:latin typeface="Calibri" panose="020F0502020204030204" pitchFamily="34" charset="0"/>
                <a:ea typeface="Aptos" panose="020B0004020202020204" pitchFamily="34" charset="0"/>
                <a:cs typeface="Arial" panose="020B0604020202020204" pitchFamily="34" charset="0"/>
              </a:rPr>
              <a:t>, N. (2004). </a:t>
            </a:r>
            <a:r>
              <a:rPr lang="hu-HU" sz="600" dirty="0" err="1">
                <a:effectLst/>
                <a:latin typeface="Calibri" panose="020F0502020204030204" pitchFamily="34" charset="0"/>
                <a:ea typeface="Aptos" panose="020B0004020202020204" pitchFamily="34" charset="0"/>
                <a:cs typeface="Arial" panose="020B0604020202020204" pitchFamily="34" charset="0"/>
              </a:rPr>
              <a:t>Reconsidering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research</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20</a:t>
            </a:r>
            <a:r>
              <a:rPr lang="hu-HU" sz="600" dirty="0">
                <a:effectLst/>
                <a:latin typeface="Calibri" panose="020F0502020204030204" pitchFamily="34" charset="0"/>
                <a:ea typeface="Aptos" panose="020B0004020202020204" pitchFamily="34" charset="0"/>
                <a:cs typeface="Arial" panose="020B0604020202020204" pitchFamily="34" charset="0"/>
              </a:rPr>
              <a:t>(2), 107–128.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4"/>
              </a:rPr>
              <a:t>https://doi.org/10.1016/j.tate.2003.07.001</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Bullough</a:t>
            </a:r>
            <a:r>
              <a:rPr lang="hu-HU" sz="600" dirty="0">
                <a:effectLst/>
                <a:latin typeface="Calibri" panose="020F0502020204030204" pitchFamily="34" charset="0"/>
                <a:ea typeface="Aptos" panose="020B0004020202020204" pitchFamily="34" charset="0"/>
                <a:cs typeface="Arial" panose="020B0604020202020204" pitchFamily="34" charset="0"/>
              </a:rPr>
              <a:t>, R. V. </a:t>
            </a:r>
            <a:r>
              <a:rPr lang="hu-HU" sz="600" dirty="0" err="1">
                <a:effectLst/>
                <a:latin typeface="Calibri" panose="020F0502020204030204" pitchFamily="34" charset="0"/>
                <a:ea typeface="Aptos" panose="020B0004020202020204" pitchFamily="34" charset="0"/>
                <a:cs typeface="Arial" panose="020B0604020202020204" pitchFamily="34" charset="0"/>
              </a:rPr>
              <a:t>Jr</a:t>
            </a:r>
            <a:r>
              <a:rPr lang="hu-HU" sz="600" dirty="0">
                <a:effectLst/>
                <a:latin typeface="Calibri" panose="020F0502020204030204" pitchFamily="34" charset="0"/>
                <a:ea typeface="Aptos" panose="020B0004020202020204" pitchFamily="34" charset="0"/>
                <a:cs typeface="Arial" panose="020B0604020202020204" pitchFamily="34" charset="0"/>
              </a:rPr>
              <a:t>. (2005). </a:t>
            </a:r>
            <a:r>
              <a:rPr lang="hu-HU" sz="600" dirty="0" err="1">
                <a:effectLst/>
                <a:latin typeface="Calibri" panose="020F0502020204030204" pitchFamily="34" charset="0"/>
                <a:ea typeface="Aptos" panose="020B0004020202020204" pitchFamily="34" charset="0"/>
                <a:cs typeface="Arial" panose="020B0604020202020204" pitchFamily="34" charset="0"/>
              </a:rPr>
              <a:t>Being</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becoming</a:t>
            </a:r>
            <a:r>
              <a:rPr lang="hu-HU" sz="600" dirty="0">
                <a:effectLst/>
                <a:latin typeface="Calibri" panose="020F0502020204030204" pitchFamily="34" charset="0"/>
                <a:ea typeface="Aptos" panose="020B0004020202020204" pitchFamily="34" charset="0"/>
                <a:cs typeface="Arial" panose="020B0604020202020204" pitchFamily="34" charset="0"/>
              </a:rPr>
              <a:t> a mentor: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21</a:t>
            </a:r>
            <a:r>
              <a:rPr lang="hu-HU" sz="600" dirty="0">
                <a:effectLst/>
                <a:latin typeface="Calibri" panose="020F0502020204030204" pitchFamily="34" charset="0"/>
                <a:ea typeface="Aptos" panose="020B0004020202020204" pitchFamily="34" charset="0"/>
                <a:cs typeface="Arial" panose="020B0604020202020204" pitchFamily="34" charset="0"/>
              </a:rPr>
              <a:t>(2), 143–155.</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Carroll</a:t>
            </a:r>
            <a:r>
              <a:rPr lang="hu-HU" sz="600" dirty="0">
                <a:effectLst/>
                <a:latin typeface="Calibri" panose="020F0502020204030204" pitchFamily="34" charset="0"/>
                <a:ea typeface="Aptos" panose="020B0004020202020204" pitchFamily="34" charset="0"/>
                <a:cs typeface="Arial" panose="020B0604020202020204" pitchFamily="34" charset="0"/>
              </a:rPr>
              <a:t>, D. M. (2006). </a:t>
            </a:r>
            <a:r>
              <a:rPr lang="hu-HU" sz="600" dirty="0" err="1">
                <a:effectLst/>
                <a:latin typeface="Calibri" panose="020F0502020204030204" pitchFamily="34" charset="0"/>
                <a:ea typeface="Aptos" panose="020B0004020202020204" pitchFamily="34" charset="0"/>
                <a:cs typeface="Arial" panose="020B0604020202020204" pitchFamily="34" charset="0"/>
              </a:rPr>
              <a:t>Developing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Joint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Accountability</a:t>
            </a:r>
            <a:r>
              <a:rPr lang="hu-HU" sz="600" dirty="0">
                <a:effectLst/>
                <a:latin typeface="Calibri" panose="020F0502020204030204" pitchFamily="34" charset="0"/>
                <a:ea typeface="Aptos" panose="020B0004020202020204" pitchFamily="34" charset="0"/>
                <a:cs typeface="Arial" panose="020B0604020202020204" pitchFamily="34" charset="0"/>
              </a:rPr>
              <a:t> in University-</a:t>
            </a:r>
            <a:r>
              <a:rPr lang="hu-HU" sz="600" dirty="0" err="1">
                <a:effectLst/>
                <a:latin typeface="Calibri" panose="020F0502020204030204" pitchFamily="34" charset="0"/>
                <a:ea typeface="Aptos" panose="020B0004020202020204" pitchFamily="34" charset="0"/>
                <a:cs typeface="Arial" panose="020B0604020202020204" pitchFamily="34" charset="0"/>
              </a:rPr>
              <a:t>School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Education </a:t>
            </a:r>
            <a:r>
              <a:rPr lang="hu-HU" sz="600" dirty="0" err="1">
                <a:effectLst/>
                <a:latin typeface="Calibri" panose="020F0502020204030204" pitchFamily="34" charset="0"/>
                <a:ea typeface="Aptos" panose="020B0004020202020204" pitchFamily="34" charset="0"/>
                <a:cs typeface="Arial" panose="020B0604020202020204" pitchFamily="34" charset="0"/>
              </a:rPr>
              <a:t>Partnerships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Action in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27(4), 3–11.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5"/>
              </a:rPr>
              <a:t>https://doi.org/10.1080/01626620.2006.10463396</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Chang</a:t>
            </a:r>
            <a:r>
              <a:rPr lang="hu-HU" sz="600" dirty="0">
                <a:effectLst/>
                <a:latin typeface="Calibri" panose="020F0502020204030204" pitchFamily="34" charset="0"/>
                <a:ea typeface="Aptos" panose="020B0004020202020204" pitchFamily="34" charset="0"/>
                <a:cs typeface="Arial" panose="020B0604020202020204" pitchFamily="34" charset="0"/>
              </a:rPr>
              <a:t>, A., Rak </a:t>
            </a:r>
            <a:r>
              <a:rPr lang="hu-HU" sz="600" dirty="0" err="1">
                <a:effectLst/>
                <a:latin typeface="Calibri" panose="020F0502020204030204" pitchFamily="34" charset="0"/>
                <a:ea typeface="Aptos" panose="020B0004020202020204" pitchFamily="34" charset="0"/>
                <a:cs typeface="Arial" panose="020B0604020202020204" pitchFamily="34" charset="0"/>
              </a:rPr>
              <a:t>Neugebauer</a:t>
            </a:r>
            <a:r>
              <a:rPr lang="hu-HU" sz="600" dirty="0">
                <a:effectLst/>
                <a:latin typeface="Calibri" panose="020F0502020204030204" pitchFamily="34" charset="0"/>
                <a:ea typeface="Aptos" panose="020B0004020202020204" pitchFamily="34" charset="0"/>
                <a:cs typeface="Arial" panose="020B0604020202020204" pitchFamily="34" charset="0"/>
              </a:rPr>
              <a:t>, S., </a:t>
            </a:r>
            <a:r>
              <a:rPr lang="hu-HU" sz="600" dirty="0" err="1">
                <a:effectLst/>
                <a:latin typeface="Calibri" panose="020F0502020204030204" pitchFamily="34" charset="0"/>
                <a:ea typeface="Aptos" panose="020B0004020202020204" pitchFamily="34" charset="0"/>
                <a:cs typeface="Arial" panose="020B0604020202020204" pitchFamily="34" charset="0"/>
              </a:rPr>
              <a:t>Ellis</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Ensminger</a:t>
            </a:r>
            <a:r>
              <a:rPr lang="hu-HU" sz="600" dirty="0">
                <a:effectLst/>
                <a:latin typeface="Calibri" panose="020F0502020204030204" pitchFamily="34" charset="0"/>
                <a:ea typeface="Aptos" panose="020B0004020202020204" pitchFamily="34" charset="0"/>
                <a:cs typeface="Arial" panose="020B0604020202020204" pitchFamily="34" charset="0"/>
              </a:rPr>
              <a:t>, D., Marie Ryan A., &amp; Kennedy, A. (2016).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in a </a:t>
            </a:r>
            <a:r>
              <a:rPr lang="hu-HU" sz="600" dirty="0" err="1">
                <a:effectLst/>
                <a:latin typeface="Calibri" panose="020F0502020204030204" pitchFamily="34" charset="0"/>
                <a:ea typeface="Aptos" panose="020B0004020202020204" pitchFamily="34" charset="0"/>
                <a:cs typeface="Arial" panose="020B0604020202020204" pitchFamily="34" charset="0"/>
              </a:rPr>
              <a:t>Culture</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Iterative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Education Program Design: A </a:t>
            </a:r>
            <a:r>
              <a:rPr lang="hu-HU" sz="600" dirty="0" err="1">
                <a:effectLst/>
                <a:latin typeface="Calibri" panose="020F0502020204030204" pitchFamily="34" charset="0"/>
                <a:ea typeface="Aptos" panose="020B0004020202020204" pitchFamily="34" charset="0"/>
                <a:cs typeface="Arial" panose="020B0604020202020204" pitchFamily="34" charset="0"/>
              </a:rPr>
              <a:t>Collaborative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Self-Study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Studying</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12</a:t>
            </a:r>
            <a:r>
              <a:rPr lang="hu-HU" sz="600" dirty="0">
                <a:effectLst/>
                <a:latin typeface="Calibri" panose="020F0502020204030204" pitchFamily="34" charset="0"/>
                <a:ea typeface="Aptos" panose="020B0004020202020204" pitchFamily="34" charset="0"/>
                <a:cs typeface="Arial" panose="020B0604020202020204" pitchFamily="34" charset="0"/>
              </a:rPr>
              <a:t>(2), 152–169.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6"/>
              </a:rPr>
              <a:t>https://doi.org/10.1080/17425964.2016.1192030</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Chu</a:t>
            </a:r>
            <a:r>
              <a:rPr lang="hu-HU" sz="600" dirty="0">
                <a:effectLst/>
                <a:latin typeface="Calibri" panose="020F0502020204030204" pitchFamily="34" charset="0"/>
                <a:ea typeface="Aptos" panose="020B0004020202020204" pitchFamily="34" charset="0"/>
                <a:cs typeface="Arial" panose="020B0604020202020204" pitchFamily="34" charset="0"/>
              </a:rPr>
              <a:t>, Y. (2019). Mentor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dirty="0">
                <a:effectLst/>
                <a:latin typeface="Calibri" panose="020F0502020204030204" pitchFamily="34" charset="0"/>
                <a:ea typeface="Aptos" panose="020B0004020202020204" pitchFamily="34" charset="0"/>
                <a:cs typeface="Arial" panose="020B0604020202020204" pitchFamily="34" charset="0"/>
              </a:rPr>
              <a:t> in a </a:t>
            </a:r>
            <a:r>
              <a:rPr lang="hu-HU" sz="600" dirty="0" err="1">
                <a:effectLst/>
                <a:latin typeface="Calibri" panose="020F0502020204030204" pitchFamily="34" charset="0"/>
                <a:ea typeface="Aptos" panose="020B0004020202020204" pitchFamily="34" charset="0"/>
                <a:cs typeface="Arial" panose="020B0604020202020204" pitchFamily="34" charset="0"/>
              </a:rPr>
              <a:t>year-long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residency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Mentoring &amp; </a:t>
            </a:r>
            <a:r>
              <a:rPr lang="hu-HU" sz="600" i="1" dirty="0" err="1">
                <a:effectLst/>
                <a:latin typeface="Calibri" panose="020F0502020204030204" pitchFamily="34" charset="0"/>
                <a:ea typeface="Aptos" panose="020B0004020202020204" pitchFamily="34" charset="0"/>
                <a:cs typeface="Arial" panose="020B0604020202020204" pitchFamily="34" charset="0"/>
              </a:rPr>
              <a:t>Tutoring</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Partnership</a:t>
            </a:r>
            <a:r>
              <a:rPr lang="hu-HU" sz="600" i="1" dirty="0">
                <a:effectLst/>
                <a:latin typeface="Calibri" panose="020F0502020204030204" pitchFamily="34" charset="0"/>
                <a:ea typeface="Aptos" panose="020B0004020202020204" pitchFamily="34" charset="0"/>
                <a:cs typeface="Arial" panose="020B0604020202020204" pitchFamily="34" charset="0"/>
              </a:rPr>
              <a:t> in </a:t>
            </a:r>
            <a:r>
              <a:rPr lang="hu-HU" sz="600" i="1" dirty="0" err="1">
                <a:effectLst/>
                <a:latin typeface="Calibri" panose="020F0502020204030204" pitchFamily="34" charset="0"/>
                <a:ea typeface="Aptos" panose="020B0004020202020204" pitchFamily="34" charset="0"/>
                <a:cs typeface="Arial" panose="020B0604020202020204" pitchFamily="34" charset="0"/>
              </a:rPr>
              <a:t>Learning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27</a:t>
            </a:r>
            <a:r>
              <a:rPr lang="hu-HU" sz="600" dirty="0">
                <a:effectLst/>
                <a:latin typeface="Calibri" panose="020F0502020204030204" pitchFamily="34" charset="0"/>
                <a:ea typeface="Aptos" panose="020B0004020202020204" pitchFamily="34" charset="0"/>
                <a:cs typeface="Arial" panose="020B0604020202020204" pitchFamily="34" charset="0"/>
              </a:rPr>
              <a:t>(3), 251–271.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7"/>
              </a:rPr>
              <a:t>https://doi.org/10.1080/13611267.2019.1630991</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Czerniawski</a:t>
            </a:r>
            <a:r>
              <a:rPr lang="hu-HU" sz="600" dirty="0">
                <a:effectLst/>
                <a:latin typeface="Calibri" panose="020F0502020204030204" pitchFamily="34" charset="0"/>
                <a:ea typeface="Aptos" panose="020B0004020202020204" pitchFamily="34" charset="0"/>
                <a:cs typeface="Arial" panose="020B0604020202020204" pitchFamily="34" charset="0"/>
              </a:rPr>
              <a:t>, G., </a:t>
            </a:r>
            <a:r>
              <a:rPr lang="hu-HU" sz="600" dirty="0" err="1">
                <a:effectLst/>
                <a:latin typeface="Calibri" panose="020F0502020204030204" pitchFamily="34" charset="0"/>
                <a:ea typeface="Aptos" panose="020B0004020202020204" pitchFamily="34" charset="0"/>
                <a:cs typeface="Arial" panose="020B0604020202020204" pitchFamily="34" charset="0"/>
              </a:rPr>
              <a:t>Kidd</a:t>
            </a:r>
            <a:r>
              <a:rPr lang="hu-HU" sz="600" dirty="0">
                <a:effectLst/>
                <a:latin typeface="Calibri" panose="020F0502020204030204" pitchFamily="34" charset="0"/>
                <a:ea typeface="Aptos" panose="020B0004020202020204" pitchFamily="34" charset="0"/>
                <a:cs typeface="Arial" panose="020B0604020202020204" pitchFamily="34" charset="0"/>
              </a:rPr>
              <a:t>, W. &amp; Murray, J. (2013). </a:t>
            </a:r>
            <a:r>
              <a:rPr lang="hu-HU" sz="600" dirty="0" err="1">
                <a:effectLst/>
                <a:latin typeface="Calibri" panose="020F0502020204030204" pitchFamily="34" charset="0"/>
                <a:ea typeface="Aptos" panose="020B0004020202020204" pitchFamily="34" charset="0"/>
                <a:cs typeface="Arial" panose="020B0604020202020204" pitchFamily="34" charset="0"/>
              </a:rPr>
              <a:t>Understanding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Exploring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multiple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perspectives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Presentation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AERA </a:t>
            </a:r>
            <a:r>
              <a:rPr lang="hu-HU" sz="600" dirty="0" err="1">
                <a:effectLst/>
                <a:latin typeface="Calibri" panose="020F0502020204030204" pitchFamily="34" charset="0"/>
                <a:ea typeface="Aptos" panose="020B0004020202020204" pitchFamily="34" charset="0"/>
                <a:cs typeface="Arial" panose="020B0604020202020204" pitchFamily="34" charset="0"/>
              </a:rPr>
              <a:t>Conference</a:t>
            </a:r>
            <a:r>
              <a:rPr lang="hu-HU" sz="600" dirty="0">
                <a:effectLst/>
                <a:latin typeface="Calibri" panose="020F0502020204030204" pitchFamily="34" charset="0"/>
                <a:ea typeface="Aptos" panose="020B0004020202020204" pitchFamily="34" charset="0"/>
                <a:cs typeface="Arial" panose="020B0604020202020204" pitchFamily="34" charset="0"/>
              </a:rPr>
              <a:t>, San Francisco, USA. May 1. Education and </a:t>
            </a:r>
            <a:r>
              <a:rPr lang="hu-HU" sz="600" dirty="0" err="1">
                <a:effectLst/>
                <a:latin typeface="Calibri" panose="020F0502020204030204" pitchFamily="34" charset="0"/>
                <a:ea typeface="Aptos" panose="020B0004020202020204" pitchFamily="34" charset="0"/>
                <a:cs typeface="Arial" panose="020B0604020202020204" pitchFamily="34" charset="0"/>
              </a:rPr>
              <a:t>Poverty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Theory</a:t>
            </a:r>
            <a:r>
              <a:rPr lang="hu-HU" sz="600" dirty="0">
                <a:effectLst/>
                <a:latin typeface="Calibri" panose="020F0502020204030204" pitchFamily="34" charset="0"/>
                <a:ea typeface="Aptos" panose="020B0004020202020204" pitchFamily="34" charset="0"/>
                <a:cs typeface="Arial" panose="020B0604020202020204" pitchFamily="34" charset="0"/>
              </a:rPr>
              <a:t>, Research, Policy and Praxis.</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Czerniawski</a:t>
            </a:r>
            <a:r>
              <a:rPr lang="hu-HU" sz="600" dirty="0">
                <a:effectLst/>
                <a:latin typeface="Calibri" panose="020F0502020204030204" pitchFamily="34" charset="0"/>
                <a:ea typeface="Aptos" panose="020B0004020202020204" pitchFamily="34" charset="0"/>
                <a:cs typeface="Arial" panose="020B0604020202020204" pitchFamily="34" charset="0"/>
              </a:rPr>
              <a:t>, G., </a:t>
            </a:r>
            <a:r>
              <a:rPr lang="hu-HU" sz="600" dirty="0" err="1">
                <a:effectLst/>
                <a:latin typeface="Calibri" panose="020F0502020204030204" pitchFamily="34" charset="0"/>
                <a:ea typeface="Aptos" panose="020B0004020202020204" pitchFamily="34" charset="0"/>
                <a:cs typeface="Arial" panose="020B0604020202020204" pitchFamily="34" charset="0"/>
              </a:rPr>
              <a:t>Kidd</a:t>
            </a:r>
            <a:r>
              <a:rPr lang="hu-HU" sz="600" dirty="0">
                <a:effectLst/>
                <a:latin typeface="Calibri" panose="020F0502020204030204" pitchFamily="34" charset="0"/>
                <a:ea typeface="Aptos" panose="020B0004020202020204" pitchFamily="34" charset="0"/>
                <a:cs typeface="Arial" panose="020B0604020202020204" pitchFamily="34" charset="0"/>
              </a:rPr>
              <a:t>, W., &amp; Murray, J. (2019). </a:t>
            </a:r>
            <a:r>
              <a:rPr lang="hu-HU" sz="600" dirty="0" err="1">
                <a:effectLst/>
                <a:latin typeface="Calibri" panose="020F0502020204030204" pitchFamily="34" charset="0"/>
                <a:ea typeface="Aptos" panose="020B0004020202020204" pitchFamily="34" charset="0"/>
                <a:cs typeface="Arial" panose="020B0604020202020204" pitchFamily="34" charset="0"/>
              </a:rPr>
              <a:t>We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are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all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now</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Understanding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times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change</a:t>
            </a:r>
            <a:r>
              <a:rPr lang="hu-HU" sz="600" dirty="0">
                <a:effectLst/>
                <a:latin typeface="Calibri" panose="020F0502020204030204" pitchFamily="34" charset="0"/>
                <a:ea typeface="Aptos" panose="020B0004020202020204" pitchFamily="34" charset="0"/>
                <a:cs typeface="Arial" panose="020B0604020202020204" pitchFamily="34" charset="0"/>
              </a:rPr>
              <a:t> in England. In </a:t>
            </a:r>
            <a:r>
              <a:rPr lang="hu-HU" sz="600" dirty="0" err="1">
                <a:effectLst/>
                <a:latin typeface="Calibri" panose="020F0502020204030204" pitchFamily="34" charset="0"/>
                <a:ea typeface="Aptos" panose="020B0004020202020204" pitchFamily="34" charset="0"/>
                <a:cs typeface="Arial" panose="020B0604020202020204" pitchFamily="34" charset="0"/>
              </a:rPr>
              <a:t>Swennen</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Kosnik</a:t>
            </a:r>
            <a:r>
              <a:rPr lang="hu-HU" sz="600" dirty="0">
                <a:effectLst/>
                <a:latin typeface="Calibri" panose="020F0502020204030204" pitchFamily="34" charset="0"/>
                <a:ea typeface="Aptos" panose="020B0004020202020204" pitchFamily="34" charset="0"/>
                <a:cs typeface="Arial" panose="020B0604020202020204" pitchFamily="34" charset="0"/>
              </a:rPr>
              <a:t>, C. &amp; Murray, J. (</a:t>
            </a:r>
            <a:r>
              <a:rPr lang="hu-HU" sz="600" dirty="0" err="1">
                <a:effectLst/>
                <a:latin typeface="Calibri" panose="020F0502020204030204" pitchFamily="34" charset="0"/>
                <a:ea typeface="Aptos" panose="020B0004020202020204" pitchFamily="34" charset="0"/>
                <a:cs typeface="Arial" panose="020B0604020202020204" pitchFamily="34" charset="0"/>
              </a:rPr>
              <a:t>Eds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International </a:t>
            </a:r>
            <a:r>
              <a:rPr lang="hu-HU" sz="600" i="1" dirty="0" err="1">
                <a:effectLst/>
                <a:latin typeface="Calibri" panose="020F0502020204030204" pitchFamily="34" charset="0"/>
                <a:ea typeface="Aptos" panose="020B0004020202020204" pitchFamily="34" charset="0"/>
                <a:cs typeface="Arial" panose="020B0604020202020204" pitchFamily="34" charset="0"/>
              </a:rPr>
              <a:t>research</a:t>
            </a:r>
            <a:r>
              <a:rPr lang="hu-HU" sz="600" i="1" dirty="0">
                <a:effectLst/>
                <a:latin typeface="Calibri" panose="020F0502020204030204" pitchFamily="34" charset="0"/>
                <a:ea typeface="Aptos" panose="020B0004020202020204" pitchFamily="34" charset="0"/>
                <a:cs typeface="Arial" panose="020B0604020202020204" pitchFamily="34" charset="0"/>
              </a:rPr>
              <a:t>, policy and </a:t>
            </a:r>
            <a:r>
              <a:rPr lang="hu-HU" sz="600" i="1" dirty="0" err="1">
                <a:effectLst/>
                <a:latin typeface="Calibri" panose="020F0502020204030204" pitchFamily="34" charset="0"/>
                <a:ea typeface="Aptos" panose="020B0004020202020204" pitchFamily="34" charset="0"/>
                <a:cs typeface="Arial" panose="020B0604020202020204" pitchFamily="34" charset="0"/>
              </a:rPr>
              <a:t>practice</a:t>
            </a:r>
            <a:r>
              <a:rPr lang="hu-HU" sz="600" i="1" dirty="0">
                <a:effectLst/>
                <a:latin typeface="Calibri" panose="020F0502020204030204" pitchFamily="34" charset="0"/>
                <a:ea typeface="Aptos" panose="020B0004020202020204" pitchFamily="34" charset="0"/>
                <a:cs typeface="Arial" panose="020B0604020202020204" pitchFamily="34" charset="0"/>
              </a:rPr>
              <a:t> in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(pp. 171–185). Springer.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Ducharme</a:t>
            </a:r>
            <a:r>
              <a:rPr lang="hu-HU" sz="600" dirty="0">
                <a:effectLst/>
                <a:latin typeface="Calibri" panose="020F0502020204030204" pitchFamily="34" charset="0"/>
                <a:ea typeface="Aptos" panose="020B0004020202020204" pitchFamily="34" charset="0"/>
                <a:cs typeface="Arial" panose="020B0604020202020204" pitchFamily="34" charset="0"/>
              </a:rPr>
              <a:t>, E. R. (1993). </a:t>
            </a:r>
            <a:r>
              <a:rPr lang="hu-HU" sz="600" i="1" dirty="0">
                <a:effectLst/>
                <a:latin typeface="Calibri" panose="020F0502020204030204" pitchFamily="34" charset="0"/>
                <a:ea typeface="Aptos" panose="020B0004020202020204" pitchFamily="34" charset="0"/>
                <a:cs typeface="Arial" panose="020B0604020202020204" pitchFamily="34" charset="0"/>
              </a:rPr>
              <a:t>The </a:t>
            </a:r>
            <a:r>
              <a:rPr lang="hu-HU" sz="600" i="1" dirty="0" err="1">
                <a:effectLst/>
                <a:latin typeface="Calibri" panose="020F0502020204030204" pitchFamily="34" charset="0"/>
                <a:ea typeface="Aptos" panose="020B0004020202020204" pitchFamily="34" charset="0"/>
                <a:cs typeface="Arial" panose="020B0604020202020204" pitchFamily="34" charset="0"/>
              </a:rPr>
              <a:t>lives</a:t>
            </a:r>
            <a:r>
              <a:rPr lang="hu-HU" sz="600" i="1" dirty="0">
                <a:effectLst/>
                <a:latin typeface="Calibri" panose="020F0502020204030204" pitchFamily="34" charset="0"/>
                <a:ea typeface="Aptos" panose="020B0004020202020204" pitchFamily="34" charset="0"/>
                <a:cs typeface="Arial" panose="020B0604020202020204" pitchFamily="34" charset="0"/>
              </a:rPr>
              <a:t>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College Press.</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Gee</a:t>
            </a:r>
            <a:r>
              <a:rPr lang="hu-HU" sz="600" dirty="0">
                <a:effectLst/>
                <a:latin typeface="Calibri" panose="020F0502020204030204" pitchFamily="34" charset="0"/>
                <a:ea typeface="Aptos" panose="020B0004020202020204" pitchFamily="34" charset="0"/>
                <a:cs typeface="Arial" panose="020B0604020202020204" pitchFamily="34" charset="0"/>
              </a:rPr>
              <a:t>, J. P. (2000).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as</a:t>
            </a:r>
            <a:r>
              <a:rPr lang="hu-HU" sz="600" dirty="0">
                <a:effectLst/>
                <a:latin typeface="Calibri" panose="020F0502020204030204" pitchFamily="34" charset="0"/>
                <a:ea typeface="Aptos" panose="020B0004020202020204" pitchFamily="34" charset="0"/>
                <a:cs typeface="Arial" panose="020B0604020202020204" pitchFamily="34" charset="0"/>
              </a:rPr>
              <a:t> an </a:t>
            </a:r>
            <a:r>
              <a:rPr lang="hu-HU" sz="600" dirty="0" err="1">
                <a:effectLst/>
                <a:latin typeface="Calibri" panose="020F0502020204030204" pitchFamily="34" charset="0"/>
                <a:ea typeface="Aptos" panose="020B0004020202020204" pitchFamily="34" charset="0"/>
                <a:cs typeface="Arial" panose="020B0604020202020204" pitchFamily="34" charset="0"/>
              </a:rPr>
              <a:t>Analytic</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Lens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for</a:t>
            </a:r>
            <a:r>
              <a:rPr lang="hu-HU" sz="600" dirty="0">
                <a:effectLst/>
                <a:latin typeface="Calibri" panose="020F0502020204030204" pitchFamily="34" charset="0"/>
                <a:ea typeface="Aptos" panose="020B0004020202020204" pitchFamily="34" charset="0"/>
                <a:cs typeface="Arial" panose="020B0604020202020204" pitchFamily="34" charset="0"/>
              </a:rPr>
              <a:t> Research in Education. </a:t>
            </a:r>
            <a:r>
              <a:rPr lang="hu-HU" sz="600" i="1" dirty="0" err="1">
                <a:effectLst/>
                <a:latin typeface="Calibri" panose="020F0502020204030204" pitchFamily="34" charset="0"/>
                <a:ea typeface="Aptos" panose="020B0004020202020204" pitchFamily="34" charset="0"/>
                <a:cs typeface="Arial" panose="020B0604020202020204" pitchFamily="34" charset="0"/>
              </a:rPr>
              <a:t>Review</a:t>
            </a:r>
            <a:r>
              <a:rPr lang="hu-HU" sz="600" i="1" dirty="0">
                <a:effectLst/>
                <a:latin typeface="Calibri" panose="020F0502020204030204" pitchFamily="34" charset="0"/>
                <a:ea typeface="Aptos" panose="020B0004020202020204" pitchFamily="34" charset="0"/>
                <a:cs typeface="Arial" panose="020B0604020202020204" pitchFamily="34" charset="0"/>
              </a:rPr>
              <a:t> of Research in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25</a:t>
            </a:r>
            <a:r>
              <a:rPr lang="hu-HU" sz="600" dirty="0">
                <a:effectLst/>
                <a:latin typeface="Calibri" panose="020F0502020204030204" pitchFamily="34" charset="0"/>
                <a:ea typeface="Aptos" panose="020B0004020202020204" pitchFamily="34" charset="0"/>
                <a:cs typeface="Arial" panose="020B0604020202020204" pitchFamily="34" charset="0"/>
              </a:rPr>
              <a:t>(1), 99–125.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8"/>
              </a:rPr>
              <a:t>https://doi.org/10.3102/0091732X025001099</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Grimmett</a:t>
            </a:r>
            <a:r>
              <a:rPr lang="hu-HU" sz="600" dirty="0">
                <a:effectLst/>
                <a:latin typeface="Calibri" panose="020F0502020204030204" pitchFamily="34" charset="0"/>
                <a:ea typeface="Aptos" panose="020B0004020202020204" pitchFamily="34" charset="0"/>
                <a:cs typeface="Arial" panose="020B0604020202020204" pitchFamily="34" charset="0"/>
              </a:rPr>
              <a:t>, H., </a:t>
            </a:r>
            <a:r>
              <a:rPr lang="hu-HU" sz="600" dirty="0" err="1">
                <a:effectLst/>
                <a:latin typeface="Calibri" panose="020F0502020204030204" pitchFamily="34" charset="0"/>
                <a:ea typeface="Aptos" panose="020B0004020202020204" pitchFamily="34" charset="0"/>
                <a:cs typeface="Arial" panose="020B0604020202020204" pitchFamily="34" charset="0"/>
              </a:rPr>
              <a:t>Forgasz</a:t>
            </a:r>
            <a:r>
              <a:rPr lang="hu-HU" sz="600" dirty="0">
                <a:effectLst/>
                <a:latin typeface="Calibri" panose="020F0502020204030204" pitchFamily="34" charset="0"/>
                <a:ea typeface="Aptos" panose="020B0004020202020204" pitchFamily="34" charset="0"/>
                <a:cs typeface="Arial" panose="020B0604020202020204" pitchFamily="34" charset="0"/>
              </a:rPr>
              <a:t>, R., Williams, J., &amp; White, S. (2018). </a:t>
            </a:r>
            <a:r>
              <a:rPr lang="hu-HU" sz="600" dirty="0" err="1">
                <a:effectLst/>
                <a:latin typeface="Calibri" panose="020F0502020204030204" pitchFamily="34" charset="0"/>
                <a:ea typeface="Aptos" panose="020B0004020202020204" pitchFamily="34" charset="0"/>
                <a:cs typeface="Arial" panose="020B0604020202020204" pitchFamily="34" charset="0"/>
              </a:rPr>
              <a:t>Reimagining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role</a:t>
            </a:r>
            <a:r>
              <a:rPr lang="hu-HU" sz="600" dirty="0">
                <a:effectLst/>
                <a:latin typeface="Calibri" panose="020F0502020204030204" pitchFamily="34" charset="0"/>
                <a:ea typeface="Aptos" panose="020B0004020202020204" pitchFamily="34" charset="0"/>
                <a:cs typeface="Arial" panose="020B0604020202020204" pitchFamily="34" charset="0"/>
              </a:rPr>
              <a:t> of mentor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experience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moving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to</a:t>
            </a:r>
            <a:r>
              <a:rPr lang="hu-HU" sz="600" dirty="0">
                <a:effectLst/>
                <a:latin typeface="Calibri" panose="020F0502020204030204" pitchFamily="34" charset="0"/>
                <a:ea typeface="Aptos" panose="020B0004020202020204" pitchFamily="34" charset="0"/>
                <a:cs typeface="Arial" panose="020B0604020202020204" pitchFamily="34" charset="0"/>
              </a:rPr>
              <a:t> I </a:t>
            </a:r>
            <a:r>
              <a:rPr lang="hu-HU" sz="600" dirty="0" err="1">
                <a:effectLst/>
                <a:latin typeface="Calibri" panose="020F0502020204030204" pitchFamily="34" charset="0"/>
                <a:ea typeface="Aptos" panose="020B0004020202020204" pitchFamily="34" charset="0"/>
                <a:cs typeface="Arial" panose="020B0604020202020204" pitchFamily="34" charset="0"/>
              </a:rPr>
              <a:t>as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fellow</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Asia-Pacific</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Journal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46(4), 340–353. https://doi.org/10.1080/1359866X.2018.1437391</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Hermans</a:t>
            </a:r>
            <a:r>
              <a:rPr lang="hu-HU" sz="600" dirty="0">
                <a:effectLst/>
                <a:latin typeface="Calibri" panose="020F0502020204030204" pitchFamily="34" charset="0"/>
                <a:ea typeface="Aptos" panose="020B0004020202020204" pitchFamily="34" charset="0"/>
                <a:cs typeface="Arial" panose="020B0604020202020204" pitchFamily="34" charset="0"/>
              </a:rPr>
              <a:t>, H. J. M. (2013). The </a:t>
            </a:r>
            <a:r>
              <a:rPr lang="hu-HU" sz="600" dirty="0" err="1">
                <a:effectLst/>
                <a:latin typeface="Calibri" panose="020F0502020204030204" pitchFamily="34" charset="0"/>
                <a:ea typeface="Aptos" panose="020B0004020202020204" pitchFamily="34" charset="0"/>
                <a:cs typeface="Arial" panose="020B0604020202020204" pitchFamily="34" charset="0"/>
              </a:rPr>
              <a:t>dialogical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self</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Introduction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Journal of </a:t>
            </a:r>
            <a:r>
              <a:rPr lang="hu-HU" sz="600" i="1" dirty="0" err="1">
                <a:effectLst/>
                <a:latin typeface="Calibri" panose="020F0502020204030204" pitchFamily="34" charset="0"/>
                <a:ea typeface="Aptos" panose="020B0004020202020204" pitchFamily="34" charset="0"/>
                <a:cs typeface="Arial" panose="020B0604020202020204" pitchFamily="34" charset="0"/>
              </a:rPr>
              <a:t>Constructivist</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Psychology</a:t>
            </a:r>
            <a:r>
              <a:rPr lang="hu-HU" sz="600" i="1" dirty="0">
                <a:effectLst/>
                <a:latin typeface="Calibri" panose="020F0502020204030204" pitchFamily="34" charset="0"/>
                <a:ea typeface="Aptos" panose="020B0004020202020204" pitchFamily="34" charset="0"/>
                <a:cs typeface="Arial" panose="020B0604020202020204" pitchFamily="34" charset="0"/>
              </a:rPr>
              <a:t>,</a:t>
            </a:r>
            <a:r>
              <a:rPr lang="hu-HU" sz="600" dirty="0">
                <a:effectLst/>
                <a:latin typeface="Calibri" panose="020F0502020204030204" pitchFamily="34" charset="0"/>
                <a:ea typeface="Aptos" panose="020B0004020202020204" pitchFamily="34" charset="0"/>
                <a:cs typeface="Arial" panose="020B0604020202020204" pitchFamily="34" charset="0"/>
              </a:rPr>
              <a:t> 26(2), 81–89.</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Hermans</a:t>
            </a:r>
            <a:r>
              <a:rPr lang="hu-HU" sz="600" dirty="0">
                <a:effectLst/>
                <a:latin typeface="Calibri" panose="020F0502020204030204" pitchFamily="34" charset="0"/>
                <a:ea typeface="Aptos" panose="020B0004020202020204" pitchFamily="34" charset="0"/>
                <a:cs typeface="Arial" panose="020B0604020202020204" pitchFamily="34" charset="0"/>
              </a:rPr>
              <a:t>, H. J. M. &amp; </a:t>
            </a:r>
            <a:r>
              <a:rPr lang="hu-HU" sz="600" dirty="0" err="1">
                <a:effectLst/>
                <a:latin typeface="Calibri" panose="020F0502020204030204" pitchFamily="34" charset="0"/>
                <a:ea typeface="Aptos" panose="020B0004020202020204" pitchFamily="34" charset="0"/>
                <a:cs typeface="Arial" panose="020B0604020202020204" pitchFamily="34" charset="0"/>
              </a:rPr>
              <a:t>Gieser</a:t>
            </a:r>
            <a:r>
              <a:rPr lang="hu-HU" sz="600" dirty="0">
                <a:effectLst/>
                <a:latin typeface="Calibri" panose="020F0502020204030204" pitchFamily="34" charset="0"/>
                <a:ea typeface="Aptos" panose="020B0004020202020204" pitchFamily="34" charset="0"/>
                <a:cs typeface="Arial" panose="020B0604020202020204" pitchFamily="34" charset="0"/>
              </a:rPr>
              <a:t>, T. (</a:t>
            </a:r>
            <a:r>
              <a:rPr lang="hu-HU" sz="600" dirty="0" err="1">
                <a:effectLst/>
                <a:latin typeface="Calibri" panose="020F0502020204030204" pitchFamily="34" charset="0"/>
                <a:ea typeface="Aptos" panose="020B0004020202020204" pitchFamily="34" charset="0"/>
                <a:cs typeface="Arial" panose="020B0604020202020204" pitchFamily="34" charset="0"/>
              </a:rPr>
              <a:t>Eds</a:t>
            </a:r>
            <a:r>
              <a:rPr lang="hu-HU" sz="600" dirty="0">
                <a:effectLst/>
                <a:latin typeface="Calibri" panose="020F0502020204030204" pitchFamily="34" charset="0"/>
                <a:ea typeface="Aptos" panose="020B0004020202020204" pitchFamily="34" charset="0"/>
                <a:cs typeface="Arial" panose="020B0604020202020204" pitchFamily="34" charset="0"/>
              </a:rPr>
              <a:t>.) (2012). </a:t>
            </a:r>
            <a:r>
              <a:rPr lang="hu-HU" sz="600" i="1" dirty="0" err="1">
                <a:effectLst/>
                <a:latin typeface="Calibri" panose="020F0502020204030204" pitchFamily="34" charset="0"/>
                <a:ea typeface="Aptos" panose="020B0004020202020204" pitchFamily="34" charset="0"/>
                <a:cs typeface="Arial" panose="020B0604020202020204" pitchFamily="34" charset="0"/>
              </a:rPr>
              <a:t>Handbook</a:t>
            </a:r>
            <a:r>
              <a:rPr lang="hu-HU" sz="600" i="1" dirty="0">
                <a:effectLst/>
                <a:latin typeface="Calibri" panose="020F0502020204030204" pitchFamily="34" charset="0"/>
                <a:ea typeface="Aptos" panose="020B0004020202020204" pitchFamily="34" charset="0"/>
                <a:cs typeface="Arial" panose="020B0604020202020204" pitchFamily="34" charset="0"/>
              </a:rPr>
              <a:t> of </a:t>
            </a:r>
            <a:r>
              <a:rPr lang="hu-HU" sz="600" i="1" dirty="0" err="1">
                <a:effectLst/>
                <a:latin typeface="Calibri" panose="020F0502020204030204" pitchFamily="34" charset="0"/>
                <a:ea typeface="Aptos" panose="020B0004020202020204" pitchFamily="34" charset="0"/>
                <a:cs typeface="Arial" panose="020B0604020202020204" pitchFamily="34" charset="0"/>
              </a:rPr>
              <a:t>dialogical</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self</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theory</a:t>
            </a:r>
            <a:r>
              <a:rPr lang="hu-HU" sz="600" i="1" dirty="0">
                <a:effectLst/>
                <a:latin typeface="Calibri" panose="020F0502020204030204" pitchFamily="34" charset="0"/>
                <a:ea typeface="Aptos" panose="020B0004020202020204" pitchFamily="34" charset="0"/>
                <a:cs typeface="Arial" panose="020B0604020202020204" pitchFamily="34" charset="0"/>
              </a:rPr>
              <a:t>.</a:t>
            </a:r>
            <a:r>
              <a:rPr lang="hu-HU" sz="600" dirty="0">
                <a:effectLst/>
                <a:latin typeface="Calibri" panose="020F0502020204030204" pitchFamily="34" charset="0"/>
                <a:ea typeface="Aptos" panose="020B0004020202020204" pitchFamily="34" charset="0"/>
                <a:cs typeface="Arial" panose="020B0604020202020204" pitchFamily="34" charset="0"/>
              </a:rPr>
              <a:t> Cambridge University Press.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Holland, D., </a:t>
            </a:r>
            <a:r>
              <a:rPr lang="hu-HU" sz="600" dirty="0" err="1">
                <a:effectLst/>
                <a:latin typeface="Calibri" panose="020F0502020204030204" pitchFamily="34" charset="0"/>
                <a:ea typeface="Aptos" panose="020B0004020202020204" pitchFamily="34" charset="0"/>
                <a:cs typeface="Arial" panose="020B0604020202020204" pitchFamily="34" charset="0"/>
              </a:rPr>
              <a:t>Lachiocotte</a:t>
            </a:r>
            <a:r>
              <a:rPr lang="hu-HU" sz="600" dirty="0">
                <a:effectLst/>
                <a:latin typeface="Calibri" panose="020F0502020204030204" pitchFamily="34" charset="0"/>
                <a:ea typeface="Aptos" panose="020B0004020202020204" pitchFamily="34" charset="0"/>
                <a:cs typeface="Arial" panose="020B0604020202020204" pitchFamily="34" charset="0"/>
              </a:rPr>
              <a:t>, W., </a:t>
            </a:r>
            <a:r>
              <a:rPr lang="hu-HU" sz="600" dirty="0" err="1">
                <a:effectLst/>
                <a:latin typeface="Calibri" panose="020F0502020204030204" pitchFamily="34" charset="0"/>
                <a:ea typeface="Aptos" panose="020B0004020202020204" pitchFamily="34" charset="0"/>
                <a:cs typeface="Arial" panose="020B0604020202020204" pitchFamily="34" charset="0"/>
              </a:rPr>
              <a:t>Skinner</a:t>
            </a:r>
            <a:r>
              <a:rPr lang="hu-HU" sz="600" dirty="0">
                <a:effectLst/>
                <a:latin typeface="Calibri" panose="020F0502020204030204" pitchFamily="34" charset="0"/>
                <a:ea typeface="Aptos" panose="020B0004020202020204" pitchFamily="34" charset="0"/>
                <a:cs typeface="Arial" panose="020B0604020202020204" pitchFamily="34" charset="0"/>
              </a:rPr>
              <a:t>, D. &amp; </a:t>
            </a:r>
            <a:r>
              <a:rPr lang="hu-HU" sz="600" dirty="0" err="1">
                <a:effectLst/>
                <a:latin typeface="Calibri" panose="020F0502020204030204" pitchFamily="34" charset="0"/>
                <a:ea typeface="Aptos" panose="020B0004020202020204" pitchFamily="34" charset="0"/>
                <a:cs typeface="Arial" panose="020B0604020202020204" pitchFamily="34" charset="0"/>
              </a:rPr>
              <a:t>Cain</a:t>
            </a:r>
            <a:r>
              <a:rPr lang="hu-HU" sz="600" dirty="0">
                <a:effectLst/>
                <a:latin typeface="Calibri" panose="020F0502020204030204" pitchFamily="34" charset="0"/>
                <a:ea typeface="Aptos" panose="020B0004020202020204" pitchFamily="34" charset="0"/>
                <a:cs typeface="Arial" panose="020B0604020202020204" pitchFamily="34" charset="0"/>
              </a:rPr>
              <a:t>, C. (1998). </a:t>
            </a:r>
            <a:r>
              <a:rPr lang="hu-HU" sz="600" i="1" dirty="0" err="1">
                <a:effectLst/>
                <a:latin typeface="Calibri" panose="020F0502020204030204" pitchFamily="34" charset="0"/>
                <a:ea typeface="Aptos" panose="020B0004020202020204" pitchFamily="34" charset="0"/>
                <a:cs typeface="Arial" panose="020B0604020202020204" pitchFamily="34" charset="0"/>
              </a:rPr>
              <a:t>Identity</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agency</a:t>
            </a:r>
            <a:r>
              <a:rPr lang="hu-HU" sz="600" i="1" dirty="0">
                <a:effectLst/>
                <a:latin typeface="Calibri" panose="020F0502020204030204" pitchFamily="34" charset="0"/>
                <a:ea typeface="Aptos" panose="020B0004020202020204" pitchFamily="34" charset="0"/>
                <a:cs typeface="Arial" panose="020B0604020202020204" pitchFamily="34" charset="0"/>
              </a:rPr>
              <a:t> in </a:t>
            </a:r>
            <a:r>
              <a:rPr lang="hu-HU" sz="600" i="1" dirty="0" err="1">
                <a:effectLst/>
                <a:latin typeface="Calibri" panose="020F0502020204030204" pitchFamily="34" charset="0"/>
                <a:ea typeface="Aptos" panose="020B0004020202020204" pitchFamily="34" charset="0"/>
                <a:cs typeface="Arial" panose="020B0604020202020204" pitchFamily="34" charset="0"/>
              </a:rPr>
              <a:t>cultural</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worlds</a:t>
            </a:r>
            <a:r>
              <a:rPr lang="hu-HU" sz="600" dirty="0">
                <a:effectLst/>
                <a:latin typeface="Calibri" panose="020F0502020204030204" pitchFamily="34" charset="0"/>
                <a:ea typeface="Aptos" panose="020B0004020202020204" pitchFamily="34" charset="0"/>
                <a:cs typeface="Arial" panose="020B0604020202020204" pitchFamily="34" charset="0"/>
              </a:rPr>
              <a:t>. Harvard University Press.</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Jackson, A. &amp; </a:t>
            </a:r>
            <a:r>
              <a:rPr lang="hu-HU" sz="600" dirty="0" err="1">
                <a:effectLst/>
                <a:latin typeface="Calibri" panose="020F0502020204030204" pitchFamily="34" charset="0"/>
                <a:ea typeface="Aptos" panose="020B0004020202020204" pitchFamily="34" charset="0"/>
                <a:cs typeface="Arial" panose="020B0604020202020204" pitchFamily="34" charset="0"/>
              </a:rPr>
              <a:t>Burch</a:t>
            </a:r>
            <a:r>
              <a:rPr lang="hu-HU" sz="600" dirty="0">
                <a:effectLst/>
                <a:latin typeface="Calibri" panose="020F0502020204030204" pitchFamily="34" charset="0"/>
                <a:ea typeface="Aptos" panose="020B0004020202020204" pitchFamily="34" charset="0"/>
                <a:cs typeface="Arial" panose="020B0604020202020204" pitchFamily="34" charset="0"/>
              </a:rPr>
              <a:t>, J., 2018. New </a:t>
            </a:r>
            <a:r>
              <a:rPr lang="hu-HU" sz="600" dirty="0" err="1">
                <a:effectLst/>
                <a:latin typeface="Calibri" panose="020F0502020204030204" pitchFamily="34" charset="0"/>
                <a:ea typeface="Aptos" panose="020B0004020202020204" pitchFamily="34" charset="0"/>
                <a:cs typeface="Arial" panose="020B0604020202020204" pitchFamily="34" charset="0"/>
              </a:rPr>
              <a:t>directions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Investigating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school</a:t>
            </a:r>
            <a:r>
              <a:rPr lang="hu-HU" sz="600" dirty="0">
                <a:effectLst/>
                <a:latin typeface="Calibri" panose="020F0502020204030204" pitchFamily="34" charset="0"/>
                <a:ea typeface="Aptos" panose="020B0004020202020204" pitchFamily="34" charset="0"/>
                <a:cs typeface="Arial" panose="020B0604020202020204" pitchFamily="34" charset="0"/>
              </a:rPr>
              <a:t>/</a:t>
            </a:r>
            <a:r>
              <a:rPr lang="hu-HU" sz="600" dirty="0" err="1">
                <a:effectLst/>
                <a:latin typeface="Calibri" panose="020F0502020204030204" pitchFamily="34" charset="0"/>
                <a:ea typeface="Aptos" panose="020B0004020202020204" pitchFamily="34" charset="0"/>
                <a:cs typeface="Arial" panose="020B0604020202020204" pitchFamily="34" charset="0"/>
              </a:rPr>
              <a:t>university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partnership</a:t>
            </a:r>
            <a:r>
              <a:rPr lang="hu-HU" sz="600" dirty="0">
                <a:effectLst/>
                <a:latin typeface="Calibri" panose="020F0502020204030204" pitchFamily="34" charset="0"/>
                <a:ea typeface="Aptos" panose="020B0004020202020204" pitchFamily="34" charset="0"/>
                <a:cs typeface="Arial" panose="020B0604020202020204" pitchFamily="34" charset="0"/>
              </a:rPr>
              <a:t> in an </a:t>
            </a:r>
            <a:r>
              <a:rPr lang="hu-HU" sz="600" dirty="0" err="1">
                <a:effectLst/>
                <a:latin typeface="Calibri" panose="020F0502020204030204" pitchFamily="34" charset="0"/>
                <a:ea typeface="Aptos" panose="020B0004020202020204" pitchFamily="34" charset="0"/>
                <a:cs typeface="Arial" panose="020B0604020202020204" pitchFamily="34" charset="0"/>
              </a:rPr>
              <a:t>increasingly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context. </a:t>
            </a:r>
            <a:r>
              <a:rPr lang="hu-HU" sz="600" i="1" dirty="0">
                <a:effectLst/>
                <a:latin typeface="Calibri" panose="020F0502020204030204" pitchFamily="34" charset="0"/>
                <a:ea typeface="Aptos" panose="020B0004020202020204" pitchFamily="34" charset="0"/>
                <a:cs typeface="Arial" panose="020B0604020202020204" pitchFamily="34" charset="0"/>
              </a:rPr>
              <a:t>Professional </a:t>
            </a:r>
            <a:r>
              <a:rPr lang="hu-HU" sz="600" i="1"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i="1" dirty="0">
                <a:effectLst/>
                <a:latin typeface="Calibri" panose="020F0502020204030204" pitchFamily="34" charset="0"/>
                <a:ea typeface="Aptos" panose="020B0004020202020204" pitchFamily="34" charset="0"/>
                <a:cs typeface="Arial" panose="020B0604020202020204" pitchFamily="34" charset="0"/>
              </a:rPr>
              <a:t> in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9"/>
              </a:rPr>
              <a:t>https://www.tandfonline.com/doi/full/10.1080/19415257.2018.1449002</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rial" panose="020B0604020202020204" pitchFamily="34" charset="0"/>
                <a:cs typeface="Arial" panose="020B0604020202020204" pitchFamily="34" charset="0"/>
              </a:rPr>
              <a:t>Kálmán, O. (2019). A felsőoktatás oktatóinak szakmai fejlődése: az oktatói identitás alakulása és a tanulás módjai, </a:t>
            </a:r>
            <a:r>
              <a:rPr lang="hu-HU" sz="600" i="1" dirty="0">
                <a:effectLst/>
                <a:latin typeface="Calibri" panose="020F0502020204030204" pitchFamily="34" charset="0"/>
                <a:ea typeface="Arial" panose="020B0604020202020204" pitchFamily="34" charset="0"/>
                <a:cs typeface="Arial" panose="020B0604020202020204" pitchFamily="34" charset="0"/>
              </a:rPr>
              <a:t>Neveléstudomány, </a:t>
            </a:r>
            <a:r>
              <a:rPr lang="hu-HU" sz="600" dirty="0">
                <a:effectLst/>
                <a:latin typeface="Calibri" panose="020F0502020204030204" pitchFamily="34" charset="0"/>
                <a:ea typeface="Arial" panose="020B0604020202020204" pitchFamily="34" charset="0"/>
                <a:cs typeface="Arial" panose="020B0604020202020204" pitchFamily="34" charset="0"/>
              </a:rPr>
              <a:t>1, 74</a:t>
            </a:r>
            <a:r>
              <a:rPr lang="hu-HU" sz="600" dirty="0">
                <a:effectLst/>
                <a:latin typeface="Calibri" panose="020F0502020204030204" pitchFamily="34" charset="0"/>
                <a:ea typeface="Aptos" panose="020B0004020202020204" pitchFamily="34" charset="0"/>
                <a:cs typeface="Arial" panose="020B0604020202020204" pitchFamily="34" charset="0"/>
              </a:rPr>
              <a:t>–</a:t>
            </a:r>
            <a:r>
              <a:rPr lang="hu-HU" sz="600" dirty="0">
                <a:effectLst/>
                <a:latin typeface="Calibri" panose="020F0502020204030204" pitchFamily="34" charset="0"/>
                <a:ea typeface="Arial" panose="020B0604020202020204" pitchFamily="34" charset="0"/>
                <a:cs typeface="Arial" panose="020B0604020202020204" pitchFamily="34" charset="0"/>
              </a:rPr>
              <a:t>97.</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Kelchtermans</a:t>
            </a:r>
            <a:r>
              <a:rPr lang="hu-HU" sz="600" dirty="0">
                <a:effectLst/>
                <a:latin typeface="Calibri" panose="020F0502020204030204" pitchFamily="34" charset="0"/>
                <a:ea typeface="Aptos" panose="020B0004020202020204" pitchFamily="34" charset="0"/>
                <a:cs typeface="Arial" panose="020B0604020202020204" pitchFamily="34" charset="0"/>
              </a:rPr>
              <a:t>, G. (2009). </a:t>
            </a:r>
            <a:r>
              <a:rPr lang="hu-HU" sz="600" dirty="0" err="1">
                <a:effectLst/>
                <a:latin typeface="Calibri" panose="020F0502020204030204" pitchFamily="34" charset="0"/>
                <a:ea typeface="Aptos" panose="020B0004020202020204" pitchFamily="34" charset="0"/>
                <a:cs typeface="Arial" panose="020B0604020202020204" pitchFamily="34" charset="0"/>
              </a:rPr>
              <a:t>Who</a:t>
            </a:r>
            <a:r>
              <a:rPr lang="hu-HU" sz="600" dirty="0">
                <a:effectLst/>
                <a:latin typeface="Calibri" panose="020F0502020204030204" pitchFamily="34" charset="0"/>
                <a:ea typeface="Aptos" panose="020B0004020202020204" pitchFamily="34" charset="0"/>
                <a:cs typeface="Arial" panose="020B0604020202020204" pitchFamily="34" charset="0"/>
              </a:rPr>
              <a:t> I am in </a:t>
            </a:r>
            <a:r>
              <a:rPr lang="hu-HU" sz="600" dirty="0" err="1">
                <a:effectLst/>
                <a:latin typeface="Calibri" panose="020F0502020204030204" pitchFamily="34" charset="0"/>
                <a:ea typeface="Aptos" panose="020B0004020202020204" pitchFamily="34" charset="0"/>
                <a:cs typeface="Arial" panose="020B0604020202020204" pitchFamily="34" charset="0"/>
              </a:rPr>
              <a:t>how</a:t>
            </a:r>
            <a:r>
              <a:rPr lang="hu-HU" sz="600" dirty="0">
                <a:effectLst/>
                <a:latin typeface="Calibri" panose="020F0502020204030204" pitchFamily="34" charset="0"/>
                <a:ea typeface="Aptos" panose="020B0004020202020204" pitchFamily="34" charset="0"/>
                <a:cs typeface="Arial" panose="020B0604020202020204" pitchFamily="34" charset="0"/>
              </a:rPr>
              <a:t> I </a:t>
            </a:r>
            <a:r>
              <a:rPr lang="hu-HU" sz="600" dirty="0" err="1">
                <a:effectLst/>
                <a:latin typeface="Calibri" panose="020F0502020204030204" pitchFamily="34" charset="0"/>
                <a:ea typeface="Aptos" panose="020B0004020202020204" pitchFamily="34" charset="0"/>
                <a:cs typeface="Arial" panose="020B0604020202020204" pitchFamily="34" charset="0"/>
              </a:rPr>
              <a:t>teach</a:t>
            </a:r>
            <a:r>
              <a:rPr lang="hu-HU" sz="600" dirty="0">
                <a:effectLst/>
                <a:latin typeface="Calibri" panose="020F0502020204030204" pitchFamily="34" charset="0"/>
                <a:ea typeface="Aptos" panose="020B0004020202020204" pitchFamily="34" charset="0"/>
                <a:cs typeface="Arial" panose="020B0604020202020204" pitchFamily="34" charset="0"/>
              </a:rPr>
              <a:t> is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message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self‐understanding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vulnerability</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reflection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Teachers</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15</a:t>
            </a:r>
            <a:r>
              <a:rPr lang="hu-HU" sz="600" dirty="0">
                <a:effectLst/>
                <a:latin typeface="Calibri" panose="020F0502020204030204" pitchFamily="34" charset="0"/>
                <a:ea typeface="Aptos" panose="020B0004020202020204" pitchFamily="34" charset="0"/>
                <a:cs typeface="Arial" panose="020B0604020202020204" pitchFamily="34" charset="0"/>
              </a:rPr>
              <a:t>(2), 257–272.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0"/>
              </a:rPr>
              <a:t>https://doi.org/10.1080/13540600902875332</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Kennedy, A. &amp; Bell, L. (2023).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Scottish</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Manifesto</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Menter</a:t>
            </a:r>
            <a:r>
              <a:rPr lang="hu-HU" sz="600" dirty="0">
                <a:effectLst/>
                <a:latin typeface="Calibri" panose="020F0502020204030204" pitchFamily="34" charset="0"/>
                <a:ea typeface="Aptos" panose="020B0004020202020204" pitchFamily="34" charset="0"/>
                <a:cs typeface="Arial" panose="020B0604020202020204" pitchFamily="34" charset="0"/>
              </a:rPr>
              <a:t>, I. (</a:t>
            </a:r>
            <a:r>
              <a:rPr lang="hu-HU" sz="600" dirty="0" err="1">
                <a:effectLst/>
                <a:latin typeface="Calibri" panose="020F0502020204030204" pitchFamily="34" charset="0"/>
                <a:ea typeface="Aptos" panose="020B0004020202020204" pitchFamily="34" charset="0"/>
                <a:cs typeface="Arial" panose="020B0604020202020204" pitchFamily="34" charset="0"/>
              </a:rPr>
              <a:t>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Palgrave</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Handbook</a:t>
            </a:r>
            <a:r>
              <a:rPr lang="hu-HU" sz="600" i="1" dirty="0">
                <a:effectLst/>
                <a:latin typeface="Calibri" panose="020F0502020204030204" pitchFamily="34" charset="0"/>
                <a:ea typeface="Aptos" panose="020B0004020202020204" pitchFamily="34" charset="0"/>
                <a:cs typeface="Arial" panose="020B0604020202020204" pitchFamily="34" charset="0"/>
              </a:rPr>
              <a:t>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Research</a:t>
            </a:r>
            <a:r>
              <a:rPr lang="hu-HU" sz="600" dirty="0">
                <a:effectLst/>
                <a:latin typeface="Calibri" panose="020F0502020204030204" pitchFamily="34" charset="0"/>
                <a:ea typeface="Aptos" panose="020B0004020202020204" pitchFamily="34" charset="0"/>
                <a:cs typeface="Arial" panose="020B0604020202020204" pitchFamily="34" charset="0"/>
              </a:rPr>
              <a:t> (pp. 503–528). </a:t>
            </a:r>
            <a:r>
              <a:rPr lang="hu-HU" sz="600" dirty="0" err="1">
                <a:effectLst/>
                <a:latin typeface="Calibri" panose="020F0502020204030204" pitchFamily="34" charset="0"/>
                <a:ea typeface="Aptos" panose="020B0004020202020204" pitchFamily="34" charset="0"/>
                <a:cs typeface="Arial" panose="020B0604020202020204" pitchFamily="34" charset="0"/>
              </a:rPr>
              <a:t>Palgrave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Macmillan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1"/>
              </a:rPr>
              <a:t>https://doi.org/10.1007/978-3-030-59533-3_2-1</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Kwan</a:t>
            </a:r>
            <a:r>
              <a:rPr lang="hu-HU" sz="600" dirty="0">
                <a:effectLst/>
                <a:latin typeface="Calibri" panose="020F0502020204030204" pitchFamily="34" charset="0"/>
                <a:ea typeface="Aptos" panose="020B0004020202020204" pitchFamily="34" charset="0"/>
                <a:cs typeface="Arial" panose="020B0604020202020204" pitchFamily="34" charset="0"/>
              </a:rPr>
              <a:t>, T. &amp; </a:t>
            </a:r>
            <a:r>
              <a:rPr lang="hu-HU" sz="600" dirty="0" err="1">
                <a:effectLst/>
                <a:latin typeface="Calibri" panose="020F0502020204030204" pitchFamily="34" charset="0"/>
                <a:ea typeface="Aptos" panose="020B0004020202020204" pitchFamily="34" charset="0"/>
                <a:cs typeface="Arial" panose="020B0604020202020204" pitchFamily="34" charset="0"/>
              </a:rPr>
              <a:t>Lopez</a:t>
            </a:r>
            <a:r>
              <a:rPr lang="hu-HU" sz="600" dirty="0">
                <a:effectLst/>
                <a:latin typeface="Calibri" panose="020F0502020204030204" pitchFamily="34" charset="0"/>
                <a:ea typeface="Aptos" panose="020B0004020202020204" pitchFamily="34" charset="0"/>
                <a:cs typeface="Arial" panose="020B0604020202020204" pitchFamily="34" charset="0"/>
              </a:rPr>
              <a:t>-Real, F. (2010).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formation</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a:t>
            </a:r>
            <a:r>
              <a:rPr lang="hu-HU" sz="600" dirty="0" err="1">
                <a:effectLst/>
                <a:latin typeface="Calibri" panose="020F0502020204030204" pitchFamily="34" charset="0"/>
                <a:ea typeface="Aptos" panose="020B0004020202020204" pitchFamily="34" charset="0"/>
                <a:cs typeface="Arial" panose="020B0604020202020204" pitchFamily="34" charset="0"/>
              </a:rPr>
              <a:t>mentors</a:t>
            </a:r>
            <a:r>
              <a:rPr lang="hu-HU" sz="600" dirty="0">
                <a:effectLst/>
                <a:latin typeface="Calibri" panose="020F0502020204030204" pitchFamily="34" charset="0"/>
                <a:ea typeface="Aptos" panose="020B0004020202020204" pitchFamily="34" charset="0"/>
                <a:cs typeface="Arial" panose="020B0604020202020204" pitchFamily="34" charset="0"/>
              </a:rPr>
              <a:t>: An </a:t>
            </a:r>
            <a:r>
              <a:rPr lang="hu-HU" sz="600" dirty="0" err="1">
                <a:effectLst/>
                <a:latin typeface="Calibri" panose="020F0502020204030204" pitchFamily="34" charset="0"/>
                <a:ea typeface="Aptos" panose="020B0004020202020204" pitchFamily="34" charset="0"/>
                <a:cs typeface="Arial" panose="020B0604020202020204" pitchFamily="34" charset="0"/>
              </a:rPr>
              <a:t>analysis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contrasting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experiences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using</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Wengerian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matrix</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framework</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26</a:t>
            </a:r>
            <a:r>
              <a:rPr lang="hu-HU" sz="600" dirty="0">
                <a:effectLst/>
                <a:latin typeface="Calibri" panose="020F0502020204030204" pitchFamily="34" charset="0"/>
                <a:ea typeface="Aptos" panose="020B0004020202020204" pitchFamily="34" charset="0"/>
                <a:cs typeface="Arial" panose="020B0604020202020204" pitchFamily="34" charset="0"/>
              </a:rPr>
              <a:t>(3), 722–731.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2"/>
              </a:rPr>
              <a:t>https://doi.org/10.1016/j.tate.2009.10.008</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Leshem</a:t>
            </a:r>
            <a:r>
              <a:rPr lang="hu-HU" sz="600" dirty="0">
                <a:effectLst/>
                <a:latin typeface="Calibri" panose="020F0502020204030204" pitchFamily="34" charset="0"/>
                <a:ea typeface="Aptos" panose="020B0004020202020204" pitchFamily="34" charset="0"/>
                <a:cs typeface="Arial" panose="020B0604020202020204" pitchFamily="34" charset="0"/>
              </a:rPr>
              <a:t>, S. (2014). </a:t>
            </a:r>
            <a:r>
              <a:rPr lang="hu-HU" sz="600" dirty="0" err="1">
                <a:effectLst/>
                <a:latin typeface="Calibri" panose="020F0502020204030204" pitchFamily="34" charset="0"/>
                <a:ea typeface="Aptos" panose="020B0004020202020204" pitchFamily="34" charset="0"/>
                <a:cs typeface="Arial" panose="020B0604020202020204" pitchFamily="34" charset="0"/>
              </a:rPr>
              <a:t>How</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do</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mentors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perceive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their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role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does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matter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Asia-Pacific</a:t>
            </a:r>
            <a:r>
              <a:rPr lang="hu-HU" sz="600" i="1" dirty="0">
                <a:effectLst/>
                <a:latin typeface="Calibri" panose="020F0502020204030204" pitchFamily="34" charset="0"/>
                <a:ea typeface="Aptos" panose="020B0004020202020204" pitchFamily="34" charset="0"/>
                <a:cs typeface="Arial" panose="020B0604020202020204" pitchFamily="34" charset="0"/>
              </a:rPr>
              <a:t> Journal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42</a:t>
            </a:r>
            <a:r>
              <a:rPr lang="hu-HU" sz="600" dirty="0">
                <a:effectLst/>
                <a:latin typeface="Calibri" panose="020F0502020204030204" pitchFamily="34" charset="0"/>
                <a:ea typeface="Aptos" panose="020B0004020202020204" pitchFamily="34" charset="0"/>
                <a:cs typeface="Arial" panose="020B0604020202020204" pitchFamily="34" charset="0"/>
              </a:rPr>
              <a:t>(3), 261–274. https://doi.org/10.1080/1359866X.2014.896870</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Liao</a:t>
            </a:r>
            <a:r>
              <a:rPr lang="hu-HU" sz="600" dirty="0">
                <a:effectLst/>
                <a:latin typeface="Calibri" panose="020F0502020204030204" pitchFamily="34" charset="0"/>
                <a:ea typeface="Aptos" panose="020B0004020202020204" pitchFamily="34" charset="0"/>
                <a:cs typeface="Arial" panose="020B0604020202020204" pitchFamily="34" charset="0"/>
              </a:rPr>
              <a:t>, W., Li, X., Dong, Q. &amp; </a:t>
            </a:r>
            <a:r>
              <a:rPr lang="hu-HU" sz="600" dirty="0" err="1">
                <a:effectLst/>
                <a:latin typeface="Calibri" panose="020F0502020204030204" pitchFamily="34" charset="0"/>
                <a:ea typeface="Aptos" panose="020B0004020202020204" pitchFamily="34" charset="0"/>
                <a:cs typeface="Arial" panose="020B0604020202020204" pitchFamily="34" charset="0"/>
              </a:rPr>
              <a:t>Wang</a:t>
            </a:r>
            <a:r>
              <a:rPr lang="hu-HU" sz="600" dirty="0">
                <a:effectLst/>
                <a:latin typeface="Calibri" panose="020F0502020204030204" pitchFamily="34" charset="0"/>
                <a:ea typeface="Aptos" panose="020B0004020202020204" pitchFamily="34" charset="0"/>
                <a:cs typeface="Arial" panose="020B0604020202020204" pitchFamily="34" charset="0"/>
              </a:rPr>
              <a:t>, Z. (2023). Non-</a:t>
            </a:r>
            <a:r>
              <a:rPr lang="hu-HU" sz="600" dirty="0" err="1">
                <a:effectLst/>
                <a:latin typeface="Calibri" panose="020F0502020204030204" pitchFamily="34" charset="0"/>
                <a:ea typeface="Aptos" panose="020B0004020202020204" pitchFamily="34" charset="0"/>
                <a:cs typeface="Arial" panose="020B0604020202020204" pitchFamily="34" charset="0"/>
              </a:rPr>
              <a:t>university</a:t>
            </a:r>
            <a:r>
              <a:rPr lang="hu-HU" sz="600" dirty="0">
                <a:effectLst/>
                <a:latin typeface="Calibri" panose="020F0502020204030204" pitchFamily="34" charset="0"/>
                <a:ea typeface="Aptos" panose="020B0004020202020204" pitchFamily="34" charset="0"/>
                <a:cs typeface="Arial" panose="020B0604020202020204" pitchFamily="34" charset="0"/>
              </a:rPr>
              <a:t>-</a:t>
            </a:r>
            <a:r>
              <a:rPr lang="hu-HU" sz="600" dirty="0" err="1">
                <a:effectLst/>
                <a:latin typeface="Calibri" panose="020F0502020204030204" pitchFamily="34" charset="0"/>
                <a:ea typeface="Aptos" panose="020B0004020202020204" pitchFamily="34" charset="0"/>
                <a:cs typeface="Arial" panose="020B0604020202020204" pitchFamily="34" charset="0"/>
              </a:rPr>
              <a:t>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learning</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systematic</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review</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136.</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Elsevier</a:t>
            </a:r>
            <a:r>
              <a:rPr lang="hu-HU" sz="600" dirty="0">
                <a:effectLst/>
                <a:latin typeface="Calibri" panose="020F0502020204030204" pitchFamily="34" charset="0"/>
                <a:ea typeface="Aptos" panose="020B0004020202020204" pitchFamily="34" charset="0"/>
                <a:cs typeface="Arial" panose="020B0604020202020204" pitchFamily="34" charset="0"/>
              </a:rPr>
              <a:t> BV.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3"/>
              </a:rPr>
              <a:t>https://doi.org/10.1016/j.tate.2023.104374 </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Ligorio</a:t>
            </a:r>
            <a:r>
              <a:rPr lang="hu-HU" sz="600" dirty="0">
                <a:effectLst/>
                <a:latin typeface="Calibri" panose="020F0502020204030204" pitchFamily="34" charset="0"/>
                <a:ea typeface="Aptos" panose="020B0004020202020204" pitchFamily="34" charset="0"/>
                <a:cs typeface="Arial" panose="020B0604020202020204" pitchFamily="34" charset="0"/>
              </a:rPr>
              <a:t>, M. B. (2010). </a:t>
            </a:r>
            <a:r>
              <a:rPr lang="hu-HU" sz="600" dirty="0" err="1">
                <a:effectLst/>
                <a:latin typeface="Calibri" panose="020F0502020204030204" pitchFamily="34" charset="0"/>
                <a:ea typeface="Aptos" panose="020B0004020202020204" pitchFamily="34" charset="0"/>
                <a:cs typeface="Arial" panose="020B0604020202020204" pitchFamily="34" charset="0"/>
              </a:rPr>
              <a:t>Dialogical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Relationship</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between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Learning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Culture</a:t>
            </a:r>
            <a:r>
              <a:rPr lang="hu-HU" sz="600" i="1" dirty="0">
                <a:effectLst/>
                <a:latin typeface="Calibri" panose="020F0502020204030204" pitchFamily="34" charset="0"/>
                <a:ea typeface="Aptos" panose="020B0004020202020204" pitchFamily="34" charset="0"/>
                <a:cs typeface="Arial" panose="020B0604020202020204" pitchFamily="34" charset="0"/>
              </a:rPr>
              <a:t> &amp; </a:t>
            </a:r>
            <a:r>
              <a:rPr lang="hu-HU" sz="600" i="1" dirty="0" err="1">
                <a:effectLst/>
                <a:latin typeface="Calibri" panose="020F0502020204030204" pitchFamily="34" charset="0"/>
                <a:ea typeface="Aptos" panose="020B0004020202020204" pitchFamily="34" charset="0"/>
                <a:cs typeface="Arial" panose="020B0604020202020204" pitchFamily="34" charset="0"/>
              </a:rPr>
              <a:t>Psychology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16</a:t>
            </a:r>
            <a:r>
              <a:rPr lang="hu-HU" sz="600" dirty="0">
                <a:effectLst/>
                <a:latin typeface="Calibri" panose="020F0502020204030204" pitchFamily="34" charset="0"/>
                <a:ea typeface="Aptos" panose="020B0004020202020204" pitchFamily="34" charset="0"/>
                <a:cs typeface="Arial" panose="020B0604020202020204" pitchFamily="34" charset="0"/>
              </a:rPr>
              <a:t>(1), 93–107.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4"/>
              </a:rPr>
              <a:t>https://doi.org/10.1177/1354067X09353206</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Livingston</a:t>
            </a:r>
            <a:r>
              <a:rPr lang="hu-HU" sz="600" dirty="0">
                <a:effectLst/>
                <a:latin typeface="Calibri" panose="020F0502020204030204" pitchFamily="34" charset="0"/>
                <a:ea typeface="Aptos" panose="020B0004020202020204" pitchFamily="34" charset="0"/>
                <a:cs typeface="Arial" panose="020B0604020202020204" pitchFamily="34" charset="0"/>
              </a:rPr>
              <a:t>, K. (2014).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Hidden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European Journal of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49</a:t>
            </a:r>
            <a:r>
              <a:rPr lang="hu-HU" sz="600" dirty="0">
                <a:effectLst/>
                <a:latin typeface="Calibri" panose="020F0502020204030204" pitchFamily="34" charset="0"/>
                <a:ea typeface="Aptos" panose="020B0004020202020204" pitchFamily="34" charset="0"/>
                <a:cs typeface="Arial" panose="020B0604020202020204" pitchFamily="34" charset="0"/>
              </a:rPr>
              <a:t>(2), 218–232.</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Lunenberg</a:t>
            </a:r>
            <a:r>
              <a:rPr lang="hu-HU" sz="600" dirty="0">
                <a:effectLst/>
                <a:latin typeface="Calibri" panose="020F0502020204030204" pitchFamily="34" charset="0"/>
                <a:ea typeface="Aptos" panose="020B0004020202020204" pitchFamily="34" charset="0"/>
                <a:cs typeface="Arial" panose="020B0604020202020204" pitchFamily="34" charset="0"/>
              </a:rPr>
              <a:t>, M., </a:t>
            </a:r>
            <a:r>
              <a:rPr lang="hu-HU" sz="600" dirty="0" err="1">
                <a:effectLst/>
                <a:latin typeface="Calibri" panose="020F0502020204030204" pitchFamily="34" charset="0"/>
                <a:ea typeface="Aptos" panose="020B0004020202020204" pitchFamily="34" charset="0"/>
                <a:cs typeface="Arial" panose="020B0604020202020204" pitchFamily="34" charset="0"/>
              </a:rPr>
              <a:t>Dengerink</a:t>
            </a:r>
            <a:r>
              <a:rPr lang="hu-HU" sz="600" dirty="0">
                <a:effectLst/>
                <a:latin typeface="Calibri" panose="020F0502020204030204" pitchFamily="34" charset="0"/>
                <a:ea typeface="Aptos" panose="020B0004020202020204" pitchFamily="34" charset="0"/>
                <a:cs typeface="Arial" panose="020B0604020202020204" pitchFamily="34" charset="0"/>
              </a:rPr>
              <a:t>, J. &amp; </a:t>
            </a:r>
            <a:r>
              <a:rPr lang="hu-HU" sz="600" dirty="0" err="1">
                <a:effectLst/>
                <a:latin typeface="Calibri" panose="020F0502020204030204" pitchFamily="34" charset="0"/>
                <a:ea typeface="Aptos" panose="020B0004020202020204" pitchFamily="34" charset="0"/>
                <a:cs typeface="Arial" panose="020B0604020202020204" pitchFamily="34" charset="0"/>
              </a:rPr>
              <a:t>Korthagen</a:t>
            </a:r>
            <a:r>
              <a:rPr lang="hu-HU" sz="600" dirty="0">
                <a:effectLst/>
                <a:latin typeface="Calibri" panose="020F0502020204030204" pitchFamily="34" charset="0"/>
                <a:ea typeface="Aptos" panose="020B0004020202020204" pitchFamily="34" charset="0"/>
                <a:cs typeface="Arial" panose="020B0604020202020204" pitchFamily="34" charset="0"/>
              </a:rPr>
              <a:t>, F. (2014). </a:t>
            </a:r>
            <a:r>
              <a:rPr lang="hu-HU" sz="600" i="1" dirty="0">
                <a:effectLst/>
                <a:latin typeface="Calibri" panose="020F0502020204030204" pitchFamily="34" charset="0"/>
                <a:ea typeface="Aptos" panose="020B0004020202020204" pitchFamily="34" charset="0"/>
                <a:cs typeface="Arial" panose="020B0604020202020204" pitchFamily="34" charset="0"/>
              </a:rPr>
              <a:t>The Professional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Educator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Roles</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Behaviour</a:t>
            </a:r>
            <a:r>
              <a:rPr lang="hu-HU" sz="600" i="1" dirty="0">
                <a:effectLst/>
                <a:latin typeface="Calibri" panose="020F0502020204030204" pitchFamily="34" charset="0"/>
                <a:ea typeface="Aptos" panose="020B0004020202020204" pitchFamily="34" charset="0"/>
                <a:cs typeface="Arial" panose="020B0604020202020204" pitchFamily="34" charset="0"/>
              </a:rPr>
              <a:t>, and Professional </a:t>
            </a:r>
            <a:r>
              <a:rPr lang="hu-HU" sz="600" i="1"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i="1" dirty="0">
                <a:effectLst/>
                <a:latin typeface="Calibri" panose="020F0502020204030204" pitchFamily="34" charset="0"/>
                <a:ea typeface="Aptos" panose="020B0004020202020204" pitchFamily="34" charset="0"/>
                <a:cs typeface="Arial" panose="020B0604020202020204" pitchFamily="34" charset="0"/>
              </a:rPr>
              <a:t>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Sense</a:t>
            </a:r>
            <a:r>
              <a:rPr lang="hu-HU" sz="600" dirty="0">
                <a:effectLst/>
                <a:latin typeface="Calibri" panose="020F0502020204030204" pitchFamily="34" charset="0"/>
                <a:ea typeface="Aptos" panose="020B0004020202020204" pitchFamily="34" charset="0"/>
                <a:cs typeface="Arial" panose="020B0604020202020204" pitchFamily="34" charset="0"/>
              </a:rPr>
              <a:t> Publishers.</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Marangio</a:t>
            </a:r>
            <a:r>
              <a:rPr lang="hu-HU" sz="600" dirty="0">
                <a:effectLst/>
                <a:latin typeface="Calibri" panose="020F0502020204030204" pitchFamily="34" charset="0"/>
                <a:ea typeface="Aptos" panose="020B0004020202020204" pitchFamily="34" charset="0"/>
                <a:cs typeface="Arial" panose="020B0604020202020204" pitchFamily="34" charset="0"/>
              </a:rPr>
              <a:t>, K., Cooper, R., &amp; Berry, A. (2019). Science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views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on</a:t>
            </a:r>
            <a:r>
              <a:rPr lang="hu-HU" sz="600" dirty="0">
                <a:effectLst/>
                <a:latin typeface="Calibri" panose="020F0502020204030204" pitchFamily="34" charset="0"/>
                <a:ea typeface="Aptos" panose="020B0004020202020204" pitchFamily="34" charset="0"/>
                <a:cs typeface="Arial" panose="020B0604020202020204" pitchFamily="34" charset="0"/>
              </a:rPr>
              <a:t> co-</a:t>
            </a:r>
            <a:r>
              <a:rPr lang="hu-HU" sz="600" dirty="0" err="1">
                <a:effectLst/>
                <a:latin typeface="Calibri" panose="020F0502020204030204" pitchFamily="34" charset="0"/>
                <a:ea typeface="Aptos" panose="020B0004020202020204" pitchFamily="34" charset="0"/>
                <a:cs typeface="Arial" panose="020B0604020202020204" pitchFamily="34" charset="0"/>
              </a:rPr>
              <a:t>teaching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with</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science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preservice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Paper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presented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biannual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conference</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European Science Education Research </a:t>
            </a:r>
            <a:r>
              <a:rPr lang="hu-HU" sz="600" dirty="0" err="1">
                <a:effectLst/>
                <a:latin typeface="Calibri" panose="020F0502020204030204" pitchFamily="34" charset="0"/>
                <a:ea typeface="Aptos" panose="020B0004020202020204" pitchFamily="34" charset="0"/>
                <a:cs typeface="Arial" panose="020B0604020202020204" pitchFamily="34" charset="0"/>
              </a:rPr>
              <a:t>Association</a:t>
            </a:r>
            <a:r>
              <a:rPr lang="hu-HU" sz="600" dirty="0">
                <a:effectLst/>
                <a:latin typeface="Calibri" panose="020F0502020204030204" pitchFamily="34" charset="0"/>
                <a:ea typeface="Aptos" panose="020B0004020202020204" pitchFamily="34" charset="0"/>
                <a:cs typeface="Arial" panose="020B0604020202020204" pitchFamily="34" charset="0"/>
              </a:rPr>
              <a:t>, Bologna, </a:t>
            </a:r>
            <a:r>
              <a:rPr lang="hu-HU" sz="600" dirty="0" err="1">
                <a:effectLst/>
                <a:latin typeface="Calibri" panose="020F0502020204030204" pitchFamily="34" charset="0"/>
                <a:ea typeface="Aptos" panose="020B0004020202020204" pitchFamily="34" charset="0"/>
                <a:cs typeface="Arial" panose="020B0604020202020204" pitchFamily="34" charset="0"/>
              </a:rPr>
              <a:t>Italy</a:t>
            </a:r>
            <a:r>
              <a:rPr lang="hu-HU" sz="600" dirty="0">
                <a:effectLst/>
                <a:latin typeface="Calibri" panose="020F0502020204030204" pitchFamily="34" charset="0"/>
                <a:ea typeface="Aptos" panose="020B0004020202020204" pitchFamily="34" charset="0"/>
                <a:cs typeface="Arial" panose="020B0604020202020204" pitchFamily="34" charset="0"/>
              </a:rPr>
              <a:t>, 26–30 August, 2019.</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Mayer, D., Mitchell, J., </a:t>
            </a:r>
            <a:r>
              <a:rPr lang="hu-HU" sz="600" dirty="0" err="1">
                <a:effectLst/>
                <a:latin typeface="Calibri" panose="020F0502020204030204" pitchFamily="34" charset="0"/>
                <a:ea typeface="Aptos" panose="020B0004020202020204" pitchFamily="34" charset="0"/>
                <a:cs typeface="Arial" panose="020B0604020202020204" pitchFamily="34" charset="0"/>
              </a:rPr>
              <a:t>Santoro</a:t>
            </a:r>
            <a:r>
              <a:rPr lang="hu-HU" sz="600" dirty="0">
                <a:effectLst/>
                <a:latin typeface="Calibri" panose="020F0502020204030204" pitchFamily="34" charset="0"/>
                <a:ea typeface="Aptos" panose="020B0004020202020204" pitchFamily="34" charset="0"/>
                <a:cs typeface="Arial" panose="020B0604020202020204" pitchFamily="34" charset="0"/>
              </a:rPr>
              <a:t>, N. &amp; White, S. (2011).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accidental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careers</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academe</a:t>
            </a:r>
            <a:r>
              <a:rPr lang="hu-HU" sz="600" dirty="0">
                <a:effectLst/>
                <a:latin typeface="Calibri" panose="020F0502020204030204" pitchFamily="34" charset="0"/>
                <a:ea typeface="Aptos" panose="020B0004020202020204" pitchFamily="34" charset="0"/>
                <a:cs typeface="Arial" panose="020B0604020202020204" pitchFamily="34" charset="0"/>
              </a:rPr>
              <a:t>: An </a:t>
            </a:r>
            <a:r>
              <a:rPr lang="hu-HU" sz="600" dirty="0" err="1">
                <a:effectLst/>
                <a:latin typeface="Calibri" panose="020F0502020204030204" pitchFamily="34" charset="0"/>
                <a:ea typeface="Aptos" panose="020B0004020202020204" pitchFamily="34" charset="0"/>
                <a:cs typeface="Arial" panose="020B0604020202020204" pitchFamily="34" charset="0"/>
              </a:rPr>
              <a:t>Australian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perspective</a:t>
            </a:r>
            <a:r>
              <a:rPr lang="hu-HU" sz="600" i="1" dirty="0">
                <a:effectLst/>
                <a:latin typeface="Calibri" panose="020F0502020204030204" pitchFamily="34" charset="0"/>
                <a:ea typeface="Aptos" panose="020B0004020202020204" pitchFamily="34" charset="0"/>
                <a:cs typeface="Arial" panose="020B0604020202020204" pitchFamily="34" charset="0"/>
              </a:rPr>
              <a:t>. Journal of Education </a:t>
            </a:r>
            <a:r>
              <a:rPr lang="hu-HU" sz="600" i="1" dirty="0" err="1">
                <a:effectLst/>
                <a:latin typeface="Calibri" panose="020F0502020204030204" pitchFamily="34" charset="0"/>
                <a:ea typeface="Aptos" panose="020B0004020202020204" pitchFamily="34" charset="0"/>
                <a:cs typeface="Arial" panose="020B0604020202020204" pitchFamily="34" charset="0"/>
              </a:rPr>
              <a:t>for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37</a:t>
            </a:r>
            <a:r>
              <a:rPr lang="hu-HU" sz="600" dirty="0">
                <a:effectLst/>
                <a:latin typeface="Calibri" panose="020F0502020204030204" pitchFamily="34" charset="0"/>
                <a:ea typeface="Aptos" panose="020B0004020202020204" pitchFamily="34" charset="0"/>
                <a:cs typeface="Arial" panose="020B0604020202020204" pitchFamily="34" charset="0"/>
              </a:rPr>
              <a:t>(3), 247–260.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5"/>
              </a:rPr>
              <a:t>https://doi.org/10.1080/02607476.2011.588011</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Muray</a:t>
            </a:r>
            <a:r>
              <a:rPr lang="hu-HU" sz="600" dirty="0">
                <a:effectLst/>
                <a:latin typeface="Calibri" panose="020F0502020204030204" pitchFamily="34" charset="0"/>
                <a:ea typeface="Aptos" panose="020B0004020202020204" pitchFamily="34" charset="0"/>
                <a:cs typeface="Arial" panose="020B0604020202020204" pitchFamily="34" charset="0"/>
              </a:rPr>
              <a:t>, J., &amp; Male, T. (2005). </a:t>
            </a:r>
            <a:r>
              <a:rPr lang="hu-HU" sz="600" dirty="0" err="1">
                <a:effectLst/>
                <a:latin typeface="Calibri" panose="020F0502020204030204" pitchFamily="34" charset="0"/>
                <a:ea typeface="Aptos" panose="020B0004020202020204" pitchFamily="34" charset="0"/>
                <a:cs typeface="Arial" panose="020B0604020202020204" pitchFamily="34" charset="0"/>
              </a:rPr>
              <a:t>Becoming</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evidence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from</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field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21</a:t>
            </a:r>
            <a:r>
              <a:rPr lang="hu-HU" sz="600" dirty="0">
                <a:effectLst/>
                <a:latin typeface="Calibri" panose="020F0502020204030204" pitchFamily="34" charset="0"/>
                <a:ea typeface="Aptos" panose="020B0004020202020204" pitchFamily="34" charset="0"/>
                <a:cs typeface="Arial" panose="020B0604020202020204" pitchFamily="34" charset="0"/>
              </a:rPr>
              <a:t>(2), 125–142.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6" tooltip="Persistent link using digital object identifier"/>
              </a:rPr>
              <a:t>https://doi.org/10.1016/j.tate.2004.12.006</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Murray, J., </a:t>
            </a:r>
            <a:r>
              <a:rPr lang="hu-HU" sz="600" dirty="0" err="1">
                <a:effectLst/>
                <a:latin typeface="Calibri" panose="020F0502020204030204" pitchFamily="34" charset="0"/>
                <a:ea typeface="Aptos" panose="020B0004020202020204" pitchFamily="34" charset="0"/>
                <a:cs typeface="Arial" panose="020B0604020202020204" pitchFamily="34" charset="0"/>
              </a:rPr>
              <a:t>Czerniawski</a:t>
            </a:r>
            <a:r>
              <a:rPr lang="hu-HU" sz="600" dirty="0">
                <a:effectLst/>
                <a:latin typeface="Calibri" panose="020F0502020204030204" pitchFamily="34" charset="0"/>
                <a:ea typeface="Aptos" panose="020B0004020202020204" pitchFamily="34" charset="0"/>
                <a:cs typeface="Arial" panose="020B0604020202020204" pitchFamily="34" charset="0"/>
              </a:rPr>
              <a:t>, G. &amp; </a:t>
            </a:r>
            <a:r>
              <a:rPr lang="hu-HU" sz="600" dirty="0" err="1">
                <a:effectLst/>
                <a:latin typeface="Calibri" panose="020F0502020204030204" pitchFamily="34" charset="0"/>
                <a:ea typeface="Aptos" panose="020B0004020202020204" pitchFamily="34" charset="0"/>
                <a:cs typeface="Arial" panose="020B0604020202020204" pitchFamily="34" charset="0"/>
              </a:rPr>
              <a:t>Barber</a:t>
            </a:r>
            <a:r>
              <a:rPr lang="hu-HU" sz="600" dirty="0">
                <a:effectLst/>
                <a:latin typeface="Calibri" panose="020F0502020204030204" pitchFamily="34" charset="0"/>
                <a:ea typeface="Aptos" panose="020B0004020202020204" pitchFamily="34" charset="0"/>
                <a:cs typeface="Arial" panose="020B0604020202020204" pitchFamily="34" charset="0"/>
              </a:rPr>
              <a:t>, P. (2011).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identities</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work</a:t>
            </a:r>
            <a:r>
              <a:rPr lang="hu-HU" sz="600" dirty="0">
                <a:effectLst/>
                <a:latin typeface="Calibri" panose="020F0502020204030204" pitchFamily="34" charset="0"/>
                <a:ea typeface="Aptos" panose="020B0004020202020204" pitchFamily="34" charset="0"/>
                <a:cs typeface="Arial" panose="020B0604020202020204" pitchFamily="34" charset="0"/>
              </a:rPr>
              <a:t> in England </a:t>
            </a:r>
            <a:r>
              <a:rPr lang="hu-HU" sz="600" dirty="0" err="1">
                <a:effectLst/>
                <a:latin typeface="Calibri" panose="020F0502020204030204" pitchFamily="34" charset="0"/>
                <a:ea typeface="Aptos" panose="020B0004020202020204" pitchFamily="34" charset="0"/>
                <a:cs typeface="Arial" panose="020B0604020202020204" pitchFamily="34" charset="0"/>
              </a:rPr>
              <a:t>at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beginning</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second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decade</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twenty-first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century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Journal of Education </a:t>
            </a:r>
            <a:r>
              <a:rPr lang="hu-HU" sz="600" i="1" dirty="0" err="1">
                <a:effectLst/>
                <a:latin typeface="Calibri" panose="020F0502020204030204" pitchFamily="34" charset="0"/>
                <a:ea typeface="Aptos" panose="020B0004020202020204" pitchFamily="34" charset="0"/>
                <a:cs typeface="Arial" panose="020B0604020202020204" pitchFamily="34" charset="0"/>
              </a:rPr>
              <a:t>for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37</a:t>
            </a:r>
            <a:r>
              <a:rPr lang="hu-HU" sz="600" dirty="0">
                <a:effectLst/>
                <a:latin typeface="Calibri" panose="020F0502020204030204" pitchFamily="34" charset="0"/>
                <a:ea typeface="Aptos" panose="020B0004020202020204" pitchFamily="34" charset="0"/>
                <a:cs typeface="Arial" panose="020B0604020202020204" pitchFamily="34" charset="0"/>
              </a:rPr>
              <a:t>(3), 261–277.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7"/>
              </a:rPr>
              <a:t>https://doi.org/10.1080/02607476.2011.588014</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Murray, J., </a:t>
            </a:r>
            <a:r>
              <a:rPr lang="hu-HU" sz="600" dirty="0" err="1">
                <a:effectLst/>
                <a:latin typeface="Calibri" panose="020F0502020204030204" pitchFamily="34" charset="0"/>
                <a:ea typeface="Aptos" panose="020B0004020202020204" pitchFamily="34" charset="0"/>
                <a:cs typeface="Arial" panose="020B0604020202020204" pitchFamily="34" charset="0"/>
              </a:rPr>
              <a:t>Kidd</a:t>
            </a:r>
            <a:r>
              <a:rPr lang="hu-HU" sz="600" dirty="0">
                <a:effectLst/>
                <a:latin typeface="Calibri" panose="020F0502020204030204" pitchFamily="34" charset="0"/>
                <a:ea typeface="Aptos" panose="020B0004020202020204" pitchFamily="34" charset="0"/>
                <a:cs typeface="Arial" panose="020B0604020202020204" pitchFamily="34" charset="0"/>
              </a:rPr>
              <a:t>, W., </a:t>
            </a:r>
            <a:r>
              <a:rPr lang="hu-HU" sz="600" dirty="0" err="1">
                <a:effectLst/>
                <a:latin typeface="Calibri" panose="020F0502020204030204" pitchFamily="34" charset="0"/>
                <a:ea typeface="Aptos" panose="020B0004020202020204" pitchFamily="34" charset="0"/>
                <a:cs typeface="Arial" panose="020B0604020202020204" pitchFamily="34" charset="0"/>
              </a:rPr>
              <a:t>McMahon</a:t>
            </a:r>
            <a:r>
              <a:rPr lang="hu-HU" sz="600" dirty="0">
                <a:effectLst/>
                <a:latin typeface="Calibri" panose="020F0502020204030204" pitchFamily="34" charset="0"/>
                <a:ea typeface="Aptos" panose="020B0004020202020204" pitchFamily="34" charset="0"/>
                <a:cs typeface="Arial" panose="020B0604020202020204" pitchFamily="34" charset="0"/>
              </a:rPr>
              <a:t>, A. &amp; </a:t>
            </a:r>
            <a:r>
              <a:rPr lang="hu-HU" sz="600" dirty="0" err="1">
                <a:effectLst/>
                <a:latin typeface="Calibri" panose="020F0502020204030204" pitchFamily="34" charset="0"/>
                <a:ea typeface="Aptos" panose="020B0004020202020204" pitchFamily="34" charset="0"/>
                <a:cs typeface="Arial" panose="020B0604020202020204" pitchFamily="34" charset="0"/>
              </a:rPr>
              <a:t>Viswarajan</a:t>
            </a:r>
            <a:r>
              <a:rPr lang="hu-HU" sz="600" dirty="0">
                <a:effectLst/>
                <a:latin typeface="Calibri" panose="020F0502020204030204" pitchFamily="34" charset="0"/>
                <a:ea typeface="Aptos" panose="020B0004020202020204" pitchFamily="34" charset="0"/>
                <a:cs typeface="Arial" panose="020B0604020202020204" pitchFamily="34" charset="0"/>
              </a:rPr>
              <a:t>, S. (2020).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expansive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learning</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workplace</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beyond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Frontiers</a:t>
            </a:r>
            <a:r>
              <a:rPr lang="hu-HU" sz="600" i="1" dirty="0">
                <a:effectLst/>
                <a:latin typeface="Calibri" panose="020F0502020204030204" pitchFamily="34" charset="0"/>
                <a:ea typeface="Aptos" panose="020B0004020202020204" pitchFamily="34" charset="0"/>
                <a:cs typeface="Arial" panose="020B0604020202020204" pitchFamily="34" charset="0"/>
              </a:rPr>
              <a:t> in Education, 5</a:t>
            </a:r>
            <a:r>
              <a:rPr lang="hu-HU" sz="600" dirty="0">
                <a:effectLst/>
                <a:latin typeface="Calibri" panose="020F0502020204030204" pitchFamily="34" charset="0"/>
                <a:ea typeface="Aptos" panose="020B0004020202020204" pitchFamily="34" charset="0"/>
                <a:cs typeface="Arial" panose="020B0604020202020204" pitchFamily="34" charset="0"/>
              </a:rPr>
              <a:t>(84). </a:t>
            </a:r>
            <a:r>
              <a:rPr lang="hu-HU" sz="600" u="sng" dirty="0">
                <a:effectLst/>
                <a:latin typeface="Calibri" panose="020F0502020204030204" pitchFamily="34" charset="0"/>
                <a:ea typeface="Aptos" panose="020B0004020202020204" pitchFamily="34" charset="0"/>
                <a:cs typeface="Arial" panose="020B0604020202020204" pitchFamily="34" charset="0"/>
              </a:rPr>
              <a:t>https://doi.org/</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8"/>
              </a:rPr>
              <a:t>10.3389/feduc.2020.00084</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Olsen</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B. &amp;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Buchanan</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R. (2017).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Everyone</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Wants</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You</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to</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Do</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Everything</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Investigating</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the</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Professional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Identity</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Development</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of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Teacher</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Educators</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i="1"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Teacher</a:t>
            </a:r>
            <a:r>
              <a:rPr lang="hu-HU" sz="600" i="1"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Education </a:t>
            </a:r>
            <a:r>
              <a:rPr lang="hu-HU" sz="600" i="1" spc="-25"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Quarterly</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i="1"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44</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(1), 9</a:t>
            </a:r>
            <a:r>
              <a:rPr lang="hu-HU" sz="600" dirty="0">
                <a:effectLst/>
                <a:latin typeface="Calibri" panose="020F0502020204030204" pitchFamily="34" charset="0"/>
                <a:ea typeface="Aptos" panose="020B0004020202020204" pitchFamily="34" charset="0"/>
                <a:cs typeface="Arial" panose="020B0604020202020204" pitchFamily="34" charset="0"/>
              </a:rPr>
              <a:t>–</a:t>
            </a:r>
            <a:r>
              <a:rPr lang="hu-HU" sz="600" spc="-25" dirty="0">
                <a:solidFill>
                  <a:srgbClr val="000000"/>
                </a:solidFill>
                <a:effectLst/>
                <a:latin typeface="Calibri" panose="020F0502020204030204" pitchFamily="34" charset="0"/>
                <a:ea typeface="Aptos" panose="020B0004020202020204" pitchFamily="34" charset="0"/>
                <a:cs typeface="Arial" panose="020B0604020202020204" pitchFamily="34" charset="0"/>
              </a:rPr>
              <a:t>34.</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Pereira</a:t>
            </a:r>
            <a:r>
              <a:rPr lang="hu-HU" sz="600" dirty="0">
                <a:effectLst/>
                <a:latin typeface="Calibri" panose="020F0502020204030204" pitchFamily="34" charset="0"/>
                <a:ea typeface="Aptos" panose="020B0004020202020204" pitchFamily="34" charset="0"/>
                <a:cs typeface="Arial" panose="020B0604020202020204" pitchFamily="34" charset="0"/>
              </a:rPr>
              <a:t>, F., </a:t>
            </a:r>
            <a:r>
              <a:rPr lang="hu-HU" sz="600" dirty="0" err="1">
                <a:effectLst/>
                <a:latin typeface="Calibri" panose="020F0502020204030204" pitchFamily="34" charset="0"/>
                <a:ea typeface="Aptos" panose="020B0004020202020204" pitchFamily="34" charset="0"/>
                <a:cs typeface="Arial" panose="020B0604020202020204" pitchFamily="34" charset="0"/>
              </a:rPr>
              <a:t>Lopes</a:t>
            </a:r>
            <a:r>
              <a:rPr lang="hu-HU" sz="600" dirty="0">
                <a:effectLst/>
                <a:latin typeface="Calibri" panose="020F0502020204030204" pitchFamily="34" charset="0"/>
                <a:ea typeface="Aptos" panose="020B0004020202020204" pitchFamily="34" charset="0"/>
                <a:cs typeface="Arial" panose="020B0604020202020204" pitchFamily="34" charset="0"/>
              </a:rPr>
              <a:t>, A. &amp; Marta, M. (2015). </a:t>
            </a:r>
            <a:r>
              <a:rPr lang="hu-HU" sz="600" dirty="0" err="1">
                <a:effectLst/>
                <a:latin typeface="Calibri" panose="020F0502020204030204" pitchFamily="34" charset="0"/>
                <a:ea typeface="Aptos" panose="020B0004020202020204" pitchFamily="34" charset="0"/>
                <a:cs typeface="Arial" panose="020B0604020202020204" pitchFamily="34" charset="0"/>
              </a:rPr>
              <a:t>Being</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identities</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conceptions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Educational</a:t>
            </a:r>
            <a:r>
              <a:rPr lang="hu-HU" sz="600" i="1" dirty="0">
                <a:effectLst/>
                <a:latin typeface="Calibri" panose="020F0502020204030204" pitchFamily="34" charset="0"/>
                <a:ea typeface="Aptos" panose="020B0004020202020204" pitchFamily="34" charset="0"/>
                <a:cs typeface="Arial" panose="020B0604020202020204" pitchFamily="34" charset="0"/>
              </a:rPr>
              <a:t> Research</a:t>
            </a:r>
            <a:r>
              <a:rPr lang="hu-HU" sz="600" dirty="0">
                <a:effectLst/>
                <a:latin typeface="Calibri" panose="020F0502020204030204" pitchFamily="34" charset="0"/>
                <a:ea typeface="Aptos" panose="020B0004020202020204" pitchFamily="34" charset="0"/>
                <a:cs typeface="Arial" panose="020B0604020202020204" pitchFamily="34" charset="0"/>
              </a:rPr>
              <a:t>, 57(4), 451–469.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9"/>
              </a:rPr>
              <a:t>https://doi.org/10.1080/00131881.2015.1078142</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Richter, E., Brunner, M. &amp; Richter, D. (2021).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task</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perception</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its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relationship</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to</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teaching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practice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Teaching</a:t>
            </a:r>
            <a:r>
              <a:rPr lang="hu-HU" sz="600" i="1" dirty="0">
                <a:solidFill>
                  <a:srgbClr val="000000"/>
                </a:solidFill>
                <a:effectLst/>
                <a:latin typeface="Calibri" panose="020F0502020204030204" pitchFamily="34" charset="0"/>
                <a:ea typeface="Aptos" panose="020B0004020202020204" pitchFamily="34" charset="0"/>
                <a:cs typeface="Arial" panose="020B0604020202020204" pitchFamily="34" charset="0"/>
              </a:rPr>
              <a:t> and </a:t>
            </a:r>
            <a:r>
              <a:rPr lang="hu-HU" sz="600" i="1"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Teacher</a:t>
            </a:r>
            <a:r>
              <a:rPr lang="hu-HU" sz="600" i="1" dirty="0">
                <a:solidFill>
                  <a:srgbClr val="000000"/>
                </a:solidFill>
                <a:effectLst/>
                <a:latin typeface="Calibri" panose="020F0502020204030204" pitchFamily="34" charset="0"/>
                <a:ea typeface="Aptos" panose="020B0004020202020204" pitchFamily="34" charset="0"/>
                <a:cs typeface="Arial" panose="020B0604020202020204" pitchFamily="34" charset="0"/>
              </a:rPr>
              <a:t> Education, 101</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0"/>
              </a:rPr>
              <a:t>https://doi.org/10.1016/j.tate.2021.103303</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Rushton</a:t>
            </a:r>
            <a:r>
              <a:rPr lang="hu-HU" sz="600" dirty="0">
                <a:effectLst/>
                <a:latin typeface="Calibri" panose="020F0502020204030204" pitchFamily="34" charset="0"/>
                <a:ea typeface="Aptos" panose="020B0004020202020204" pitchFamily="34" charset="0"/>
                <a:cs typeface="Arial" panose="020B0604020202020204" pitchFamily="34" charset="0"/>
              </a:rPr>
              <a:t>, E. A. C., </a:t>
            </a:r>
            <a:r>
              <a:rPr lang="hu-HU" sz="600" dirty="0" err="1">
                <a:effectLst/>
                <a:latin typeface="Calibri" panose="020F0502020204030204" pitchFamily="34" charset="0"/>
                <a:ea typeface="Aptos" panose="020B0004020202020204" pitchFamily="34" charset="0"/>
                <a:cs typeface="Arial" panose="020B0604020202020204" pitchFamily="34" charset="0"/>
              </a:rPr>
              <a:t>Rawlings</a:t>
            </a:r>
            <a:r>
              <a:rPr lang="hu-HU" sz="600" dirty="0">
                <a:effectLst/>
                <a:latin typeface="Calibri" panose="020F0502020204030204" pitchFamily="34" charset="0"/>
                <a:ea typeface="Aptos" panose="020B0004020202020204" pitchFamily="34" charset="0"/>
                <a:cs typeface="Arial" panose="020B0604020202020204" pitchFamily="34" charset="0"/>
              </a:rPr>
              <a:t> Smith, E., </a:t>
            </a:r>
            <a:r>
              <a:rPr lang="hu-HU" sz="600" dirty="0" err="1">
                <a:effectLst/>
                <a:latin typeface="Calibri" panose="020F0502020204030204" pitchFamily="34" charset="0"/>
                <a:ea typeface="Aptos" panose="020B0004020202020204" pitchFamily="34" charset="0"/>
                <a:cs typeface="Arial" panose="020B0604020202020204" pitchFamily="34" charset="0"/>
              </a:rPr>
              <a:t>Steadman</a:t>
            </a:r>
            <a:r>
              <a:rPr lang="hu-HU" sz="600" dirty="0">
                <a:effectLst/>
                <a:latin typeface="Calibri" panose="020F0502020204030204" pitchFamily="34" charset="0"/>
                <a:ea typeface="Aptos" panose="020B0004020202020204" pitchFamily="34" charset="0"/>
                <a:cs typeface="Arial" panose="020B0604020202020204" pitchFamily="34" charset="0"/>
              </a:rPr>
              <a:t>, S. &amp; </a:t>
            </a:r>
            <a:r>
              <a:rPr lang="hu-HU" sz="600" dirty="0" err="1">
                <a:effectLst/>
                <a:latin typeface="Calibri" panose="020F0502020204030204" pitchFamily="34" charset="0"/>
                <a:ea typeface="Aptos" panose="020B0004020202020204" pitchFamily="34" charset="0"/>
                <a:cs typeface="Arial" panose="020B0604020202020204" pitchFamily="34" charset="0"/>
              </a:rPr>
              <a:t>Towers</a:t>
            </a:r>
            <a:r>
              <a:rPr lang="hu-HU" sz="600" dirty="0">
                <a:effectLst/>
                <a:latin typeface="Calibri" panose="020F0502020204030204" pitchFamily="34" charset="0"/>
                <a:ea typeface="Aptos" panose="020B0004020202020204" pitchFamily="34" charset="0"/>
                <a:cs typeface="Arial" panose="020B0604020202020204" pitchFamily="34" charset="0"/>
              </a:rPr>
              <a:t>, E. (2023). </a:t>
            </a:r>
            <a:r>
              <a:rPr lang="hu-HU" sz="600" dirty="0" err="1">
                <a:effectLst/>
                <a:latin typeface="Calibri" panose="020F0502020204030204" pitchFamily="34" charset="0"/>
                <a:ea typeface="Aptos" panose="020B0004020202020204" pitchFamily="34" charset="0"/>
                <a:cs typeface="Arial" panose="020B0604020202020204" pitchFamily="34" charset="0"/>
              </a:rPr>
              <a:t>Understanding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lives</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systematic</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review</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literature</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Review</a:t>
            </a:r>
            <a:r>
              <a:rPr lang="hu-HU" sz="600" i="1" dirty="0">
                <a:effectLst/>
                <a:latin typeface="Calibri" panose="020F0502020204030204" pitchFamily="34" charset="0"/>
                <a:ea typeface="Aptos" panose="020B0004020202020204" pitchFamily="34" charset="0"/>
                <a:cs typeface="Arial" panose="020B0604020202020204" pitchFamily="34" charset="0"/>
              </a:rPr>
              <a:t> of Education, 11</a:t>
            </a:r>
            <a:r>
              <a:rPr lang="hu-HU" sz="600" dirty="0">
                <a:effectLst/>
                <a:latin typeface="Calibri" panose="020F0502020204030204" pitchFamily="34" charset="0"/>
                <a:ea typeface="Aptos" panose="020B0004020202020204" pitchFamily="34" charset="0"/>
                <a:cs typeface="Arial" panose="020B0604020202020204" pitchFamily="34" charset="0"/>
              </a:rPr>
              <a:t>(2).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1"/>
              </a:rPr>
              <a:t>https://doi.org/10.1002/rev3.3417</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Salo</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Uibu</a:t>
            </a:r>
            <a:r>
              <a:rPr lang="hu-HU" sz="600" dirty="0">
                <a:effectLst/>
                <a:latin typeface="Calibri" panose="020F0502020204030204" pitchFamily="34" charset="0"/>
                <a:ea typeface="Aptos" panose="020B0004020202020204" pitchFamily="34" charset="0"/>
                <a:cs typeface="Arial" panose="020B0604020202020204" pitchFamily="34" charset="0"/>
              </a:rPr>
              <a:t>, K., </a:t>
            </a:r>
            <a:r>
              <a:rPr lang="hu-HU" sz="600" dirty="0" err="1">
                <a:effectLst/>
                <a:latin typeface="Calibri" panose="020F0502020204030204" pitchFamily="34" charset="0"/>
                <a:ea typeface="Aptos" panose="020B0004020202020204" pitchFamily="34" charset="0"/>
                <a:cs typeface="Arial" panose="020B0604020202020204" pitchFamily="34" charset="0"/>
              </a:rPr>
              <a:t>Ugaste</a:t>
            </a:r>
            <a:r>
              <a:rPr lang="hu-HU" sz="600" dirty="0">
                <a:effectLst/>
                <a:latin typeface="Calibri" panose="020F0502020204030204" pitchFamily="34" charset="0"/>
                <a:ea typeface="Aptos" panose="020B0004020202020204" pitchFamily="34" charset="0"/>
                <a:cs typeface="Arial" panose="020B0604020202020204" pitchFamily="34" charset="0"/>
              </a:rPr>
              <a:t>, A. &amp; </a:t>
            </a:r>
            <a:r>
              <a:rPr lang="hu-HU" sz="600" dirty="0" err="1">
                <a:effectLst/>
                <a:latin typeface="Calibri" panose="020F0502020204030204" pitchFamily="34" charset="0"/>
                <a:ea typeface="Aptos" panose="020B0004020202020204" pitchFamily="34" charset="0"/>
                <a:cs typeface="Arial" panose="020B0604020202020204" pitchFamily="34" charset="0"/>
              </a:rPr>
              <a:t>Rasku-Puttonen</a:t>
            </a:r>
            <a:r>
              <a:rPr lang="hu-HU" sz="600" dirty="0">
                <a:effectLst/>
                <a:latin typeface="Calibri" panose="020F0502020204030204" pitchFamily="34" charset="0"/>
                <a:ea typeface="Aptos" panose="020B0004020202020204" pitchFamily="34" charset="0"/>
                <a:cs typeface="Arial" panose="020B0604020202020204" pitchFamily="34" charset="0"/>
              </a:rPr>
              <a:t>, H. (2019). The </a:t>
            </a:r>
            <a:r>
              <a:rPr lang="hu-HU" sz="600" dirty="0" err="1">
                <a:effectLst/>
                <a:latin typeface="Calibri" panose="020F0502020204030204" pitchFamily="34" charset="0"/>
                <a:ea typeface="Aptos" panose="020B0004020202020204" pitchFamily="34" charset="0"/>
                <a:cs typeface="Arial" panose="020B0604020202020204" pitchFamily="34" charset="0"/>
              </a:rPr>
              <a:t>challenge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establishing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teaching</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supervision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goals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i="1" dirty="0">
                <a:effectLst/>
                <a:latin typeface="Calibri" panose="020F0502020204030204" pitchFamily="34" charset="0"/>
                <a:ea typeface="Aptos" panose="020B0004020202020204" pitchFamily="34" charset="0"/>
                <a:cs typeface="Arial" panose="020B0604020202020204" pitchFamily="34" charset="0"/>
              </a:rPr>
              <a:t>, 23</a:t>
            </a:r>
            <a:r>
              <a:rPr lang="hu-HU" sz="600" dirty="0">
                <a:effectLst/>
                <a:latin typeface="Calibri" panose="020F0502020204030204" pitchFamily="34" charset="0"/>
                <a:ea typeface="Aptos" panose="020B0004020202020204" pitchFamily="34" charset="0"/>
                <a:cs typeface="Arial" panose="020B0604020202020204" pitchFamily="34" charset="0"/>
              </a:rPr>
              <a:t>(5), 609–626.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2"/>
              </a:rPr>
              <a:t>https://doi.org/10.1080/13664530.2019.1680426</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See</a:t>
            </a:r>
            <a:r>
              <a:rPr lang="hu-HU" sz="600" dirty="0">
                <a:effectLst/>
                <a:latin typeface="Calibri" panose="020F0502020204030204" pitchFamily="34" charset="0"/>
                <a:ea typeface="Aptos" panose="020B0004020202020204" pitchFamily="34" charset="0"/>
                <a:cs typeface="Arial" panose="020B0604020202020204" pitchFamily="34" charset="0"/>
              </a:rPr>
              <a:t>, B., </a:t>
            </a:r>
            <a:r>
              <a:rPr lang="hu-HU" sz="600" dirty="0" err="1">
                <a:effectLst/>
                <a:latin typeface="Calibri" panose="020F0502020204030204" pitchFamily="34" charset="0"/>
                <a:ea typeface="Aptos" panose="020B0004020202020204" pitchFamily="34" charset="0"/>
                <a:cs typeface="Arial" panose="020B0604020202020204" pitchFamily="34" charset="0"/>
              </a:rPr>
              <a:t>Gorard</a:t>
            </a:r>
            <a:r>
              <a:rPr lang="hu-HU" sz="600" dirty="0">
                <a:effectLst/>
                <a:latin typeface="Calibri" panose="020F0502020204030204" pitchFamily="34" charset="0"/>
                <a:ea typeface="Aptos" panose="020B0004020202020204" pitchFamily="34" charset="0"/>
                <a:cs typeface="Arial" panose="020B0604020202020204" pitchFamily="34" charset="0"/>
              </a:rPr>
              <a:t>, S., Morris, R. &amp; </a:t>
            </a:r>
            <a:r>
              <a:rPr lang="hu-HU" sz="600" dirty="0" err="1">
                <a:effectLst/>
                <a:latin typeface="Calibri" panose="020F0502020204030204" pitchFamily="34" charset="0"/>
                <a:ea typeface="Aptos" panose="020B0004020202020204" pitchFamily="34" charset="0"/>
                <a:cs typeface="Arial" panose="020B0604020202020204" pitchFamily="34" charset="0"/>
              </a:rPr>
              <a:t>Ventista</a:t>
            </a:r>
            <a:r>
              <a:rPr lang="hu-HU" sz="600" dirty="0">
                <a:effectLst/>
                <a:latin typeface="Calibri" panose="020F0502020204030204" pitchFamily="34" charset="0"/>
                <a:ea typeface="Aptos" panose="020B0004020202020204" pitchFamily="34" charset="0"/>
                <a:cs typeface="Arial" panose="020B0604020202020204" pitchFamily="34" charset="0"/>
              </a:rPr>
              <a:t>, O. (2023). </a:t>
            </a:r>
            <a:r>
              <a:rPr lang="hu-HU" sz="600" dirty="0" err="1">
                <a:effectLst/>
                <a:latin typeface="Calibri" panose="020F0502020204030204" pitchFamily="34" charset="0"/>
                <a:ea typeface="Aptos" panose="020B0004020202020204" pitchFamily="34" charset="0"/>
                <a:cs typeface="Arial" panose="020B0604020202020204" pitchFamily="34" charset="0"/>
              </a:rPr>
              <a:t>Rethinking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Complex</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Determinants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Shortages</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Menter</a:t>
            </a:r>
            <a:r>
              <a:rPr lang="hu-HU" sz="600" dirty="0">
                <a:effectLst/>
                <a:latin typeface="Calibri" panose="020F0502020204030204" pitchFamily="34" charset="0"/>
                <a:ea typeface="Aptos" panose="020B0004020202020204" pitchFamily="34" charset="0"/>
                <a:cs typeface="Arial" panose="020B0604020202020204" pitchFamily="34" charset="0"/>
              </a:rPr>
              <a:t>, I. (</a:t>
            </a:r>
            <a:r>
              <a:rPr lang="hu-HU" sz="600" dirty="0" err="1">
                <a:effectLst/>
                <a:latin typeface="Calibri" panose="020F0502020204030204" pitchFamily="34" charset="0"/>
                <a:ea typeface="Aptos" panose="020B0004020202020204" pitchFamily="34" charset="0"/>
                <a:cs typeface="Arial" panose="020B0604020202020204" pitchFamily="34" charset="0"/>
              </a:rPr>
              <a:t>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Palgrave</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Handbook</a:t>
            </a:r>
            <a:r>
              <a:rPr lang="hu-HU" sz="600" i="1" dirty="0">
                <a:effectLst/>
                <a:latin typeface="Calibri" panose="020F0502020204030204" pitchFamily="34" charset="0"/>
                <a:ea typeface="Aptos" panose="020B0004020202020204" pitchFamily="34" charset="0"/>
                <a:cs typeface="Arial" panose="020B0604020202020204" pitchFamily="34" charset="0"/>
              </a:rPr>
              <a:t>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Research</a:t>
            </a:r>
            <a:r>
              <a:rPr lang="hu-HU" sz="600" dirty="0">
                <a:effectLst/>
                <a:latin typeface="Calibri" panose="020F0502020204030204" pitchFamily="34" charset="0"/>
                <a:ea typeface="Aptos" panose="020B0004020202020204" pitchFamily="34" charset="0"/>
                <a:cs typeface="Arial" panose="020B0604020202020204" pitchFamily="34" charset="0"/>
              </a:rPr>
              <a:t> (pp. 75–103). </a:t>
            </a:r>
            <a:r>
              <a:rPr lang="hu-HU" sz="600" dirty="0" err="1">
                <a:effectLst/>
                <a:latin typeface="Calibri" panose="020F0502020204030204" pitchFamily="34" charset="0"/>
                <a:ea typeface="Aptos" panose="020B0004020202020204" pitchFamily="34" charset="0"/>
                <a:cs typeface="Arial" panose="020B0604020202020204" pitchFamily="34" charset="0"/>
              </a:rPr>
              <a:t>Palgrave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Macmillan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1"/>
              </a:rPr>
              <a:t>https://doi.org/10.1007/978-3-030-59533-3_2-1</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Swennen</a:t>
            </a:r>
            <a:r>
              <a:rPr lang="hu-HU" sz="600" dirty="0">
                <a:effectLst/>
                <a:latin typeface="Calibri" panose="020F0502020204030204" pitchFamily="34" charset="0"/>
                <a:ea typeface="Aptos" panose="020B0004020202020204" pitchFamily="34" charset="0"/>
                <a:cs typeface="Arial" panose="020B0604020202020204" pitchFamily="34" charset="0"/>
              </a:rPr>
              <a:t>, A., Jones, K. &amp; </a:t>
            </a:r>
            <a:r>
              <a:rPr lang="hu-HU" sz="600" dirty="0" err="1">
                <a:effectLst/>
                <a:latin typeface="Calibri" panose="020F0502020204030204" pitchFamily="34" charset="0"/>
                <a:ea typeface="Aptos" panose="020B0004020202020204" pitchFamily="34" charset="0"/>
                <a:cs typeface="Arial" panose="020B0604020202020204" pitchFamily="34" charset="0"/>
              </a:rPr>
              <a:t>Volman</a:t>
            </a:r>
            <a:r>
              <a:rPr lang="hu-HU" sz="600" dirty="0">
                <a:effectLst/>
                <a:latin typeface="Calibri" panose="020F0502020204030204" pitchFamily="34" charset="0"/>
                <a:ea typeface="Aptos" panose="020B0004020202020204" pitchFamily="34" charset="0"/>
                <a:cs typeface="Arial" panose="020B0604020202020204" pitchFamily="34" charset="0"/>
              </a:rPr>
              <a:t>, M. (2010).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their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identities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sub‐identities</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implications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Professional </a:t>
            </a:r>
            <a:r>
              <a:rPr lang="hu-HU" sz="600" i="1"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i="1" dirty="0">
                <a:effectLst/>
                <a:latin typeface="Calibri" panose="020F0502020204030204" pitchFamily="34" charset="0"/>
                <a:ea typeface="Aptos" panose="020B0004020202020204" pitchFamily="34" charset="0"/>
                <a:cs typeface="Arial" panose="020B0604020202020204" pitchFamily="34" charset="0"/>
              </a:rPr>
              <a:t> in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36</a:t>
            </a:r>
            <a:r>
              <a:rPr lang="hu-HU" sz="600" dirty="0">
                <a:effectLst/>
                <a:latin typeface="Calibri" panose="020F0502020204030204" pitchFamily="34" charset="0"/>
                <a:ea typeface="Aptos" panose="020B0004020202020204" pitchFamily="34" charset="0"/>
                <a:cs typeface="Arial" panose="020B0604020202020204" pitchFamily="34" charset="0"/>
              </a:rPr>
              <a:t>(1–2), 131–148.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3"/>
              </a:rPr>
              <a:t>https://doi.org/10.1080/19415250903457893</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Swennen</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Volman</a:t>
            </a:r>
            <a:r>
              <a:rPr lang="hu-HU" sz="600" dirty="0">
                <a:effectLst/>
                <a:latin typeface="Calibri" panose="020F0502020204030204" pitchFamily="34" charset="0"/>
                <a:ea typeface="Aptos" panose="020B0004020202020204" pitchFamily="34" charset="0"/>
                <a:cs typeface="Arial" panose="020B0604020202020204" pitchFamily="34" charset="0"/>
              </a:rPr>
              <a:t>, M. &amp; van Essen, M. (2008). The </a:t>
            </a:r>
            <a:r>
              <a:rPr lang="hu-HU" sz="600"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two</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context of </a:t>
            </a:r>
            <a:r>
              <a:rPr lang="hu-HU" sz="600" dirty="0" err="1">
                <a:effectLst/>
                <a:latin typeface="Calibri" panose="020F0502020204030204" pitchFamily="34" charset="0"/>
                <a:ea typeface="Aptos" panose="020B0004020202020204" pitchFamily="34" charset="0"/>
                <a:cs typeface="Arial" panose="020B0604020202020204" pitchFamily="34" charset="0"/>
              </a:rPr>
              <a:t>Dutch</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European Journal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31</a:t>
            </a:r>
            <a:r>
              <a:rPr lang="hu-HU" sz="600" dirty="0">
                <a:effectLst/>
                <a:latin typeface="Calibri" panose="020F0502020204030204" pitchFamily="34" charset="0"/>
                <a:ea typeface="Aptos" panose="020B0004020202020204" pitchFamily="34" charset="0"/>
                <a:cs typeface="Arial" panose="020B0604020202020204" pitchFamily="34" charset="0"/>
              </a:rPr>
              <a:t>(2), 169–184.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4"/>
              </a:rPr>
              <a:t>https://doi.org/10.1080/02619760802000180</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rPr>
              <a:t>Tókos, K. &amp; Rapos N. (2024). Pedagógusból tanárképzővé válni – az identitáskonstrukció egy lehetséges értelmezési kerete és vizsgálati lehetősége.</a:t>
            </a:r>
            <a:r>
              <a:rPr lang="hu-HU" sz="600" i="1" dirty="0">
                <a:effectLst/>
                <a:latin typeface="Calibri" panose="020F0502020204030204" pitchFamily="34" charset="0"/>
                <a:ea typeface="Arial" panose="020B0604020202020204" pitchFamily="34" charset="0"/>
                <a:cs typeface="Arial" panose="020B0604020202020204" pitchFamily="34" charset="0"/>
              </a:rPr>
              <a:t> Neveléstudomány, 3</a:t>
            </a:r>
            <a:r>
              <a:rPr lang="hu-HU" sz="600" dirty="0">
                <a:effectLst/>
                <a:latin typeface="Calibri" panose="020F0502020204030204" pitchFamily="34" charset="0"/>
                <a:ea typeface="Arial" panose="020B0604020202020204" pitchFamily="34" charset="0"/>
                <a:cs typeface="Arial" panose="020B0604020202020204" pitchFamily="34" charset="0"/>
              </a:rPr>
              <a:t>.</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Tsukawaki</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R, Maki T,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Hirata</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Y,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Okahana</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K,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Shimoda</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Tsushima</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Omori</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M. (2023).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Multidimensional</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Psychometrics</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of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Teacher</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Educators</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Professional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Identity</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An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Initial</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Validation</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with</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Teacher</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Educators</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in Southeast </a:t>
            </a:r>
            <a:r>
              <a:rPr lang="hu-HU" sz="600"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Asia</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i="1" dirty="0">
                <a:solidFill>
                  <a:srgbClr val="000000"/>
                </a:solidFill>
                <a:effectLst/>
                <a:latin typeface="Calibri" panose="020F0502020204030204" pitchFamily="34" charset="0"/>
                <a:ea typeface="Aptos" panose="020B0004020202020204" pitchFamily="34" charset="0"/>
                <a:cs typeface="Arial" panose="020B0604020202020204" pitchFamily="34" charset="0"/>
              </a:rPr>
              <a:t>Education </a:t>
            </a:r>
            <a:r>
              <a:rPr lang="hu-HU" sz="600" i="1" dirty="0" err="1">
                <a:solidFill>
                  <a:srgbClr val="000000"/>
                </a:solidFill>
                <a:effectLst/>
                <a:latin typeface="Calibri" panose="020F0502020204030204" pitchFamily="34" charset="0"/>
                <a:ea typeface="Aptos" panose="020B0004020202020204" pitchFamily="34" charset="0"/>
                <a:cs typeface="Arial" panose="020B0604020202020204" pitchFamily="34" charset="0"/>
              </a:rPr>
              <a:t>Sciences</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r>
              <a:rPr lang="hu-HU" sz="600" i="1" dirty="0">
                <a:solidFill>
                  <a:srgbClr val="000000"/>
                </a:solidFill>
                <a:effectLst/>
                <a:latin typeface="Calibri" panose="020F0502020204030204" pitchFamily="34" charset="0"/>
                <a:ea typeface="Aptos" panose="020B0004020202020204" pitchFamily="34" charset="0"/>
                <a:cs typeface="Arial" panose="020B0604020202020204" pitchFamily="34" charset="0"/>
              </a:rPr>
              <a:t>13</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(9), 943.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5"/>
              </a:rPr>
              <a:t>https://doi.org/10.3390/educsci13090943</a:t>
            </a:r>
            <a:r>
              <a:rPr lang="hu-HU" sz="600" dirty="0">
                <a:solidFill>
                  <a:srgbClr val="000000"/>
                </a:solidFill>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Uibu</a:t>
            </a:r>
            <a:r>
              <a:rPr lang="hu-HU" sz="600" dirty="0">
                <a:effectLst/>
                <a:latin typeface="Calibri" panose="020F0502020204030204" pitchFamily="34" charset="0"/>
                <a:ea typeface="Aptos" panose="020B0004020202020204" pitchFamily="34" charset="0"/>
                <a:cs typeface="Arial" panose="020B0604020202020204" pitchFamily="34" charset="0"/>
              </a:rPr>
              <a:t>, K., </a:t>
            </a:r>
            <a:r>
              <a:rPr lang="hu-HU" sz="600" dirty="0" err="1">
                <a:effectLst/>
                <a:latin typeface="Calibri" panose="020F0502020204030204" pitchFamily="34" charset="0"/>
                <a:ea typeface="Aptos" panose="020B0004020202020204" pitchFamily="34" charset="0"/>
                <a:cs typeface="Arial" panose="020B0604020202020204" pitchFamily="34" charset="0"/>
              </a:rPr>
              <a:t>Salo</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Ugaste</a:t>
            </a:r>
            <a:r>
              <a:rPr lang="hu-HU" sz="600" dirty="0">
                <a:effectLst/>
                <a:latin typeface="Calibri" panose="020F0502020204030204" pitchFamily="34" charset="0"/>
                <a:ea typeface="Aptos" panose="020B0004020202020204" pitchFamily="34" charset="0"/>
                <a:cs typeface="Arial" panose="020B0604020202020204" pitchFamily="34" charset="0"/>
              </a:rPr>
              <a:t>, A. &amp; </a:t>
            </a:r>
            <a:r>
              <a:rPr lang="hu-HU" sz="600" dirty="0" err="1">
                <a:effectLst/>
                <a:latin typeface="Calibri" panose="020F0502020204030204" pitchFamily="34" charset="0"/>
                <a:ea typeface="Aptos" panose="020B0004020202020204" pitchFamily="34" charset="0"/>
                <a:cs typeface="Arial" panose="020B0604020202020204" pitchFamily="34" charset="0"/>
              </a:rPr>
              <a:t>Rasku-Puttonen</a:t>
            </a:r>
            <a:r>
              <a:rPr lang="hu-HU" sz="600" dirty="0">
                <a:effectLst/>
                <a:latin typeface="Calibri" panose="020F0502020204030204" pitchFamily="34" charset="0"/>
                <a:ea typeface="Aptos" panose="020B0004020202020204" pitchFamily="34" charset="0"/>
                <a:cs typeface="Arial" panose="020B0604020202020204" pitchFamily="34" charset="0"/>
              </a:rPr>
              <a:t>, H. (2017). </a:t>
            </a:r>
            <a:r>
              <a:rPr lang="hu-HU" sz="600" dirty="0" err="1">
                <a:effectLst/>
                <a:latin typeface="Calibri" panose="020F0502020204030204" pitchFamily="34" charset="0"/>
                <a:ea typeface="Aptos" panose="020B0004020202020204" pitchFamily="34" charset="0"/>
                <a:cs typeface="Arial" panose="020B0604020202020204" pitchFamily="34" charset="0"/>
              </a:rPr>
              <a:t>Beliefs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about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held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by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student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63</a:t>
            </a:r>
            <a:r>
              <a:rPr lang="hu-HU" sz="600" dirty="0">
                <a:effectLst/>
                <a:latin typeface="Calibri" panose="020F0502020204030204" pitchFamily="34" charset="0"/>
                <a:ea typeface="Aptos" panose="020B0004020202020204" pitchFamily="34" charset="0"/>
                <a:cs typeface="Arial" panose="020B0604020202020204" pitchFamily="34" charset="0"/>
              </a:rPr>
              <a:t>, 396–404.</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Van </a:t>
            </a:r>
            <a:r>
              <a:rPr lang="hu-HU" sz="600" dirty="0" err="1">
                <a:effectLst/>
                <a:latin typeface="Calibri" panose="020F0502020204030204" pitchFamily="34" charset="0"/>
                <a:ea typeface="Aptos" panose="020B0004020202020204" pitchFamily="34" charset="0"/>
                <a:cs typeface="Arial" panose="020B0604020202020204" pitchFamily="34" charset="0"/>
              </a:rPr>
              <a:t>Velzen</a:t>
            </a:r>
            <a:r>
              <a:rPr lang="hu-HU" sz="600" dirty="0">
                <a:effectLst/>
                <a:latin typeface="Calibri" panose="020F0502020204030204" pitchFamily="34" charset="0"/>
                <a:ea typeface="Aptos" panose="020B0004020202020204" pitchFamily="34" charset="0"/>
                <a:cs typeface="Arial" panose="020B0604020202020204" pitchFamily="34" charset="0"/>
              </a:rPr>
              <a:t>, C. &amp; </a:t>
            </a:r>
            <a:r>
              <a:rPr lang="hu-HU" sz="600" dirty="0" err="1">
                <a:effectLst/>
                <a:latin typeface="Calibri" panose="020F0502020204030204" pitchFamily="34" charset="0"/>
                <a:ea typeface="Aptos" panose="020B0004020202020204" pitchFamily="34" charset="0"/>
                <a:cs typeface="Arial" panose="020B0604020202020204" pitchFamily="34" charset="0"/>
              </a:rPr>
              <a:t>Volman</a:t>
            </a:r>
            <a:r>
              <a:rPr lang="hu-HU" sz="600" dirty="0">
                <a:effectLst/>
                <a:latin typeface="Calibri" panose="020F0502020204030204" pitchFamily="34" charset="0"/>
                <a:ea typeface="Aptos" panose="020B0004020202020204" pitchFamily="34" charset="0"/>
                <a:cs typeface="Arial" panose="020B0604020202020204" pitchFamily="34" charset="0"/>
              </a:rPr>
              <a:t>, M. (2009). The </a:t>
            </a:r>
            <a:r>
              <a:rPr lang="hu-HU" sz="600" dirty="0" err="1">
                <a:effectLst/>
                <a:latin typeface="Calibri" panose="020F0502020204030204" pitchFamily="34" charset="0"/>
                <a:ea typeface="Aptos" panose="020B0004020202020204" pitchFamily="34" charset="0"/>
                <a:cs typeface="Arial" panose="020B0604020202020204" pitchFamily="34" charset="0"/>
              </a:rPr>
              <a:t>activities</a:t>
            </a:r>
            <a:r>
              <a:rPr lang="hu-HU" sz="600" dirty="0">
                <a:effectLst/>
                <a:latin typeface="Calibri" panose="020F0502020204030204" pitchFamily="34" charset="0"/>
                <a:ea typeface="Aptos" panose="020B0004020202020204" pitchFamily="34" charset="0"/>
                <a:cs typeface="Arial" panose="020B0604020202020204" pitchFamily="34" charset="0"/>
              </a:rPr>
              <a:t> of a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theoretical</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empirical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exploration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European Journal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32</a:t>
            </a:r>
            <a:r>
              <a:rPr lang="hu-HU" sz="600" dirty="0">
                <a:effectLst/>
                <a:latin typeface="Calibri" panose="020F0502020204030204" pitchFamily="34" charset="0"/>
                <a:ea typeface="Aptos" panose="020B0004020202020204" pitchFamily="34" charset="0"/>
                <a:cs typeface="Arial" panose="020B0604020202020204" pitchFamily="34" charset="0"/>
              </a:rPr>
              <a:t>(4), 345–367.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6"/>
              </a:rPr>
              <a:t>https://doi.org/10.1080/02619760903005831</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Walsh</a:t>
            </a:r>
            <a:r>
              <a:rPr lang="hu-HU" sz="600" dirty="0">
                <a:effectLst/>
                <a:latin typeface="Calibri" panose="020F0502020204030204" pitchFamily="34" charset="0"/>
                <a:ea typeface="Aptos" panose="020B0004020202020204" pitchFamily="34" charset="0"/>
                <a:cs typeface="Arial" panose="020B0604020202020204" pitchFamily="34" charset="0"/>
              </a:rPr>
              <a:t>, T., &amp; </a:t>
            </a:r>
            <a:r>
              <a:rPr lang="hu-HU" sz="600" dirty="0" err="1">
                <a:effectLst/>
                <a:latin typeface="Calibri" panose="020F0502020204030204" pitchFamily="34" charset="0"/>
                <a:ea typeface="Aptos" panose="020B0004020202020204" pitchFamily="34" charset="0"/>
                <a:cs typeface="Arial" panose="020B0604020202020204" pitchFamily="34" charset="0"/>
              </a:rPr>
              <a:t>Dolan</a:t>
            </a:r>
            <a:r>
              <a:rPr lang="hu-HU" sz="600" dirty="0">
                <a:effectLst/>
                <a:latin typeface="Calibri" panose="020F0502020204030204" pitchFamily="34" charset="0"/>
                <a:ea typeface="Aptos" panose="020B0004020202020204" pitchFamily="34" charset="0"/>
                <a:cs typeface="Arial" panose="020B0604020202020204" pitchFamily="34" charset="0"/>
              </a:rPr>
              <a:t>, R. (2018). </a:t>
            </a:r>
            <a:r>
              <a:rPr lang="hu-HU" sz="600" dirty="0" err="1">
                <a:effectLst/>
                <a:latin typeface="Calibri" panose="020F0502020204030204" pitchFamily="34" charset="0"/>
                <a:ea typeface="Aptos" panose="020B0004020202020204" pitchFamily="34" charset="0"/>
                <a:cs typeface="Arial" panose="020B0604020202020204" pitchFamily="34" charset="0"/>
              </a:rPr>
              <a:t>Changing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identities</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practices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transitioning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from</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role</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supervisor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to</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placement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tutor</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initial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Ireland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Professional </a:t>
            </a:r>
            <a:r>
              <a:rPr lang="hu-HU" sz="600" i="1"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i="1" dirty="0">
                <a:effectLst/>
                <a:latin typeface="Calibri" panose="020F0502020204030204" pitchFamily="34" charset="0"/>
                <a:ea typeface="Aptos" panose="020B0004020202020204" pitchFamily="34" charset="0"/>
                <a:cs typeface="Arial" panose="020B0604020202020204" pitchFamily="34" charset="0"/>
              </a:rPr>
              <a:t> in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45</a:t>
            </a:r>
            <a:r>
              <a:rPr lang="hu-HU" sz="600" dirty="0">
                <a:effectLst/>
                <a:latin typeface="Calibri" panose="020F0502020204030204" pitchFamily="34" charset="0"/>
                <a:ea typeface="Aptos" panose="020B0004020202020204" pitchFamily="34" charset="0"/>
                <a:cs typeface="Arial" panose="020B0604020202020204" pitchFamily="34" charset="0"/>
              </a:rPr>
              <a:t>(4), 527–538.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7"/>
              </a:rPr>
              <a:t>https://doi.org/10.1080/19415257.2018.1427131</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Warin</a:t>
            </a:r>
            <a:r>
              <a:rPr lang="hu-HU" sz="600" dirty="0">
                <a:effectLst/>
                <a:latin typeface="Calibri" panose="020F0502020204030204" pitchFamily="34" charset="0"/>
                <a:ea typeface="Aptos" panose="020B0004020202020204" pitchFamily="34" charset="0"/>
                <a:cs typeface="Arial" panose="020B0604020202020204" pitchFamily="34" charset="0"/>
              </a:rPr>
              <a:t>, J. &amp; </a:t>
            </a:r>
            <a:r>
              <a:rPr lang="hu-HU" sz="600" dirty="0" err="1">
                <a:effectLst/>
                <a:latin typeface="Calibri" panose="020F0502020204030204" pitchFamily="34" charset="0"/>
                <a:ea typeface="Aptos" panose="020B0004020202020204" pitchFamily="34" charset="0"/>
                <a:cs typeface="Arial" panose="020B0604020202020204" pitchFamily="34" charset="0"/>
              </a:rPr>
              <a:t>Dempster</a:t>
            </a:r>
            <a:r>
              <a:rPr lang="hu-HU" sz="600" dirty="0">
                <a:effectLst/>
                <a:latin typeface="Calibri" panose="020F0502020204030204" pitchFamily="34" charset="0"/>
                <a:ea typeface="Aptos" panose="020B0004020202020204" pitchFamily="34" charset="0"/>
                <a:cs typeface="Arial" panose="020B0604020202020204" pitchFamily="34" charset="0"/>
              </a:rPr>
              <a:t>, S. (2007). The </a:t>
            </a:r>
            <a:r>
              <a:rPr lang="hu-HU" sz="600" dirty="0" err="1">
                <a:effectLst/>
                <a:latin typeface="Calibri" panose="020F0502020204030204" pitchFamily="34" charset="0"/>
                <a:ea typeface="Aptos" panose="020B0004020202020204" pitchFamily="34" charset="0"/>
                <a:cs typeface="Arial" panose="020B0604020202020204" pitchFamily="34" charset="0"/>
              </a:rPr>
              <a:t>salience</a:t>
            </a:r>
            <a:r>
              <a:rPr lang="hu-HU" sz="600" dirty="0">
                <a:effectLst/>
                <a:latin typeface="Calibri" panose="020F0502020204030204" pitchFamily="34" charset="0"/>
                <a:ea typeface="Aptos" panose="020B0004020202020204" pitchFamily="34" charset="0"/>
                <a:cs typeface="Arial" panose="020B0604020202020204" pitchFamily="34" charset="0"/>
              </a:rPr>
              <a:t> of gender </a:t>
            </a:r>
            <a:r>
              <a:rPr lang="hu-HU" sz="600" dirty="0" err="1">
                <a:effectLst/>
                <a:latin typeface="Calibri" panose="020F0502020204030204" pitchFamily="34" charset="0"/>
                <a:ea typeface="Aptos" panose="020B0004020202020204" pitchFamily="34" charset="0"/>
                <a:cs typeface="Arial" panose="020B0604020202020204" pitchFamily="34" charset="0"/>
              </a:rPr>
              <a:t>during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transition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to</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higher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Male </a:t>
            </a:r>
            <a:r>
              <a:rPr lang="hu-HU" sz="600" dirty="0" err="1">
                <a:effectLst/>
                <a:latin typeface="Calibri" panose="020F0502020204030204" pitchFamily="34" charset="0"/>
                <a:ea typeface="Aptos" panose="020B0004020202020204" pitchFamily="34" charset="0"/>
                <a:cs typeface="Arial" panose="020B0604020202020204" pitchFamily="34" charset="0"/>
              </a:rPr>
              <a:t>students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accounts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performed</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authentic</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identities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British </a:t>
            </a:r>
            <a:r>
              <a:rPr lang="hu-HU" sz="600" i="1" dirty="0" err="1">
                <a:effectLst/>
                <a:latin typeface="Calibri" panose="020F0502020204030204" pitchFamily="34" charset="0"/>
                <a:ea typeface="Aptos" panose="020B0004020202020204" pitchFamily="34" charset="0"/>
                <a:cs typeface="Arial" panose="020B0604020202020204" pitchFamily="34" charset="0"/>
              </a:rPr>
              <a:t>Educational</a:t>
            </a:r>
            <a:r>
              <a:rPr lang="hu-HU" sz="600" i="1" dirty="0">
                <a:effectLst/>
                <a:latin typeface="Calibri" panose="020F0502020204030204" pitchFamily="34" charset="0"/>
                <a:ea typeface="Aptos" panose="020B0004020202020204" pitchFamily="34" charset="0"/>
                <a:cs typeface="Arial" panose="020B0604020202020204" pitchFamily="34" charset="0"/>
              </a:rPr>
              <a:t> Research Journal, 33</a:t>
            </a:r>
            <a:r>
              <a:rPr lang="hu-HU" sz="600" dirty="0">
                <a:effectLst/>
                <a:latin typeface="Calibri" panose="020F0502020204030204" pitchFamily="34" charset="0"/>
                <a:ea typeface="Aptos" panose="020B0004020202020204" pitchFamily="34" charset="0"/>
                <a:cs typeface="Arial" panose="020B0604020202020204" pitchFamily="34" charset="0"/>
              </a:rPr>
              <a:t>(6), 887–903.</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Wenger</a:t>
            </a:r>
            <a:r>
              <a:rPr lang="hu-HU" sz="600" dirty="0">
                <a:effectLst/>
                <a:latin typeface="Calibri" panose="020F0502020204030204" pitchFamily="34" charset="0"/>
                <a:ea typeface="Aptos" panose="020B0004020202020204" pitchFamily="34" charset="0"/>
                <a:cs typeface="Arial" panose="020B0604020202020204" pitchFamily="34" charset="0"/>
              </a:rPr>
              <a:t>, E. (1998). </a:t>
            </a:r>
            <a:r>
              <a:rPr lang="hu-HU" sz="600" i="1" dirty="0" err="1">
                <a:effectLst/>
                <a:latin typeface="Calibri" panose="020F0502020204030204" pitchFamily="34" charset="0"/>
                <a:ea typeface="Aptos" panose="020B0004020202020204" pitchFamily="34" charset="0"/>
                <a:cs typeface="Arial" panose="020B0604020202020204" pitchFamily="34" charset="0"/>
              </a:rPr>
              <a:t>Communities</a:t>
            </a:r>
            <a:r>
              <a:rPr lang="hu-HU" sz="600" i="1" dirty="0">
                <a:effectLst/>
                <a:latin typeface="Calibri" panose="020F0502020204030204" pitchFamily="34" charset="0"/>
                <a:ea typeface="Aptos" panose="020B0004020202020204" pitchFamily="34" charset="0"/>
                <a:cs typeface="Arial" panose="020B0604020202020204" pitchFamily="34" charset="0"/>
              </a:rPr>
              <a:t> of </a:t>
            </a:r>
            <a:r>
              <a:rPr lang="hu-HU" sz="600" i="1" dirty="0" err="1">
                <a:effectLst/>
                <a:latin typeface="Calibri" panose="020F0502020204030204" pitchFamily="34" charset="0"/>
                <a:ea typeface="Aptos" panose="020B0004020202020204" pitchFamily="34" charset="0"/>
                <a:cs typeface="Arial" panose="020B0604020202020204" pitchFamily="34" charset="0"/>
              </a:rPr>
              <a:t>practice</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Learning</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meaning</a:t>
            </a:r>
            <a:r>
              <a:rPr lang="hu-HU" sz="600" i="1" dirty="0">
                <a:effectLst/>
                <a:latin typeface="Calibri" panose="020F0502020204030204" pitchFamily="34" charset="0"/>
                <a:ea typeface="Aptos" panose="020B0004020202020204" pitchFamily="34" charset="0"/>
                <a:cs typeface="Arial" panose="020B0604020202020204" pitchFamily="34" charset="0"/>
              </a:rPr>
              <a:t>, and </a:t>
            </a:r>
            <a:r>
              <a:rPr lang="hu-HU" sz="600" i="1" dirty="0" err="1">
                <a:effectLst/>
                <a:latin typeface="Calibri" panose="020F0502020204030204" pitchFamily="34" charset="0"/>
                <a:ea typeface="Aptos" panose="020B0004020202020204" pitchFamily="34" charset="0"/>
                <a:cs typeface="Arial" panose="020B0604020202020204" pitchFamily="34" charset="0"/>
              </a:rPr>
              <a:t>identity</a:t>
            </a:r>
            <a:r>
              <a:rPr lang="hu-HU" sz="600" i="1" dirty="0">
                <a:effectLst/>
                <a:latin typeface="Calibri" panose="020F0502020204030204" pitchFamily="34" charset="0"/>
                <a:ea typeface="Aptos" panose="020B0004020202020204" pitchFamily="34" charset="0"/>
                <a:cs typeface="Arial" panose="020B0604020202020204" pitchFamily="34" charset="0"/>
              </a:rPr>
              <a:t>.</a:t>
            </a:r>
            <a:r>
              <a:rPr lang="hu-HU" sz="600" dirty="0">
                <a:effectLst/>
                <a:latin typeface="Calibri" panose="020F0502020204030204" pitchFamily="34" charset="0"/>
                <a:ea typeface="Aptos" panose="020B0004020202020204" pitchFamily="34" charset="0"/>
                <a:cs typeface="Arial" panose="020B0604020202020204" pitchFamily="34" charset="0"/>
              </a:rPr>
              <a:t> Cambridge University Press.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8"/>
              </a:rPr>
              <a:t>https://doi.org/10.1017/CBO9780511803932</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Wenger</a:t>
            </a:r>
            <a:r>
              <a:rPr lang="hu-HU" sz="600" dirty="0">
                <a:effectLst/>
                <a:latin typeface="Calibri" panose="020F0502020204030204" pitchFamily="34" charset="0"/>
                <a:ea typeface="Aptos" panose="020B0004020202020204" pitchFamily="34" charset="0"/>
                <a:cs typeface="Arial" panose="020B0604020202020204" pitchFamily="34" charset="0"/>
              </a:rPr>
              <a:t>, E. (2010). </a:t>
            </a:r>
            <a:r>
              <a:rPr lang="hu-HU" sz="600" dirty="0" err="1">
                <a:effectLst/>
                <a:latin typeface="Calibri" panose="020F0502020204030204" pitchFamily="34" charset="0"/>
                <a:ea typeface="Aptos" panose="020B0004020202020204" pitchFamily="34" charset="0"/>
                <a:cs typeface="Arial" panose="020B0604020202020204" pitchFamily="34" charset="0"/>
              </a:rPr>
              <a:t>Communities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Practice</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Social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Learning</a:t>
            </a:r>
            <a:r>
              <a:rPr lang="hu-HU" sz="600" dirty="0">
                <a:effectLst/>
                <a:latin typeface="Calibri" panose="020F0502020204030204" pitchFamily="34" charset="0"/>
                <a:ea typeface="Aptos" panose="020B0004020202020204" pitchFamily="34" charset="0"/>
                <a:cs typeface="Arial" panose="020B0604020202020204" pitchFamily="34" charset="0"/>
              </a:rPr>
              <a:t> Systems: The </a:t>
            </a:r>
            <a:r>
              <a:rPr lang="hu-HU" sz="600" dirty="0" err="1">
                <a:effectLst/>
                <a:latin typeface="Calibri" panose="020F0502020204030204" pitchFamily="34" charset="0"/>
                <a:ea typeface="Aptos" panose="020B0004020202020204" pitchFamily="34" charset="0"/>
                <a:cs typeface="Arial" panose="020B0604020202020204" pitchFamily="34" charset="0"/>
              </a:rPr>
              <a:t>Career</a:t>
            </a:r>
            <a:r>
              <a:rPr lang="hu-HU" sz="600" dirty="0">
                <a:effectLst/>
                <a:latin typeface="Calibri" panose="020F0502020204030204" pitchFamily="34" charset="0"/>
                <a:ea typeface="Aptos" panose="020B0004020202020204" pitchFamily="34" charset="0"/>
                <a:cs typeface="Arial" panose="020B0604020202020204" pitchFamily="34" charset="0"/>
              </a:rPr>
              <a:t> of a </a:t>
            </a:r>
            <a:r>
              <a:rPr lang="hu-HU" sz="600" dirty="0" err="1">
                <a:effectLst/>
                <a:latin typeface="Calibri" panose="020F0502020204030204" pitchFamily="34" charset="0"/>
                <a:ea typeface="Aptos" panose="020B0004020202020204" pitchFamily="34" charset="0"/>
                <a:cs typeface="Arial" panose="020B0604020202020204" pitchFamily="34" charset="0"/>
              </a:rPr>
              <a:t>Concept</a:t>
            </a:r>
            <a:r>
              <a:rPr lang="hu-HU" sz="600" dirty="0">
                <a:effectLst/>
                <a:latin typeface="Calibri" panose="020F0502020204030204" pitchFamily="34" charset="0"/>
                <a:ea typeface="Aptos" panose="020B0004020202020204" pitchFamily="34" charset="0"/>
                <a:cs typeface="Arial" panose="020B0604020202020204" pitchFamily="34" charset="0"/>
              </a:rPr>
              <a:t>. In Blackmore, C. (</a:t>
            </a:r>
            <a:r>
              <a:rPr lang="hu-HU" sz="600" dirty="0" err="1">
                <a:effectLst/>
                <a:latin typeface="Calibri" panose="020F0502020204030204" pitchFamily="34" charset="0"/>
                <a:ea typeface="Aptos" panose="020B0004020202020204" pitchFamily="34" charset="0"/>
                <a:cs typeface="Arial" panose="020B0604020202020204" pitchFamily="34" charset="0"/>
              </a:rPr>
              <a:t>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Social</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Learning</a:t>
            </a:r>
            <a:r>
              <a:rPr lang="hu-HU" sz="600" i="1" dirty="0">
                <a:effectLst/>
                <a:latin typeface="Calibri" panose="020F0502020204030204" pitchFamily="34" charset="0"/>
                <a:ea typeface="Aptos" panose="020B0004020202020204" pitchFamily="34" charset="0"/>
                <a:cs typeface="Arial" panose="020B0604020202020204" pitchFamily="34" charset="0"/>
              </a:rPr>
              <a:t> Systems and </a:t>
            </a:r>
            <a:r>
              <a:rPr lang="hu-HU" sz="600" i="1" dirty="0" err="1">
                <a:effectLst/>
                <a:latin typeface="Calibri" panose="020F0502020204030204" pitchFamily="34" charset="0"/>
                <a:ea typeface="Aptos" panose="020B0004020202020204" pitchFamily="34" charset="0"/>
                <a:cs typeface="Arial" panose="020B0604020202020204" pitchFamily="34" charset="0"/>
              </a:rPr>
              <a:t>Communities</a:t>
            </a:r>
            <a:r>
              <a:rPr lang="hu-HU" sz="600" i="1" dirty="0">
                <a:effectLst/>
                <a:latin typeface="Calibri" panose="020F0502020204030204" pitchFamily="34" charset="0"/>
                <a:ea typeface="Aptos" panose="020B0004020202020204" pitchFamily="34" charset="0"/>
                <a:cs typeface="Arial" panose="020B0604020202020204" pitchFamily="34" charset="0"/>
              </a:rPr>
              <a:t> of </a:t>
            </a:r>
            <a:r>
              <a:rPr lang="hu-HU" sz="600" i="1" dirty="0" err="1">
                <a:effectLst/>
                <a:latin typeface="Calibri" panose="020F0502020204030204" pitchFamily="34" charset="0"/>
                <a:ea typeface="Aptos" panose="020B0004020202020204" pitchFamily="34" charset="0"/>
                <a:cs typeface="Arial" panose="020B0604020202020204" pitchFamily="34" charset="0"/>
              </a:rPr>
              <a:t>Practice</a:t>
            </a:r>
            <a:r>
              <a:rPr lang="hu-HU" sz="600" dirty="0">
                <a:effectLst/>
                <a:latin typeface="Calibri" panose="020F0502020204030204" pitchFamily="34" charset="0"/>
                <a:ea typeface="Aptos" panose="020B0004020202020204" pitchFamily="34" charset="0"/>
                <a:cs typeface="Arial" panose="020B0604020202020204" pitchFamily="34" charset="0"/>
              </a:rPr>
              <a:t>, (pp. 179–198). Springer.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29"/>
              </a:rPr>
              <a:t>https://doi.org/10.1007/978-1-84996-133-2_11</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White, E. (2013). </a:t>
            </a:r>
            <a:r>
              <a:rPr lang="hu-HU" sz="600" dirty="0" err="1">
                <a:effectLst/>
                <a:latin typeface="Calibri" panose="020F0502020204030204" pitchFamily="34" charset="0"/>
                <a:ea typeface="Aptos" panose="020B0004020202020204" pitchFamily="34" charset="0"/>
                <a:cs typeface="Arial" panose="020B0604020202020204" pitchFamily="34" charset="0"/>
              </a:rPr>
              <a:t>Being</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and a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 </a:t>
            </a:r>
            <a:r>
              <a:rPr lang="hu-HU" sz="600" dirty="0" err="1">
                <a:effectLst/>
                <a:latin typeface="Calibri" panose="020F0502020204030204" pitchFamily="34" charset="0"/>
                <a:ea typeface="Aptos" panose="020B0004020202020204" pitchFamily="34" charset="0"/>
                <a:cs typeface="Arial" panose="020B0604020202020204" pitchFamily="34" charset="0"/>
              </a:rPr>
              <a:t>developing</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new</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Professional </a:t>
            </a:r>
            <a:r>
              <a:rPr lang="hu-HU" sz="600" i="1"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i="1" dirty="0">
                <a:effectLst/>
                <a:latin typeface="Calibri" panose="020F0502020204030204" pitchFamily="34" charset="0"/>
                <a:ea typeface="Aptos" panose="020B0004020202020204" pitchFamily="34" charset="0"/>
                <a:cs typeface="Arial" panose="020B0604020202020204" pitchFamily="34" charset="0"/>
              </a:rPr>
              <a:t> in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40</a:t>
            </a:r>
            <a:r>
              <a:rPr lang="hu-HU" sz="600" dirty="0">
                <a:effectLst/>
                <a:latin typeface="Calibri" panose="020F0502020204030204" pitchFamily="34" charset="0"/>
                <a:ea typeface="Aptos" panose="020B0004020202020204" pitchFamily="34" charset="0"/>
                <a:cs typeface="Arial" panose="020B0604020202020204" pitchFamily="34" charset="0"/>
              </a:rPr>
              <a:t>(3), 436–449.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30"/>
              </a:rPr>
              <a:t>https://doi.org/10.1080/19415257.2013.782062</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White, E. (2013). </a:t>
            </a:r>
            <a:r>
              <a:rPr lang="hu-HU" sz="600" dirty="0" err="1">
                <a:effectLst/>
                <a:latin typeface="Calibri" panose="020F0502020204030204" pitchFamily="34" charset="0"/>
                <a:ea typeface="Aptos" panose="020B0004020202020204" pitchFamily="34" charset="0"/>
                <a:cs typeface="Arial" panose="020B0604020202020204" pitchFamily="34" charset="0"/>
              </a:rPr>
              <a:t>Exploring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needs</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new</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situated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solely</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school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Pedagogical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knowledge</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Professional </a:t>
            </a:r>
            <a:r>
              <a:rPr lang="hu-HU" sz="600" i="1"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i="1" dirty="0">
                <a:effectLst/>
                <a:latin typeface="Calibri" panose="020F0502020204030204" pitchFamily="34" charset="0"/>
                <a:ea typeface="Aptos" panose="020B0004020202020204" pitchFamily="34" charset="0"/>
                <a:cs typeface="Arial" panose="020B0604020202020204" pitchFamily="34" charset="0"/>
              </a:rPr>
              <a:t> in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39</a:t>
            </a:r>
            <a:r>
              <a:rPr lang="hu-HU" sz="600" dirty="0">
                <a:effectLst/>
                <a:latin typeface="Calibri" panose="020F0502020204030204" pitchFamily="34" charset="0"/>
                <a:ea typeface="Aptos" panose="020B0004020202020204" pitchFamily="34" charset="0"/>
                <a:cs typeface="Arial" panose="020B0604020202020204" pitchFamily="34" charset="0"/>
              </a:rPr>
              <a:t>(1), 82–98.</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White, E., </a:t>
            </a:r>
            <a:r>
              <a:rPr lang="hu-HU" sz="600" dirty="0" err="1">
                <a:effectLst/>
                <a:latin typeface="Calibri" panose="020F0502020204030204" pitchFamily="34" charset="0"/>
                <a:ea typeface="Aptos" panose="020B0004020202020204" pitchFamily="34" charset="0"/>
                <a:cs typeface="Arial" panose="020B0604020202020204" pitchFamily="34" charset="0"/>
              </a:rPr>
              <a:t>Dickerson</a:t>
            </a:r>
            <a:r>
              <a:rPr lang="hu-HU" sz="600" dirty="0">
                <a:effectLst/>
                <a:latin typeface="Calibri" panose="020F0502020204030204" pitchFamily="34" charset="0"/>
                <a:ea typeface="Aptos" panose="020B0004020202020204" pitchFamily="34" charset="0"/>
                <a:cs typeface="Arial" panose="020B0604020202020204" pitchFamily="34" charset="0"/>
              </a:rPr>
              <a:t>, C. &amp; </a:t>
            </a:r>
            <a:r>
              <a:rPr lang="hu-HU" sz="600" dirty="0" err="1">
                <a:effectLst/>
                <a:latin typeface="Calibri" panose="020F0502020204030204" pitchFamily="34" charset="0"/>
                <a:ea typeface="Aptos" panose="020B0004020202020204" pitchFamily="34" charset="0"/>
                <a:cs typeface="Arial" panose="020B0604020202020204" pitchFamily="34" charset="0"/>
              </a:rPr>
              <a:t>Weston</a:t>
            </a:r>
            <a:r>
              <a:rPr lang="hu-HU" sz="600" dirty="0">
                <a:effectLst/>
                <a:latin typeface="Calibri" panose="020F0502020204030204" pitchFamily="34" charset="0"/>
                <a:ea typeface="Aptos" panose="020B0004020202020204" pitchFamily="34" charset="0"/>
                <a:cs typeface="Arial" panose="020B0604020202020204" pitchFamily="34" charset="0"/>
              </a:rPr>
              <a:t>, K. (2015). </a:t>
            </a:r>
            <a:r>
              <a:rPr lang="hu-HU" sz="600" dirty="0" err="1">
                <a:effectLst/>
                <a:latin typeface="Calibri" panose="020F0502020204030204" pitchFamily="34" charset="0"/>
                <a:ea typeface="Aptos" panose="020B0004020202020204" pitchFamily="34" charset="0"/>
                <a:cs typeface="Arial" panose="020B0604020202020204" pitchFamily="34" charset="0"/>
              </a:rPr>
              <a:t>Developing</a:t>
            </a:r>
            <a:r>
              <a:rPr lang="hu-HU" sz="600" dirty="0">
                <a:effectLst/>
                <a:latin typeface="Calibri" panose="020F0502020204030204" pitchFamily="34" charset="0"/>
                <a:ea typeface="Aptos" panose="020B0004020202020204" pitchFamily="34" charset="0"/>
                <a:cs typeface="Arial" panose="020B0604020202020204" pitchFamily="34" charset="0"/>
              </a:rPr>
              <a:t> an </a:t>
            </a:r>
            <a:r>
              <a:rPr lang="hu-HU" sz="600" dirty="0" err="1">
                <a:effectLst/>
                <a:latin typeface="Calibri" panose="020F0502020204030204" pitchFamily="34" charset="0"/>
                <a:ea typeface="Aptos" panose="020B0004020202020204" pitchFamily="34" charset="0"/>
                <a:cs typeface="Arial" panose="020B0604020202020204" pitchFamily="34" charset="0"/>
              </a:rPr>
              <a:t>appreciation</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what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means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to</a:t>
            </a:r>
            <a:r>
              <a:rPr lang="hu-HU" sz="600" dirty="0">
                <a:effectLst/>
                <a:latin typeface="Calibri" panose="020F0502020204030204" pitchFamily="34" charset="0"/>
                <a:ea typeface="Aptos" panose="020B0004020202020204" pitchFamily="34" charset="0"/>
                <a:cs typeface="Arial" panose="020B0604020202020204" pitchFamily="34" charset="0"/>
              </a:rPr>
              <a:t> be a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European Journal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38</a:t>
            </a:r>
            <a:r>
              <a:rPr lang="hu-HU" sz="600" dirty="0">
                <a:effectLst/>
                <a:latin typeface="Calibri" panose="020F0502020204030204" pitchFamily="34" charset="0"/>
                <a:ea typeface="Aptos" panose="020B0004020202020204" pitchFamily="34" charset="0"/>
                <a:cs typeface="Arial" panose="020B0604020202020204" pitchFamily="34" charset="0"/>
              </a:rPr>
              <a:t>(4), 445–459.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31"/>
              </a:rPr>
              <a:t>https://doi.org/10.1080/02619768.2015.1077514</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White, S. (2019). </a:t>
            </a:r>
            <a:r>
              <a:rPr lang="hu-HU" sz="600" dirty="0" err="1">
                <a:effectLst/>
                <a:latin typeface="Calibri" panose="020F0502020204030204" pitchFamily="34" charset="0"/>
                <a:ea typeface="Aptos" panose="020B0004020202020204" pitchFamily="34" charset="0"/>
                <a:cs typeface="Arial" panose="020B0604020202020204" pitchFamily="34" charset="0"/>
              </a:rPr>
              <a:t>Once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were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Australian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policy and shifting </a:t>
            </a:r>
            <a:r>
              <a:rPr lang="hu-HU" sz="600" dirty="0" err="1">
                <a:effectLst/>
                <a:latin typeface="Calibri" panose="020F0502020204030204" pitchFamily="34" charset="0"/>
                <a:ea typeface="Aptos" panose="020B0004020202020204" pitchFamily="34" charset="0"/>
                <a:cs typeface="Arial" panose="020B0604020202020204" pitchFamily="34" charset="0"/>
              </a:rPr>
              <a:t>boundaries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European Journal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42</a:t>
            </a:r>
            <a:r>
              <a:rPr lang="hu-HU" sz="600" dirty="0">
                <a:effectLst/>
                <a:latin typeface="Calibri" panose="020F0502020204030204" pitchFamily="34" charset="0"/>
                <a:ea typeface="Aptos" panose="020B0004020202020204" pitchFamily="34" charset="0"/>
                <a:cs typeface="Arial" panose="020B0604020202020204" pitchFamily="34" charset="0"/>
              </a:rPr>
              <a:t>(4), 447–458.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32"/>
              </a:rPr>
              <a:t>https://doi.org/10.1080/02619768.2019.1628214</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White, S. (2019).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for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new</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times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Redefining</a:t>
            </a:r>
            <a:r>
              <a:rPr lang="hu-HU" sz="600" dirty="0">
                <a:effectLst/>
                <a:latin typeface="Calibri" panose="020F0502020204030204" pitchFamily="34" charset="0"/>
                <a:ea typeface="Aptos" panose="020B0004020202020204" pitchFamily="34" charset="0"/>
                <a:cs typeface="Arial" panose="020B0604020202020204" pitchFamily="34" charset="0"/>
              </a:rPr>
              <a:t> an </a:t>
            </a:r>
            <a:r>
              <a:rPr lang="hu-HU" sz="600" dirty="0" err="1">
                <a:effectLst/>
                <a:latin typeface="Calibri" panose="020F0502020204030204" pitchFamily="34" charset="0"/>
                <a:ea typeface="Aptos" panose="020B0004020202020204" pitchFamily="34" charset="0"/>
                <a:cs typeface="Arial" panose="020B0604020202020204" pitchFamily="34" charset="0"/>
              </a:rPr>
              <a:t>important</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occupational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group</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Journal of Education </a:t>
            </a:r>
            <a:r>
              <a:rPr lang="hu-HU" sz="600" i="1" dirty="0" err="1">
                <a:effectLst/>
                <a:latin typeface="Calibri" panose="020F0502020204030204" pitchFamily="34" charset="0"/>
                <a:ea typeface="Aptos" panose="020B0004020202020204" pitchFamily="34" charset="0"/>
                <a:cs typeface="Arial" panose="020B0604020202020204" pitchFamily="34" charset="0"/>
              </a:rPr>
              <a:t>for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Teaching</a:t>
            </a:r>
            <a:r>
              <a:rPr lang="hu-HU" sz="600" i="1" dirty="0">
                <a:effectLst/>
                <a:latin typeface="Calibri" panose="020F0502020204030204" pitchFamily="34" charset="0"/>
                <a:ea typeface="Aptos" panose="020B0004020202020204" pitchFamily="34" charset="0"/>
                <a:cs typeface="Arial" panose="020B0604020202020204" pitchFamily="34" charset="0"/>
              </a:rPr>
              <a:t>, 45</a:t>
            </a:r>
            <a:r>
              <a:rPr lang="hu-HU" sz="600" dirty="0">
                <a:effectLst/>
                <a:latin typeface="Calibri" panose="020F0502020204030204" pitchFamily="34" charset="0"/>
                <a:ea typeface="Aptos" panose="020B0004020202020204" pitchFamily="34" charset="0"/>
                <a:cs typeface="Arial" panose="020B0604020202020204" pitchFamily="34" charset="0"/>
              </a:rPr>
              <a:t>(2), 200–213.</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White, S., &amp; Berry, A. (2023). </a:t>
            </a:r>
            <a:r>
              <a:rPr lang="hu-HU" sz="600"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Understanding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Their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Identity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Role</a:t>
            </a:r>
            <a:r>
              <a:rPr lang="hu-HU" sz="600" dirty="0">
                <a:effectLst/>
                <a:latin typeface="Calibri" panose="020F0502020204030204" pitchFamily="34" charset="0"/>
                <a:ea typeface="Aptos" panose="020B0004020202020204" pitchFamily="34" charset="0"/>
                <a:cs typeface="Arial" panose="020B0604020202020204" pitchFamily="34" charset="0"/>
              </a:rPr>
              <a:t>, and Professional </a:t>
            </a:r>
            <a:r>
              <a:rPr lang="hu-HU" sz="600" dirty="0" err="1">
                <a:effectLst/>
                <a:latin typeface="Calibri" panose="020F0502020204030204" pitchFamily="34" charset="0"/>
                <a:ea typeface="Aptos" panose="020B0004020202020204" pitchFamily="34" charset="0"/>
                <a:cs typeface="Arial" panose="020B0604020202020204" pitchFamily="34" charset="0"/>
              </a:rPr>
              <a:t>Learning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Needs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Dual</a:t>
            </a:r>
            <a:r>
              <a:rPr lang="hu-HU" sz="600" dirty="0">
                <a:effectLst/>
                <a:latin typeface="Calibri" panose="020F0502020204030204" pitchFamily="34" charset="0"/>
                <a:ea typeface="Aptos" panose="020B0004020202020204" pitchFamily="34" charset="0"/>
                <a:cs typeface="Arial" panose="020B0604020202020204" pitchFamily="34" charset="0"/>
              </a:rPr>
              <a:t> Professionals. In I. </a:t>
            </a:r>
            <a:r>
              <a:rPr lang="hu-HU" sz="600" dirty="0" err="1">
                <a:effectLst/>
                <a:latin typeface="Calibri" panose="020F0502020204030204" pitchFamily="34" charset="0"/>
                <a:ea typeface="Aptos" panose="020B0004020202020204" pitchFamily="34" charset="0"/>
                <a:cs typeface="Arial" panose="020B0604020202020204" pitchFamily="34" charset="0"/>
              </a:rPr>
              <a:t>Menter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Palgrave</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Handbook</a:t>
            </a:r>
            <a:r>
              <a:rPr lang="hu-HU" sz="600" i="1" dirty="0">
                <a:effectLst/>
                <a:latin typeface="Calibri" panose="020F0502020204030204" pitchFamily="34" charset="0"/>
                <a:ea typeface="Aptos" panose="020B0004020202020204" pitchFamily="34" charset="0"/>
                <a:cs typeface="Arial" panose="020B0604020202020204" pitchFamily="34" charset="0"/>
              </a:rPr>
              <a:t>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 Research </a:t>
            </a:r>
            <a:r>
              <a:rPr lang="hu-HU" sz="600" dirty="0">
                <a:effectLst/>
                <a:latin typeface="Calibri" panose="020F0502020204030204" pitchFamily="34" charset="0"/>
                <a:ea typeface="Aptos" panose="020B0004020202020204" pitchFamily="34" charset="0"/>
                <a:cs typeface="Arial" panose="020B0604020202020204" pitchFamily="34" charset="0"/>
              </a:rPr>
              <a:t>(pp. 257–274). </a:t>
            </a:r>
            <a:r>
              <a:rPr lang="hu-HU" sz="600" dirty="0" err="1">
                <a:effectLst/>
                <a:latin typeface="Calibri" panose="020F0502020204030204" pitchFamily="34" charset="0"/>
                <a:ea typeface="Aptos" panose="020B0004020202020204" pitchFamily="34" charset="0"/>
                <a:cs typeface="Arial" panose="020B0604020202020204" pitchFamily="34" charset="0"/>
              </a:rPr>
              <a:t>Palgrave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Macmillan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11"/>
              </a:rPr>
              <a:t>https://doi.org/10.1007/978-3-030-59533-3_2-1</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White, S. &amp; </a:t>
            </a:r>
            <a:r>
              <a:rPr lang="hu-HU" sz="600" dirty="0" err="1">
                <a:effectLst/>
                <a:latin typeface="Calibri" panose="020F0502020204030204" pitchFamily="34" charset="0"/>
                <a:ea typeface="Aptos" panose="020B0004020202020204" pitchFamily="34" charset="0"/>
                <a:cs typeface="Arial" panose="020B0604020202020204" pitchFamily="34" charset="0"/>
              </a:rPr>
              <a:t>Forgasz</a:t>
            </a:r>
            <a:r>
              <a:rPr lang="hu-HU" sz="600" dirty="0">
                <a:effectLst/>
                <a:latin typeface="Calibri" panose="020F0502020204030204" pitchFamily="34" charset="0"/>
                <a:ea typeface="Aptos" panose="020B0004020202020204" pitchFamily="34" charset="0"/>
                <a:cs typeface="Arial" panose="020B0604020202020204" pitchFamily="34" charset="0"/>
              </a:rPr>
              <a:t>, R. (2017). </a:t>
            </a:r>
            <a:r>
              <a:rPr lang="hu-HU" sz="600" i="1" dirty="0" err="1">
                <a:effectLst/>
                <a:latin typeface="Calibri" panose="020F0502020204030204" pitchFamily="34" charset="0"/>
                <a:ea typeface="Aptos" panose="020B0004020202020204" pitchFamily="34" charset="0"/>
                <a:cs typeface="Arial" panose="020B0604020202020204" pitchFamily="34" charset="0"/>
              </a:rPr>
              <a:t>Supporting</a:t>
            </a:r>
            <a:r>
              <a:rPr lang="hu-HU" sz="600" i="1" dirty="0">
                <a:effectLst/>
                <a:latin typeface="Calibri" panose="020F0502020204030204" pitchFamily="34" charset="0"/>
                <a:ea typeface="Aptos" panose="020B0004020202020204" pitchFamily="34" charset="0"/>
                <a:cs typeface="Arial" panose="020B0604020202020204" pitchFamily="34" charset="0"/>
              </a:rPr>
              <a:t> mentoring and </a:t>
            </a:r>
            <a:r>
              <a:rPr lang="hu-HU" sz="600" i="1" dirty="0" err="1">
                <a:effectLst/>
                <a:latin typeface="Calibri" panose="020F0502020204030204" pitchFamily="34" charset="0"/>
                <a:ea typeface="Aptos" panose="020B0004020202020204" pitchFamily="34" charset="0"/>
                <a:cs typeface="Arial" panose="020B0604020202020204" pitchFamily="34" charset="0"/>
              </a:rPr>
              <a:t>assessment</a:t>
            </a:r>
            <a:r>
              <a:rPr lang="hu-HU" sz="600" i="1" dirty="0">
                <a:effectLst/>
                <a:latin typeface="Calibri" panose="020F0502020204030204" pitchFamily="34" charset="0"/>
                <a:ea typeface="Aptos" panose="020B0004020202020204" pitchFamily="34" charset="0"/>
                <a:cs typeface="Arial" panose="020B0604020202020204" pitchFamily="34" charset="0"/>
              </a:rPr>
              <a:t> in </a:t>
            </a:r>
            <a:r>
              <a:rPr lang="hu-HU" sz="600" i="1" dirty="0" err="1">
                <a:effectLst/>
                <a:latin typeface="Calibri" panose="020F0502020204030204" pitchFamily="34" charset="0"/>
                <a:ea typeface="Aptos" panose="020B0004020202020204" pitchFamily="34" charset="0"/>
                <a:cs typeface="Arial" panose="020B0604020202020204" pitchFamily="34" charset="0"/>
              </a:rPr>
              <a:t>practicum</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settings</a:t>
            </a:r>
            <a:r>
              <a:rPr lang="hu-HU" sz="600" i="1" dirty="0">
                <a:effectLst/>
                <a:latin typeface="Calibri" panose="020F0502020204030204" pitchFamily="34" charset="0"/>
                <a:ea typeface="Aptos" panose="020B0004020202020204" pitchFamily="34" charset="0"/>
                <a:cs typeface="Arial" panose="020B0604020202020204" pitchFamily="34" charset="0"/>
              </a:rPr>
              <a:t>: A </a:t>
            </a:r>
            <a:r>
              <a:rPr lang="hu-HU" sz="600" i="1" dirty="0" err="1">
                <a:effectLst/>
                <a:latin typeface="Calibri" panose="020F0502020204030204" pitchFamily="34" charset="0"/>
                <a:ea typeface="Aptos" panose="020B0004020202020204" pitchFamily="34" charset="0"/>
                <a:cs typeface="Arial" panose="020B0604020202020204" pitchFamily="34" charset="0"/>
              </a:rPr>
              <a:t>new</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development</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approach</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for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school-based</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educators</a:t>
            </a:r>
            <a:r>
              <a:rPr lang="hu-HU" sz="600" i="1" dirty="0">
                <a:effectLst/>
                <a:latin typeface="Calibri" panose="020F0502020204030204" pitchFamily="34" charset="0"/>
                <a:ea typeface="Aptos" panose="020B0004020202020204" pitchFamily="34" charset="0"/>
                <a:cs typeface="Arial" panose="020B0604020202020204" pitchFamily="34" charset="0"/>
              </a:rPr>
              <a:t>. A </a:t>
            </a:r>
            <a:r>
              <a:rPr lang="hu-HU" sz="600" i="1" dirty="0" err="1">
                <a:effectLst/>
                <a:latin typeface="Calibri" panose="020F0502020204030204" pitchFamily="34" charset="0"/>
                <a:ea typeface="Aptos" panose="020B0004020202020204" pitchFamily="34" charset="0"/>
                <a:cs typeface="Arial" panose="020B0604020202020204" pitchFamily="34" charset="0"/>
              </a:rPr>
              <a:t>companion</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to</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research</a:t>
            </a:r>
            <a:r>
              <a:rPr lang="hu-HU" sz="600" i="1" dirty="0">
                <a:effectLst/>
                <a:latin typeface="Calibri" panose="020F0502020204030204" pitchFamily="34" charset="0"/>
                <a:ea typeface="Aptos" panose="020B0004020202020204" pitchFamily="34" charset="0"/>
                <a:cs typeface="Arial" panose="020B0604020202020204" pitchFamily="34" charset="0"/>
              </a:rPr>
              <a:t> in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education</a:t>
            </a:r>
            <a:r>
              <a:rPr lang="hu-HU" sz="600" dirty="0">
                <a:effectLst/>
                <a:latin typeface="Calibri" panose="020F0502020204030204" pitchFamily="34" charset="0"/>
                <a:ea typeface="Aptos" panose="020B0004020202020204" pitchFamily="34" charset="0"/>
                <a:cs typeface="Arial" panose="020B0604020202020204" pitchFamily="34" charset="0"/>
              </a:rPr>
              <a:t>. Springer.</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0000"/>
              </a:lnSpc>
              <a:spcBef>
                <a:spcPts val="0"/>
              </a:spcBef>
              <a:buNone/>
            </a:pPr>
            <a:r>
              <a:rPr lang="hu-HU" sz="600" dirty="0">
                <a:effectLst/>
                <a:latin typeface="Calibri" panose="020F0502020204030204" pitchFamily="34" charset="0"/>
                <a:ea typeface="Aptos" panose="020B0004020202020204" pitchFamily="34" charset="0"/>
                <a:cs typeface="Arial" panose="020B0604020202020204" pitchFamily="34" charset="0"/>
              </a:rPr>
              <a:t>Williams, J., Ritter, J. &amp; </a:t>
            </a:r>
            <a:r>
              <a:rPr lang="hu-HU" sz="600" dirty="0" err="1">
                <a:effectLst/>
                <a:latin typeface="Calibri" panose="020F0502020204030204" pitchFamily="34" charset="0"/>
                <a:ea typeface="Aptos" panose="020B0004020202020204" pitchFamily="34" charset="0"/>
                <a:cs typeface="Arial" panose="020B0604020202020204" pitchFamily="34" charset="0"/>
              </a:rPr>
              <a:t>Bullock</a:t>
            </a:r>
            <a:r>
              <a:rPr lang="hu-HU" sz="600" dirty="0">
                <a:effectLst/>
                <a:latin typeface="Calibri" panose="020F0502020204030204" pitchFamily="34" charset="0"/>
                <a:ea typeface="Aptos" panose="020B0004020202020204" pitchFamily="34" charset="0"/>
                <a:cs typeface="Arial" panose="020B0604020202020204" pitchFamily="34" charset="0"/>
              </a:rPr>
              <a:t>, S. M. (2012). </a:t>
            </a:r>
            <a:r>
              <a:rPr lang="hu-HU" sz="600" dirty="0" err="1">
                <a:effectLst/>
                <a:latin typeface="Calibri" panose="020F0502020204030204" pitchFamily="34" charset="0"/>
                <a:ea typeface="Aptos" panose="020B0004020202020204" pitchFamily="34" charset="0"/>
                <a:cs typeface="Arial" panose="020B0604020202020204" pitchFamily="34" charset="0"/>
              </a:rPr>
              <a:t>Understanding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the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Complexity</a:t>
            </a:r>
            <a:r>
              <a:rPr lang="hu-HU" sz="600" dirty="0">
                <a:effectLst/>
                <a:latin typeface="Calibri" panose="020F0502020204030204" pitchFamily="34" charset="0"/>
                <a:ea typeface="Aptos" panose="020B0004020202020204" pitchFamily="34" charset="0"/>
                <a:cs typeface="Arial" panose="020B0604020202020204" pitchFamily="34" charset="0"/>
              </a:rPr>
              <a:t> of </a:t>
            </a:r>
            <a:r>
              <a:rPr lang="hu-HU" sz="600" dirty="0" err="1">
                <a:effectLst/>
                <a:latin typeface="Calibri" panose="020F0502020204030204" pitchFamily="34" charset="0"/>
                <a:ea typeface="Aptos" panose="020B0004020202020204" pitchFamily="34" charset="0"/>
                <a:cs typeface="Arial" panose="020B0604020202020204" pitchFamily="34" charset="0"/>
              </a:rPr>
              <a:t>Becoming</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Educator</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Experience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belonging</a:t>
            </a:r>
            <a:r>
              <a:rPr lang="hu-HU" sz="600" dirty="0">
                <a:effectLst/>
                <a:latin typeface="Calibri" panose="020F0502020204030204" pitchFamily="34" charset="0"/>
                <a:ea typeface="Aptos" panose="020B0004020202020204" pitchFamily="34" charset="0"/>
                <a:cs typeface="Arial" panose="020B0604020202020204" pitchFamily="34" charset="0"/>
              </a:rPr>
              <a:t>, and </a:t>
            </a:r>
            <a:r>
              <a:rPr lang="hu-HU" sz="600" dirty="0" err="1">
                <a:effectLst/>
                <a:latin typeface="Calibri" panose="020F0502020204030204" pitchFamily="34" charset="0"/>
                <a:ea typeface="Aptos" panose="020B0004020202020204" pitchFamily="34" charset="0"/>
                <a:cs typeface="Arial" panose="020B0604020202020204" pitchFamily="34" charset="0"/>
              </a:rPr>
              <a:t>practice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within</a:t>
            </a:r>
            <a:r>
              <a:rPr lang="hu-HU" sz="600" dirty="0">
                <a:effectLst/>
                <a:latin typeface="Calibri" panose="020F0502020204030204" pitchFamily="34" charset="0"/>
                <a:ea typeface="Aptos" panose="020B0004020202020204" pitchFamily="34" charset="0"/>
                <a:cs typeface="Arial" panose="020B0604020202020204" pitchFamily="34" charset="0"/>
              </a:rPr>
              <a:t> a </a:t>
            </a:r>
            <a:r>
              <a:rPr lang="hu-HU" sz="600" dirty="0" err="1">
                <a:effectLst/>
                <a:latin typeface="Calibri" panose="020F0502020204030204" pitchFamily="34" charset="0"/>
                <a:ea typeface="Aptos" panose="020B0004020202020204" pitchFamily="34" charset="0"/>
                <a:cs typeface="Arial" panose="020B0604020202020204" pitchFamily="34" charset="0"/>
              </a:rPr>
              <a:t>professional</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learning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community</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Studying</a:t>
            </a:r>
            <a:r>
              <a:rPr lang="hu-HU" sz="600" i="1" dirty="0">
                <a:effectLst/>
                <a:latin typeface="Calibri" panose="020F0502020204030204" pitchFamily="34" charset="0"/>
                <a:ea typeface="Aptos" panose="020B0004020202020204" pitchFamily="34" charset="0"/>
                <a:cs typeface="Arial" panose="020B0604020202020204" pitchFamily="34" charset="0"/>
              </a:rPr>
              <a:t>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8</a:t>
            </a:r>
            <a:r>
              <a:rPr lang="hu-HU" sz="600" dirty="0">
                <a:effectLst/>
                <a:latin typeface="Calibri" panose="020F0502020204030204" pitchFamily="34" charset="0"/>
                <a:ea typeface="Aptos" panose="020B0004020202020204" pitchFamily="34" charset="0"/>
                <a:cs typeface="Arial" panose="020B0604020202020204" pitchFamily="34" charset="0"/>
              </a:rPr>
              <a:t>(3), 245–260.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33"/>
              </a:rPr>
              <a:t>https://doi.org/10.1080/17425964.2012.719130</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marL="0" indent="0" algn="just">
              <a:lnSpc>
                <a:spcPct val="100000"/>
              </a:lnSpc>
              <a:spcBef>
                <a:spcPts val="0"/>
              </a:spcBef>
              <a:buNone/>
            </a:pPr>
            <a:r>
              <a:rPr lang="hu-HU" sz="600" dirty="0" err="1">
                <a:effectLst/>
                <a:latin typeface="Calibri" panose="020F0502020204030204" pitchFamily="34" charset="0"/>
                <a:ea typeface="Aptos" panose="020B0004020202020204" pitchFamily="34" charset="0"/>
                <a:cs typeface="Arial" panose="020B0604020202020204" pitchFamily="34" charset="0"/>
              </a:rPr>
              <a:t>Zeichner</a:t>
            </a:r>
            <a:r>
              <a:rPr lang="hu-HU" sz="600" dirty="0">
                <a:effectLst/>
                <a:latin typeface="Calibri" panose="020F0502020204030204" pitchFamily="34" charset="0"/>
                <a:ea typeface="Aptos" panose="020B0004020202020204" pitchFamily="34" charset="0"/>
                <a:cs typeface="Arial" panose="020B0604020202020204" pitchFamily="34" charset="0"/>
              </a:rPr>
              <a:t>, K. (2007). </a:t>
            </a:r>
            <a:r>
              <a:rPr lang="hu-HU" sz="600" dirty="0" err="1">
                <a:effectLst/>
                <a:latin typeface="Calibri" panose="020F0502020204030204" pitchFamily="34" charset="0"/>
                <a:ea typeface="Aptos" panose="020B0004020202020204" pitchFamily="34" charset="0"/>
                <a:cs typeface="Arial" panose="020B0604020202020204" pitchFamily="34" charset="0"/>
              </a:rPr>
              <a:t>Accumulating</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Knowledge</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Across</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dirty="0" err="1">
                <a:effectLst/>
                <a:latin typeface="Calibri" panose="020F0502020204030204" pitchFamily="34" charset="0"/>
                <a:ea typeface="Aptos" panose="020B0004020202020204" pitchFamily="34" charset="0"/>
                <a:cs typeface="Arial" panose="020B0604020202020204" pitchFamily="34" charset="0"/>
              </a:rPr>
              <a:t>Self-Studies</a:t>
            </a:r>
            <a:r>
              <a:rPr lang="hu-HU" sz="600" dirty="0">
                <a:effectLst/>
                <a:latin typeface="Calibri" panose="020F0502020204030204" pitchFamily="34" charset="0"/>
                <a:ea typeface="Aptos" panose="020B0004020202020204" pitchFamily="34" charset="0"/>
                <a:cs typeface="Arial" panose="020B0604020202020204" pitchFamily="34" charset="0"/>
              </a:rPr>
              <a:t> in </a:t>
            </a:r>
            <a:r>
              <a:rPr lang="hu-HU" sz="600" dirty="0" err="1">
                <a:effectLst/>
                <a:latin typeface="Calibri" panose="020F0502020204030204" pitchFamily="34" charset="0"/>
                <a:ea typeface="Aptos" panose="020B0004020202020204" pitchFamily="34" charset="0"/>
                <a:cs typeface="Arial" panose="020B0604020202020204" pitchFamily="34" charset="0"/>
              </a:rPr>
              <a:t>Teacher</a:t>
            </a:r>
            <a:r>
              <a:rPr lang="hu-HU" sz="600" dirty="0">
                <a:effectLst/>
                <a:latin typeface="Calibri" panose="020F0502020204030204" pitchFamily="34" charset="0"/>
                <a:ea typeface="Aptos" panose="020B0004020202020204" pitchFamily="34" charset="0"/>
                <a:cs typeface="Arial" panose="020B0604020202020204" pitchFamily="34" charset="0"/>
              </a:rPr>
              <a:t> Education. </a:t>
            </a:r>
            <a:r>
              <a:rPr lang="hu-HU" sz="600" i="1" dirty="0">
                <a:effectLst/>
                <a:latin typeface="Calibri" panose="020F0502020204030204" pitchFamily="34" charset="0"/>
                <a:ea typeface="Aptos" panose="020B0004020202020204" pitchFamily="34" charset="0"/>
                <a:cs typeface="Arial" panose="020B0604020202020204" pitchFamily="34" charset="0"/>
              </a:rPr>
              <a:t>Journal of </a:t>
            </a:r>
            <a:r>
              <a:rPr lang="hu-HU" sz="600" i="1" dirty="0" err="1">
                <a:effectLst/>
                <a:latin typeface="Calibri" panose="020F0502020204030204" pitchFamily="34" charset="0"/>
                <a:ea typeface="Aptos" panose="020B0004020202020204" pitchFamily="34" charset="0"/>
                <a:cs typeface="Arial" panose="020B0604020202020204" pitchFamily="34" charset="0"/>
              </a:rPr>
              <a:t>Teacher</a:t>
            </a:r>
            <a:r>
              <a:rPr lang="hu-HU" sz="600" i="1" dirty="0">
                <a:effectLst/>
                <a:latin typeface="Calibri" panose="020F0502020204030204" pitchFamily="34" charset="0"/>
                <a:ea typeface="Aptos" panose="020B0004020202020204" pitchFamily="34" charset="0"/>
                <a:cs typeface="Arial" panose="020B0604020202020204" pitchFamily="34" charset="0"/>
              </a:rPr>
              <a:t> Education</a:t>
            </a:r>
            <a:r>
              <a:rPr lang="hu-HU" sz="600" dirty="0">
                <a:effectLst/>
                <a:latin typeface="Calibri" panose="020F0502020204030204" pitchFamily="34" charset="0"/>
                <a:ea typeface="Aptos" panose="020B0004020202020204" pitchFamily="34" charset="0"/>
                <a:cs typeface="Arial" panose="020B0604020202020204" pitchFamily="34" charset="0"/>
              </a:rPr>
              <a:t>, </a:t>
            </a:r>
            <a:r>
              <a:rPr lang="hu-HU" sz="600" i="1" dirty="0">
                <a:effectLst/>
                <a:latin typeface="Calibri" panose="020F0502020204030204" pitchFamily="34" charset="0"/>
                <a:ea typeface="Aptos" panose="020B0004020202020204" pitchFamily="34" charset="0"/>
                <a:cs typeface="Arial" panose="020B0604020202020204" pitchFamily="34" charset="0"/>
              </a:rPr>
              <a:t>58</a:t>
            </a:r>
            <a:r>
              <a:rPr lang="hu-HU" sz="600" dirty="0">
                <a:effectLst/>
                <a:latin typeface="Calibri" panose="020F0502020204030204" pitchFamily="34" charset="0"/>
                <a:ea typeface="Aptos" panose="020B0004020202020204" pitchFamily="34" charset="0"/>
                <a:cs typeface="Arial" panose="020B0604020202020204" pitchFamily="34" charset="0"/>
              </a:rPr>
              <a:t>(1), 36–46. </a:t>
            </a:r>
            <a:r>
              <a:rPr lang="hu-HU" sz="600" u="sng" dirty="0">
                <a:solidFill>
                  <a:srgbClr val="467886"/>
                </a:solidFill>
                <a:effectLst/>
                <a:latin typeface="Calibri" panose="020F0502020204030204" pitchFamily="34" charset="0"/>
                <a:ea typeface="Aptos" panose="020B0004020202020204" pitchFamily="34" charset="0"/>
                <a:cs typeface="Arial" panose="020B0604020202020204" pitchFamily="34" charset="0"/>
                <a:hlinkClick r:id="rId34"/>
              </a:rPr>
              <a:t>https://doi.org/10.1177/0022487106296219</a:t>
            </a:r>
            <a:r>
              <a:rPr lang="hu-HU" sz="600" dirty="0">
                <a:effectLst/>
                <a:latin typeface="Calibri" panose="020F0502020204030204" pitchFamily="34" charset="0"/>
                <a:ea typeface="Aptos" panose="020B0004020202020204" pitchFamily="34" charset="0"/>
                <a:cs typeface="Arial" panose="020B0604020202020204" pitchFamily="34" charset="0"/>
              </a:rPr>
              <a:t> </a:t>
            </a:r>
            <a:endParaRPr lang="hu-HU" sz="500" dirty="0">
              <a:effectLst/>
              <a:latin typeface="Aptos" panose="020B0004020202020204" pitchFamily="34" charset="0"/>
              <a:ea typeface="Aptos" panose="020B0004020202020204" pitchFamily="34" charset="0"/>
              <a:cs typeface="Arial" panose="020B0604020202020204" pitchFamily="34" charset="0"/>
            </a:endParaRPr>
          </a:p>
          <a:p>
            <a:pPr>
              <a:lnSpc>
                <a:spcPct val="100000"/>
              </a:lnSpc>
              <a:spcBef>
                <a:spcPts val="0"/>
              </a:spcBef>
            </a:pPr>
            <a:endParaRPr lang="hu-HU" sz="600" dirty="0"/>
          </a:p>
        </p:txBody>
      </p:sp>
      <p:pic>
        <p:nvPicPr>
          <p:cNvPr id="4" name="Kép 3" descr="A képen fekete, sötétség, képernyőkép látható&#10;&#10;Előfordulhat, hogy az AI által létrehozott tartalom helytelen.">
            <a:extLst>
              <a:ext uri="{FF2B5EF4-FFF2-40B4-BE49-F238E27FC236}">
                <a16:creationId xmlns:a16="http://schemas.microsoft.com/office/drawing/2014/main" id="{F0A7EB18-2C49-4546-D23B-DB2E0DDFF9FB}"/>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9506246" y="6448306"/>
            <a:ext cx="2430758" cy="360000"/>
          </a:xfrm>
          <a:prstGeom prst="rect">
            <a:avLst/>
          </a:prstGeom>
        </p:spPr>
      </p:pic>
      <p:sp>
        <p:nvSpPr>
          <p:cNvPr id="5" name="Téglalap 4">
            <a:extLst>
              <a:ext uri="{FF2B5EF4-FFF2-40B4-BE49-F238E27FC236}">
                <a16:creationId xmlns:a16="http://schemas.microsoft.com/office/drawing/2014/main" id="{CA616C5B-E4B6-F25D-8C3F-B4190A613530}"/>
              </a:ext>
            </a:extLst>
          </p:cNvPr>
          <p:cNvSpPr/>
          <p:nvPr/>
        </p:nvSpPr>
        <p:spPr>
          <a:xfrm>
            <a:off x="12012000" y="0"/>
            <a:ext cx="180000" cy="6858000"/>
          </a:xfrm>
          <a:prstGeom prst="rect">
            <a:avLst/>
          </a:prstGeom>
          <a:solidFill>
            <a:srgbClr val="64A7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6" name="Cím 1">
            <a:extLst>
              <a:ext uri="{FF2B5EF4-FFF2-40B4-BE49-F238E27FC236}">
                <a16:creationId xmlns:a16="http://schemas.microsoft.com/office/drawing/2014/main" id="{07D83FC5-2006-CEB4-7D72-AACA0F286B07}"/>
              </a:ext>
            </a:extLst>
          </p:cNvPr>
          <p:cNvSpPr>
            <a:spLocks noGrp="1"/>
          </p:cNvSpPr>
          <p:nvPr>
            <p:ph type="title"/>
          </p:nvPr>
        </p:nvSpPr>
        <p:spPr>
          <a:xfrm>
            <a:off x="836612" y="69138"/>
            <a:ext cx="10515600" cy="1325563"/>
          </a:xfrm>
        </p:spPr>
        <p:txBody>
          <a:bodyPr anchor="ctr">
            <a:normAutofit/>
          </a:bodyPr>
          <a:lstStyle/>
          <a:p>
            <a:r>
              <a:rPr lang="en-GB" sz="2400" cap="all" dirty="0">
                <a:highlight>
                  <a:srgbClr val="000000"/>
                </a:highlight>
                <a:latin typeface="Arial Nova" panose="020B0504020202020204" pitchFamily="34" charset="0"/>
              </a:rPr>
              <a:t> </a:t>
            </a:r>
            <a:r>
              <a:rPr lang="en-GB" sz="2400" u="sng" cap="all" dirty="0">
                <a:latin typeface="Arial Nova" panose="020B0504020202020204" pitchFamily="34" charset="0"/>
              </a:rPr>
              <a:t>references</a:t>
            </a:r>
            <a:endParaRPr lang="hu-HU" sz="2400" u="sng" dirty="0"/>
          </a:p>
        </p:txBody>
      </p:sp>
    </p:spTree>
    <p:extLst>
      <p:ext uri="{BB962C8B-B14F-4D97-AF65-F5344CB8AC3E}">
        <p14:creationId xmlns:p14="http://schemas.microsoft.com/office/powerpoint/2010/main" val="3993296530"/>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1080</TotalTime>
  <Words>4476</Words>
  <Application>Microsoft Office PowerPoint</Application>
  <PresentationFormat>Szélesvásznú</PresentationFormat>
  <Paragraphs>256</Paragraphs>
  <Slides>22</Slides>
  <Notes>4</Notes>
  <HiddenSlides>0</HiddenSlides>
  <MMClips>0</MMClips>
  <ScaleCrop>false</ScaleCrop>
  <HeadingPairs>
    <vt:vector size="6" baseType="variant">
      <vt:variant>
        <vt:lpstr>Használt betűtípusok</vt:lpstr>
      </vt:variant>
      <vt:variant>
        <vt:i4>11</vt:i4>
      </vt:variant>
      <vt:variant>
        <vt:lpstr>Téma</vt:lpstr>
      </vt:variant>
      <vt:variant>
        <vt:i4>2</vt:i4>
      </vt:variant>
      <vt:variant>
        <vt:lpstr>Diacímek</vt:lpstr>
      </vt:variant>
      <vt:variant>
        <vt:i4>22</vt:i4>
      </vt:variant>
    </vt:vector>
  </HeadingPairs>
  <TitlesOfParts>
    <vt:vector size="35" baseType="lpstr">
      <vt:lpstr>Aptos</vt:lpstr>
      <vt:lpstr>Aptos Display</vt:lpstr>
      <vt:lpstr>Arial</vt:lpstr>
      <vt:lpstr>Arial Nova</vt:lpstr>
      <vt:lpstr>Arial Nova Cond Light</vt:lpstr>
      <vt:lpstr>Arial Nova Light</vt:lpstr>
      <vt:lpstr>Calibri</vt:lpstr>
      <vt:lpstr>Calibri Light</vt:lpstr>
      <vt:lpstr>Courier New</vt:lpstr>
      <vt:lpstr>Open Sans</vt:lpstr>
      <vt:lpstr>Wingdings</vt:lpstr>
      <vt:lpstr>Office-téma</vt:lpstr>
      <vt:lpstr>1_Office-téma</vt:lpstr>
      <vt:lpstr>PowerPoint-bemutató</vt:lpstr>
      <vt:lpstr>.relevance of the research</vt:lpstr>
      <vt:lpstr>1. Research design</vt:lpstr>
      <vt:lpstr>2. Aims and research questions</vt:lpstr>
      <vt:lpstr>PowerPoint-bemutató</vt:lpstr>
      <vt:lpstr>3. Literature review</vt:lpstr>
      <vt:lpstr>PowerPoint-bemutató</vt:lpstr>
      <vt:lpstr>3. Literature review</vt:lpstr>
      <vt:lpstr>PowerPoint-bemutató</vt:lpstr>
      <vt:lpstr>3. Theoretical background: Teachers’ professional identity</vt:lpstr>
      <vt:lpstr>3. Theoretical background: Teachers’ professional identity</vt:lpstr>
      <vt:lpstr>3. Theoretical background: identity formation and learning</vt:lpstr>
      <vt:lpstr>3. Theoretical background: Teacher educators</vt:lpstr>
      <vt:lpstr>3. Theoretical background: School-based Teacher educators</vt:lpstr>
      <vt:lpstr>4. results</vt:lpstr>
      <vt:lpstr>4. results: Creating the third space</vt:lpstr>
      <vt:lpstr>4. results: Creating the third space</vt:lpstr>
      <vt:lpstr>4. results: Creating the third space</vt:lpstr>
      <vt:lpstr>4. results:  Redefining Power relations: empowerment, enablement and engagement</vt:lpstr>
      <vt:lpstr>PowerPoint-bemutató</vt:lpstr>
      <vt:lpstr>PowerPoint-bemutató</vt:lpstr>
      <vt:lpstr> 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Czető Krisztina</dc:creator>
  <cp:lastModifiedBy>opponens</cp:lastModifiedBy>
  <cp:revision>19</cp:revision>
  <dcterms:created xsi:type="dcterms:W3CDTF">2025-06-07T08:05:44Z</dcterms:created>
  <dcterms:modified xsi:type="dcterms:W3CDTF">2025-09-12T15:32:51Z</dcterms:modified>
</cp:coreProperties>
</file>